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148"/>
  </p:notesMasterIdLst>
  <p:sldIdLst>
    <p:sldId id="256" r:id="rId2"/>
    <p:sldId id="376" r:id="rId3"/>
    <p:sldId id="258" r:id="rId4"/>
    <p:sldId id="299" r:id="rId5"/>
    <p:sldId id="259" r:id="rId6"/>
    <p:sldId id="309" r:id="rId7"/>
    <p:sldId id="310" r:id="rId8"/>
    <p:sldId id="311" r:id="rId9"/>
    <p:sldId id="312" r:id="rId10"/>
    <p:sldId id="316" r:id="rId11"/>
    <p:sldId id="317" r:id="rId12"/>
    <p:sldId id="313" r:id="rId13"/>
    <p:sldId id="319" r:id="rId14"/>
    <p:sldId id="328" r:id="rId15"/>
    <p:sldId id="329" r:id="rId16"/>
    <p:sldId id="314" r:id="rId17"/>
    <p:sldId id="260" r:id="rId18"/>
    <p:sldId id="320" r:id="rId19"/>
    <p:sldId id="321" r:id="rId20"/>
    <p:sldId id="322" r:id="rId21"/>
    <p:sldId id="323" r:id="rId22"/>
    <p:sldId id="325" r:id="rId23"/>
    <p:sldId id="327" r:id="rId24"/>
    <p:sldId id="261" r:id="rId25"/>
    <p:sldId id="301" r:id="rId26"/>
    <p:sldId id="262" r:id="rId27"/>
    <p:sldId id="351" r:id="rId28"/>
    <p:sldId id="352" r:id="rId29"/>
    <p:sldId id="353" r:id="rId30"/>
    <p:sldId id="263" r:id="rId31"/>
    <p:sldId id="302" r:id="rId32"/>
    <p:sldId id="264" r:id="rId33"/>
    <p:sldId id="377" r:id="rId34"/>
    <p:sldId id="285" r:id="rId35"/>
    <p:sldId id="378" r:id="rId36"/>
    <p:sldId id="303" r:id="rId37"/>
    <p:sldId id="304" r:id="rId38"/>
    <p:sldId id="330" r:id="rId39"/>
    <p:sldId id="380" r:id="rId40"/>
    <p:sldId id="381" r:id="rId41"/>
    <p:sldId id="331" r:id="rId42"/>
    <p:sldId id="382" r:id="rId43"/>
    <p:sldId id="332" r:id="rId44"/>
    <p:sldId id="383" r:id="rId45"/>
    <p:sldId id="333" r:id="rId46"/>
    <p:sldId id="384" r:id="rId47"/>
    <p:sldId id="334" r:id="rId48"/>
    <p:sldId id="385" r:id="rId49"/>
    <p:sldId id="336" r:id="rId50"/>
    <p:sldId id="386" r:id="rId51"/>
    <p:sldId id="338" r:id="rId52"/>
    <p:sldId id="387" r:id="rId53"/>
    <p:sldId id="339" r:id="rId54"/>
    <p:sldId id="388" r:id="rId55"/>
    <p:sldId id="340" r:id="rId56"/>
    <p:sldId id="389" r:id="rId57"/>
    <p:sldId id="341" r:id="rId58"/>
    <p:sldId id="390" r:id="rId59"/>
    <p:sldId id="342" r:id="rId60"/>
    <p:sldId id="392" r:id="rId61"/>
    <p:sldId id="343" r:id="rId62"/>
    <p:sldId id="393" r:id="rId63"/>
    <p:sldId id="344" r:id="rId64"/>
    <p:sldId id="345" r:id="rId65"/>
    <p:sldId id="346" r:id="rId66"/>
    <p:sldId id="347" r:id="rId67"/>
    <p:sldId id="348" r:id="rId68"/>
    <p:sldId id="349" r:id="rId69"/>
    <p:sldId id="350" r:id="rId70"/>
    <p:sldId id="305" r:id="rId71"/>
    <p:sldId id="306" r:id="rId72"/>
    <p:sldId id="307" r:id="rId73"/>
    <p:sldId id="395" r:id="rId74"/>
    <p:sldId id="268" r:id="rId75"/>
    <p:sldId id="394" r:id="rId76"/>
    <p:sldId id="269" r:id="rId77"/>
    <p:sldId id="279" r:id="rId78"/>
    <p:sldId id="280" r:id="rId79"/>
    <p:sldId id="354" r:id="rId80"/>
    <p:sldId id="355" r:id="rId81"/>
    <p:sldId id="281" r:id="rId82"/>
    <p:sldId id="358" r:id="rId83"/>
    <p:sldId id="356" r:id="rId84"/>
    <p:sldId id="283" r:id="rId85"/>
    <p:sldId id="357" r:id="rId86"/>
    <p:sldId id="359" r:id="rId87"/>
    <p:sldId id="284" r:id="rId88"/>
    <p:sldId id="360" r:id="rId89"/>
    <p:sldId id="274" r:id="rId90"/>
    <p:sldId id="275" r:id="rId91"/>
    <p:sldId id="425" r:id="rId92"/>
    <p:sldId id="308" r:id="rId93"/>
    <p:sldId id="277" r:id="rId94"/>
    <p:sldId id="406" r:id="rId95"/>
    <p:sldId id="278" r:id="rId96"/>
    <p:sldId id="408" r:id="rId97"/>
    <p:sldId id="397" r:id="rId98"/>
    <p:sldId id="398" r:id="rId99"/>
    <p:sldId id="287" r:id="rId100"/>
    <p:sldId id="288" r:id="rId101"/>
    <p:sldId id="399" r:id="rId102"/>
    <p:sldId id="289" r:id="rId103"/>
    <p:sldId id="290" r:id="rId104"/>
    <p:sldId id="291" r:id="rId105"/>
    <p:sldId id="400" r:id="rId106"/>
    <p:sldId id="401" r:id="rId107"/>
    <p:sldId id="292" r:id="rId108"/>
    <p:sldId id="293" r:id="rId109"/>
    <p:sldId id="361" r:id="rId110"/>
    <p:sldId id="411" r:id="rId111"/>
    <p:sldId id="294" r:id="rId112"/>
    <p:sldId id="409" r:id="rId113"/>
    <p:sldId id="402" r:id="rId114"/>
    <p:sldId id="403" r:id="rId115"/>
    <p:sldId id="404" r:id="rId116"/>
    <p:sldId id="362" r:id="rId117"/>
    <p:sldId id="413" r:id="rId118"/>
    <p:sldId id="414" r:id="rId119"/>
    <p:sldId id="396" r:id="rId120"/>
    <p:sldId id="415" r:id="rId121"/>
    <p:sldId id="416" r:id="rId122"/>
    <p:sldId id="417" r:id="rId123"/>
    <p:sldId id="418" r:id="rId124"/>
    <p:sldId id="419" r:id="rId125"/>
    <p:sldId id="410" r:id="rId126"/>
    <p:sldId id="420" r:id="rId127"/>
    <p:sldId id="421" r:id="rId128"/>
    <p:sldId id="422" r:id="rId129"/>
    <p:sldId id="423" r:id="rId130"/>
    <p:sldId id="424" r:id="rId131"/>
    <p:sldId id="405" r:id="rId132"/>
    <p:sldId id="412" r:id="rId133"/>
    <p:sldId id="407" r:id="rId134"/>
    <p:sldId id="363" r:id="rId135"/>
    <p:sldId id="364" r:id="rId136"/>
    <p:sldId id="365" r:id="rId137"/>
    <p:sldId id="366" r:id="rId138"/>
    <p:sldId id="367" r:id="rId139"/>
    <p:sldId id="375" r:id="rId140"/>
    <p:sldId id="368" r:id="rId141"/>
    <p:sldId id="369" r:id="rId142"/>
    <p:sldId id="370" r:id="rId143"/>
    <p:sldId id="374" r:id="rId144"/>
    <p:sldId id="371" r:id="rId145"/>
    <p:sldId id="372" r:id="rId146"/>
    <p:sldId id="373" r:id="rId1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615" autoAdjust="0"/>
    <p:restoredTop sz="86387" autoAdjust="0"/>
  </p:normalViewPr>
  <p:slideViewPr>
    <p:cSldViewPr>
      <p:cViewPr varScale="1">
        <p:scale>
          <a:sx n="111" d="100"/>
          <a:sy n="111" d="100"/>
        </p:scale>
        <p:origin x="1062" y="96"/>
      </p:cViewPr>
      <p:guideLst>
        <p:guide orient="horz" pos="2160"/>
        <p:guide pos="2880"/>
      </p:guideLst>
    </p:cSldViewPr>
  </p:slideViewPr>
  <p:outlineViewPr>
    <p:cViewPr>
      <p:scale>
        <a:sx n="33" d="100"/>
        <a:sy n="33" d="100"/>
      </p:scale>
      <p:origin x="0" y="74298"/>
    </p:cViewPr>
  </p:outlineViewPr>
  <p:notesTextViewPr>
    <p:cViewPr>
      <p:scale>
        <a:sx n="100" d="100"/>
        <a:sy n="100" d="100"/>
      </p:scale>
      <p:origin x="0" y="0"/>
    </p:cViewPr>
  </p:notesTextViewPr>
  <p:sorterViewPr>
    <p:cViewPr>
      <p:scale>
        <a:sx n="100" d="100"/>
        <a:sy n="100" d="100"/>
      </p:scale>
      <p:origin x="0" y="47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7.xml.rels><?xml version="1.0" encoding="UTF-8" standalone="yes"?>
<Relationships xmlns="http://schemas.openxmlformats.org/package/2006/relationships"><Relationship Id="rId2" Type="http://schemas.openxmlformats.org/officeDocument/2006/relationships/image" Target="../media/image78.svg"/><Relationship Id="rId1" Type="http://schemas.openxmlformats.org/officeDocument/2006/relationships/image" Target="../media/image77.svg"/></Relationships>
</file>

<file path=ppt/diagrams/_rels/drawing7.xml.rels><?xml version="1.0" encoding="UTF-8" standalone="yes"?>
<Relationships xmlns="http://schemas.openxmlformats.org/package/2006/relationships"><Relationship Id="rId2" Type="http://schemas.openxmlformats.org/officeDocument/2006/relationships/image" Target="../media/image78.svg"/><Relationship Id="rId1"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73F2B-7940-4473-A91E-ECB5646BAE6F}" type="doc">
      <dgm:prSet loTypeId="urn:microsoft.com/office/officeart/2005/8/layout/default" loCatId="list" qsTypeId="urn:microsoft.com/office/officeart/2005/8/quickstyle/simple4" qsCatId="simple" csTypeId="urn:microsoft.com/office/officeart/2005/8/colors/accent6_2" csCatId="accent6"/>
      <dgm:spPr/>
      <dgm:t>
        <a:bodyPr/>
        <a:lstStyle/>
        <a:p>
          <a:endParaRPr lang="en-US"/>
        </a:p>
      </dgm:t>
    </dgm:pt>
    <dgm:pt modelId="{3B24307D-7172-4849-A94F-E9DFA9814DE8}">
      <dgm:prSet/>
      <dgm:spPr/>
      <dgm:t>
        <a:bodyPr/>
        <a:lstStyle/>
        <a:p>
          <a:r>
            <a:rPr lang="es-ES" b="1"/>
            <a:t>PREVENCIÓN DE ACCIDENTES</a:t>
          </a:r>
          <a:endParaRPr lang="en-US"/>
        </a:p>
      </dgm:t>
    </dgm:pt>
    <dgm:pt modelId="{4CF89B33-65B0-4F0C-A600-73803665110F}" type="parTrans" cxnId="{82CEC599-A808-4207-AA1B-4D9ECA52B64F}">
      <dgm:prSet/>
      <dgm:spPr/>
      <dgm:t>
        <a:bodyPr/>
        <a:lstStyle/>
        <a:p>
          <a:endParaRPr lang="en-US"/>
        </a:p>
      </dgm:t>
    </dgm:pt>
    <dgm:pt modelId="{4CAA04AB-CECE-4AA0-B399-5D064887AA04}" type="sibTrans" cxnId="{82CEC599-A808-4207-AA1B-4D9ECA52B64F}">
      <dgm:prSet/>
      <dgm:spPr/>
      <dgm:t>
        <a:bodyPr/>
        <a:lstStyle/>
        <a:p>
          <a:endParaRPr lang="en-US"/>
        </a:p>
      </dgm:t>
    </dgm:pt>
    <dgm:pt modelId="{EBFD59C1-1458-4B9B-B8CB-FC13B447001F}">
      <dgm:prSet/>
      <dgm:spPr/>
      <dgm:t>
        <a:bodyPr/>
        <a:lstStyle/>
        <a:p>
          <a:r>
            <a:rPr lang="es-ES" b="1"/>
            <a:t>SEGURIDAD DEL GRUPO</a:t>
          </a:r>
          <a:endParaRPr lang="en-US"/>
        </a:p>
      </dgm:t>
    </dgm:pt>
    <dgm:pt modelId="{347A6BE7-7CA0-4D0C-A26F-624AA9783F45}" type="parTrans" cxnId="{65C27B19-8F85-4611-807C-ADD4D8284616}">
      <dgm:prSet/>
      <dgm:spPr/>
      <dgm:t>
        <a:bodyPr/>
        <a:lstStyle/>
        <a:p>
          <a:endParaRPr lang="en-US"/>
        </a:p>
      </dgm:t>
    </dgm:pt>
    <dgm:pt modelId="{87A0A9AF-AA53-41E0-A65A-471A94B73F10}" type="sibTrans" cxnId="{65C27B19-8F85-4611-807C-ADD4D8284616}">
      <dgm:prSet/>
      <dgm:spPr/>
      <dgm:t>
        <a:bodyPr/>
        <a:lstStyle/>
        <a:p>
          <a:endParaRPr lang="en-US"/>
        </a:p>
      </dgm:t>
    </dgm:pt>
    <dgm:pt modelId="{FB7448F7-2E71-4C2F-828C-9281F66D81B8}">
      <dgm:prSet/>
      <dgm:spPr/>
      <dgm:t>
        <a:bodyPr/>
        <a:lstStyle/>
        <a:p>
          <a:r>
            <a:rPr lang="es-ES" b="1"/>
            <a:t>SEGURIDAD INDIVIDUAL</a:t>
          </a:r>
          <a:endParaRPr lang="en-US"/>
        </a:p>
      </dgm:t>
    </dgm:pt>
    <dgm:pt modelId="{BF234E89-85CD-4790-A5DB-5CC8906B3A66}" type="parTrans" cxnId="{F9A405B3-C96A-4B9E-BB91-E98B9BF385A7}">
      <dgm:prSet/>
      <dgm:spPr/>
      <dgm:t>
        <a:bodyPr/>
        <a:lstStyle/>
        <a:p>
          <a:endParaRPr lang="en-US"/>
        </a:p>
      </dgm:t>
    </dgm:pt>
    <dgm:pt modelId="{AFDD7230-8680-4FD4-B39F-C43E8AC8518C}" type="sibTrans" cxnId="{F9A405B3-C96A-4B9E-BB91-E98B9BF385A7}">
      <dgm:prSet/>
      <dgm:spPr/>
      <dgm:t>
        <a:bodyPr/>
        <a:lstStyle/>
        <a:p>
          <a:endParaRPr lang="en-US"/>
        </a:p>
      </dgm:t>
    </dgm:pt>
    <dgm:pt modelId="{D58C5C9C-9FF8-447A-8D93-32E94AB7253F}">
      <dgm:prSet/>
      <dgm:spPr/>
      <dgm:t>
        <a:bodyPr/>
        <a:lstStyle/>
        <a:p>
          <a:r>
            <a:rPr lang="es-ES" b="1"/>
            <a:t>EL COMPORTAMIENTO DEL ARQUERO</a:t>
          </a:r>
          <a:endParaRPr lang="en-US"/>
        </a:p>
      </dgm:t>
    </dgm:pt>
    <dgm:pt modelId="{E526E824-DE4E-4ABE-B440-40D70D46C251}" type="parTrans" cxnId="{829FEF8D-496F-4F5F-B658-FCBF02161BC2}">
      <dgm:prSet/>
      <dgm:spPr/>
      <dgm:t>
        <a:bodyPr/>
        <a:lstStyle/>
        <a:p>
          <a:endParaRPr lang="en-US"/>
        </a:p>
      </dgm:t>
    </dgm:pt>
    <dgm:pt modelId="{1743CBAB-C3D2-4778-B5F9-0CC6578DE015}" type="sibTrans" cxnId="{829FEF8D-496F-4F5F-B658-FCBF02161BC2}">
      <dgm:prSet/>
      <dgm:spPr/>
      <dgm:t>
        <a:bodyPr/>
        <a:lstStyle/>
        <a:p>
          <a:endParaRPr lang="en-US"/>
        </a:p>
      </dgm:t>
    </dgm:pt>
    <dgm:pt modelId="{C6366030-6C2D-4718-893A-F929813F1C20}">
      <dgm:prSet/>
      <dgm:spPr/>
      <dgm:t>
        <a:bodyPr/>
        <a:lstStyle/>
        <a:p>
          <a:r>
            <a:rPr lang="es-ES" b="1"/>
            <a:t>LESIONES MÁS FRECUENTES </a:t>
          </a:r>
          <a:endParaRPr lang="en-US"/>
        </a:p>
      </dgm:t>
    </dgm:pt>
    <dgm:pt modelId="{D0745ABC-9971-4967-9842-F626E8810B84}" type="parTrans" cxnId="{B518B8E4-7BDD-4303-8F59-7B8B718A833B}">
      <dgm:prSet/>
      <dgm:spPr/>
      <dgm:t>
        <a:bodyPr/>
        <a:lstStyle/>
        <a:p>
          <a:endParaRPr lang="en-US"/>
        </a:p>
      </dgm:t>
    </dgm:pt>
    <dgm:pt modelId="{729B8105-FA0B-460E-B5C9-761D7B7BE224}" type="sibTrans" cxnId="{B518B8E4-7BDD-4303-8F59-7B8B718A833B}">
      <dgm:prSet/>
      <dgm:spPr/>
      <dgm:t>
        <a:bodyPr/>
        <a:lstStyle/>
        <a:p>
          <a:endParaRPr lang="en-US"/>
        </a:p>
      </dgm:t>
    </dgm:pt>
    <dgm:pt modelId="{8791A297-0CFE-4D11-816E-E517A2434DDB}">
      <dgm:prSet/>
      <dgm:spPr/>
      <dgm:t>
        <a:bodyPr/>
        <a:lstStyle/>
        <a:p>
          <a:r>
            <a:rPr lang="es-ES" b="1"/>
            <a:t>PREVENCIÓN DE LESIONES</a:t>
          </a:r>
          <a:endParaRPr lang="en-US"/>
        </a:p>
      </dgm:t>
    </dgm:pt>
    <dgm:pt modelId="{59AAA8DA-5E4B-4F4F-B1E5-E18F8CF924A8}" type="parTrans" cxnId="{6DDF3E86-C5DD-4807-A985-0279DFF3D567}">
      <dgm:prSet/>
      <dgm:spPr/>
      <dgm:t>
        <a:bodyPr/>
        <a:lstStyle/>
        <a:p>
          <a:endParaRPr lang="en-US"/>
        </a:p>
      </dgm:t>
    </dgm:pt>
    <dgm:pt modelId="{BD544F13-24ED-4E6E-A55E-7DA00EA30D48}" type="sibTrans" cxnId="{6DDF3E86-C5DD-4807-A985-0279DFF3D567}">
      <dgm:prSet/>
      <dgm:spPr/>
      <dgm:t>
        <a:bodyPr/>
        <a:lstStyle/>
        <a:p>
          <a:endParaRPr lang="en-US"/>
        </a:p>
      </dgm:t>
    </dgm:pt>
    <dgm:pt modelId="{384A8DE1-05A5-4E43-9721-9E610C610429}" type="pres">
      <dgm:prSet presAssocID="{78173F2B-7940-4473-A91E-ECB5646BAE6F}" presName="diagram" presStyleCnt="0">
        <dgm:presLayoutVars>
          <dgm:dir/>
          <dgm:resizeHandles val="exact"/>
        </dgm:presLayoutVars>
      </dgm:prSet>
      <dgm:spPr/>
    </dgm:pt>
    <dgm:pt modelId="{09371191-53B5-4890-9AFE-8A1974B73ADA}" type="pres">
      <dgm:prSet presAssocID="{3B24307D-7172-4849-A94F-E9DFA9814DE8}" presName="node" presStyleLbl="node1" presStyleIdx="0" presStyleCnt="6">
        <dgm:presLayoutVars>
          <dgm:bulletEnabled val="1"/>
        </dgm:presLayoutVars>
      </dgm:prSet>
      <dgm:spPr/>
    </dgm:pt>
    <dgm:pt modelId="{AA39C9A2-EC5A-44E4-9D43-6E24EE27F4D6}" type="pres">
      <dgm:prSet presAssocID="{4CAA04AB-CECE-4AA0-B399-5D064887AA04}" presName="sibTrans" presStyleCnt="0"/>
      <dgm:spPr/>
    </dgm:pt>
    <dgm:pt modelId="{CE47B655-AAE8-41F3-8FA0-8C5E04B50C08}" type="pres">
      <dgm:prSet presAssocID="{EBFD59C1-1458-4B9B-B8CB-FC13B447001F}" presName="node" presStyleLbl="node1" presStyleIdx="1" presStyleCnt="6">
        <dgm:presLayoutVars>
          <dgm:bulletEnabled val="1"/>
        </dgm:presLayoutVars>
      </dgm:prSet>
      <dgm:spPr/>
    </dgm:pt>
    <dgm:pt modelId="{287BC86A-6CAF-4034-8B7A-F2EFE90B5D7D}" type="pres">
      <dgm:prSet presAssocID="{87A0A9AF-AA53-41E0-A65A-471A94B73F10}" presName="sibTrans" presStyleCnt="0"/>
      <dgm:spPr/>
    </dgm:pt>
    <dgm:pt modelId="{7F477281-DCF9-451C-B00B-60111C90765A}" type="pres">
      <dgm:prSet presAssocID="{FB7448F7-2E71-4C2F-828C-9281F66D81B8}" presName="node" presStyleLbl="node1" presStyleIdx="2" presStyleCnt="6">
        <dgm:presLayoutVars>
          <dgm:bulletEnabled val="1"/>
        </dgm:presLayoutVars>
      </dgm:prSet>
      <dgm:spPr/>
    </dgm:pt>
    <dgm:pt modelId="{B686FD62-788B-4888-8F69-D1C9AA29C9D7}" type="pres">
      <dgm:prSet presAssocID="{AFDD7230-8680-4FD4-B39F-C43E8AC8518C}" presName="sibTrans" presStyleCnt="0"/>
      <dgm:spPr/>
    </dgm:pt>
    <dgm:pt modelId="{F24922E2-42EB-41AE-816D-7C5FBFAA6E4B}" type="pres">
      <dgm:prSet presAssocID="{D58C5C9C-9FF8-447A-8D93-32E94AB7253F}" presName="node" presStyleLbl="node1" presStyleIdx="3" presStyleCnt="6">
        <dgm:presLayoutVars>
          <dgm:bulletEnabled val="1"/>
        </dgm:presLayoutVars>
      </dgm:prSet>
      <dgm:spPr/>
    </dgm:pt>
    <dgm:pt modelId="{719C66B8-F8C2-4B1F-B71E-E2E45B58B534}" type="pres">
      <dgm:prSet presAssocID="{1743CBAB-C3D2-4778-B5F9-0CC6578DE015}" presName="sibTrans" presStyleCnt="0"/>
      <dgm:spPr/>
    </dgm:pt>
    <dgm:pt modelId="{F0FA67DD-A406-4ED7-97AF-32D90CCD3E89}" type="pres">
      <dgm:prSet presAssocID="{C6366030-6C2D-4718-893A-F929813F1C20}" presName="node" presStyleLbl="node1" presStyleIdx="4" presStyleCnt="6">
        <dgm:presLayoutVars>
          <dgm:bulletEnabled val="1"/>
        </dgm:presLayoutVars>
      </dgm:prSet>
      <dgm:spPr/>
    </dgm:pt>
    <dgm:pt modelId="{98F20636-69EF-482B-A3D8-F30B3026BB90}" type="pres">
      <dgm:prSet presAssocID="{729B8105-FA0B-460E-B5C9-761D7B7BE224}" presName="sibTrans" presStyleCnt="0"/>
      <dgm:spPr/>
    </dgm:pt>
    <dgm:pt modelId="{FD1A212B-8F0D-4428-8E0D-253F0B654E21}" type="pres">
      <dgm:prSet presAssocID="{8791A297-0CFE-4D11-816E-E517A2434DDB}" presName="node" presStyleLbl="node1" presStyleIdx="5" presStyleCnt="6">
        <dgm:presLayoutVars>
          <dgm:bulletEnabled val="1"/>
        </dgm:presLayoutVars>
      </dgm:prSet>
      <dgm:spPr/>
    </dgm:pt>
  </dgm:ptLst>
  <dgm:cxnLst>
    <dgm:cxn modelId="{65C27B19-8F85-4611-807C-ADD4D8284616}" srcId="{78173F2B-7940-4473-A91E-ECB5646BAE6F}" destId="{EBFD59C1-1458-4B9B-B8CB-FC13B447001F}" srcOrd="1" destOrd="0" parTransId="{347A6BE7-7CA0-4D0C-A26F-624AA9783F45}" sibTransId="{87A0A9AF-AA53-41E0-A65A-471A94B73F10}"/>
    <dgm:cxn modelId="{CAB38333-4EB5-4713-8C29-0CE5D839DBCE}" type="presOf" srcId="{8791A297-0CFE-4D11-816E-E517A2434DDB}" destId="{FD1A212B-8F0D-4428-8E0D-253F0B654E21}" srcOrd="0" destOrd="0" presId="urn:microsoft.com/office/officeart/2005/8/layout/default"/>
    <dgm:cxn modelId="{3B0A2735-156B-4C26-AA91-18649464B571}" type="presOf" srcId="{C6366030-6C2D-4718-893A-F929813F1C20}" destId="{F0FA67DD-A406-4ED7-97AF-32D90CCD3E89}" srcOrd="0" destOrd="0" presId="urn:microsoft.com/office/officeart/2005/8/layout/default"/>
    <dgm:cxn modelId="{6592C645-3110-4739-9048-DA8EA252AAE4}" type="presOf" srcId="{EBFD59C1-1458-4B9B-B8CB-FC13B447001F}" destId="{CE47B655-AAE8-41F3-8FA0-8C5E04B50C08}" srcOrd="0" destOrd="0" presId="urn:microsoft.com/office/officeart/2005/8/layout/default"/>
    <dgm:cxn modelId="{6AC41F4F-3A0B-44DD-BD37-032108761991}" type="presOf" srcId="{78173F2B-7940-4473-A91E-ECB5646BAE6F}" destId="{384A8DE1-05A5-4E43-9721-9E610C610429}" srcOrd="0" destOrd="0" presId="urn:microsoft.com/office/officeart/2005/8/layout/default"/>
    <dgm:cxn modelId="{6DDF3E86-C5DD-4807-A985-0279DFF3D567}" srcId="{78173F2B-7940-4473-A91E-ECB5646BAE6F}" destId="{8791A297-0CFE-4D11-816E-E517A2434DDB}" srcOrd="5" destOrd="0" parTransId="{59AAA8DA-5E4B-4F4F-B1E5-E18F8CF924A8}" sibTransId="{BD544F13-24ED-4E6E-A55E-7DA00EA30D48}"/>
    <dgm:cxn modelId="{829FEF8D-496F-4F5F-B658-FCBF02161BC2}" srcId="{78173F2B-7940-4473-A91E-ECB5646BAE6F}" destId="{D58C5C9C-9FF8-447A-8D93-32E94AB7253F}" srcOrd="3" destOrd="0" parTransId="{E526E824-DE4E-4ABE-B440-40D70D46C251}" sibTransId="{1743CBAB-C3D2-4778-B5F9-0CC6578DE015}"/>
    <dgm:cxn modelId="{82CEC599-A808-4207-AA1B-4D9ECA52B64F}" srcId="{78173F2B-7940-4473-A91E-ECB5646BAE6F}" destId="{3B24307D-7172-4849-A94F-E9DFA9814DE8}" srcOrd="0" destOrd="0" parTransId="{4CF89B33-65B0-4F0C-A600-73803665110F}" sibTransId="{4CAA04AB-CECE-4AA0-B399-5D064887AA04}"/>
    <dgm:cxn modelId="{7C46219D-0E07-4AC9-9799-9A68F85E4987}" type="presOf" srcId="{FB7448F7-2E71-4C2F-828C-9281F66D81B8}" destId="{7F477281-DCF9-451C-B00B-60111C90765A}" srcOrd="0" destOrd="0" presId="urn:microsoft.com/office/officeart/2005/8/layout/default"/>
    <dgm:cxn modelId="{F9A405B3-C96A-4B9E-BB91-E98B9BF385A7}" srcId="{78173F2B-7940-4473-A91E-ECB5646BAE6F}" destId="{FB7448F7-2E71-4C2F-828C-9281F66D81B8}" srcOrd="2" destOrd="0" parTransId="{BF234E89-85CD-4790-A5DB-5CC8906B3A66}" sibTransId="{AFDD7230-8680-4FD4-B39F-C43E8AC8518C}"/>
    <dgm:cxn modelId="{896A70CF-8061-4808-A08B-77C2F10711C2}" type="presOf" srcId="{3B24307D-7172-4849-A94F-E9DFA9814DE8}" destId="{09371191-53B5-4890-9AFE-8A1974B73ADA}" srcOrd="0" destOrd="0" presId="urn:microsoft.com/office/officeart/2005/8/layout/default"/>
    <dgm:cxn modelId="{B307C6D1-84C8-43B4-9D33-857DB82E39DB}" type="presOf" srcId="{D58C5C9C-9FF8-447A-8D93-32E94AB7253F}" destId="{F24922E2-42EB-41AE-816D-7C5FBFAA6E4B}" srcOrd="0" destOrd="0" presId="urn:microsoft.com/office/officeart/2005/8/layout/default"/>
    <dgm:cxn modelId="{B518B8E4-7BDD-4303-8F59-7B8B718A833B}" srcId="{78173F2B-7940-4473-A91E-ECB5646BAE6F}" destId="{C6366030-6C2D-4718-893A-F929813F1C20}" srcOrd="4" destOrd="0" parTransId="{D0745ABC-9971-4967-9842-F626E8810B84}" sibTransId="{729B8105-FA0B-460E-B5C9-761D7B7BE224}"/>
    <dgm:cxn modelId="{BC0911EE-29D9-4BDC-8D65-E3B7D34EC5B8}" type="presParOf" srcId="{384A8DE1-05A5-4E43-9721-9E610C610429}" destId="{09371191-53B5-4890-9AFE-8A1974B73ADA}" srcOrd="0" destOrd="0" presId="urn:microsoft.com/office/officeart/2005/8/layout/default"/>
    <dgm:cxn modelId="{DBD63D2E-E95D-4C61-AED1-A191B1177E28}" type="presParOf" srcId="{384A8DE1-05A5-4E43-9721-9E610C610429}" destId="{AA39C9A2-EC5A-44E4-9D43-6E24EE27F4D6}" srcOrd="1" destOrd="0" presId="urn:microsoft.com/office/officeart/2005/8/layout/default"/>
    <dgm:cxn modelId="{0AF285F1-0B78-4C76-8720-309E3E210FF9}" type="presParOf" srcId="{384A8DE1-05A5-4E43-9721-9E610C610429}" destId="{CE47B655-AAE8-41F3-8FA0-8C5E04B50C08}" srcOrd="2" destOrd="0" presId="urn:microsoft.com/office/officeart/2005/8/layout/default"/>
    <dgm:cxn modelId="{269B083C-FC6C-4174-8685-84B8305E08D9}" type="presParOf" srcId="{384A8DE1-05A5-4E43-9721-9E610C610429}" destId="{287BC86A-6CAF-4034-8B7A-F2EFE90B5D7D}" srcOrd="3" destOrd="0" presId="urn:microsoft.com/office/officeart/2005/8/layout/default"/>
    <dgm:cxn modelId="{96F59F37-F1CE-4342-B211-FFABD68A9466}" type="presParOf" srcId="{384A8DE1-05A5-4E43-9721-9E610C610429}" destId="{7F477281-DCF9-451C-B00B-60111C90765A}" srcOrd="4" destOrd="0" presId="urn:microsoft.com/office/officeart/2005/8/layout/default"/>
    <dgm:cxn modelId="{8582A848-40CC-46C6-9B98-A2973D6F252D}" type="presParOf" srcId="{384A8DE1-05A5-4E43-9721-9E610C610429}" destId="{B686FD62-788B-4888-8F69-D1C9AA29C9D7}" srcOrd="5" destOrd="0" presId="urn:microsoft.com/office/officeart/2005/8/layout/default"/>
    <dgm:cxn modelId="{B8C12A57-2E00-418D-964E-2883878B5BE7}" type="presParOf" srcId="{384A8DE1-05A5-4E43-9721-9E610C610429}" destId="{F24922E2-42EB-41AE-816D-7C5FBFAA6E4B}" srcOrd="6" destOrd="0" presId="urn:microsoft.com/office/officeart/2005/8/layout/default"/>
    <dgm:cxn modelId="{0868523E-FC3B-49B6-B58C-8CDE21E66292}" type="presParOf" srcId="{384A8DE1-05A5-4E43-9721-9E610C610429}" destId="{719C66B8-F8C2-4B1F-B71E-E2E45B58B534}" srcOrd="7" destOrd="0" presId="urn:microsoft.com/office/officeart/2005/8/layout/default"/>
    <dgm:cxn modelId="{2DEC9076-7A67-4A32-A302-567B7DD7B2EE}" type="presParOf" srcId="{384A8DE1-05A5-4E43-9721-9E610C610429}" destId="{F0FA67DD-A406-4ED7-97AF-32D90CCD3E89}" srcOrd="8" destOrd="0" presId="urn:microsoft.com/office/officeart/2005/8/layout/default"/>
    <dgm:cxn modelId="{C04AFF06-6160-42D8-8EE7-418FE4E5F639}" type="presParOf" srcId="{384A8DE1-05A5-4E43-9721-9E610C610429}" destId="{98F20636-69EF-482B-A3D8-F30B3026BB90}" srcOrd="9" destOrd="0" presId="urn:microsoft.com/office/officeart/2005/8/layout/default"/>
    <dgm:cxn modelId="{0A139A06-3EA5-425E-B9F0-0AD3AD3833FA}" type="presParOf" srcId="{384A8DE1-05A5-4E43-9721-9E610C610429}" destId="{FD1A212B-8F0D-4428-8E0D-253F0B654E2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3C839E-F7A3-4CCB-B9BB-442A7BA7FA00}"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0FC2ED4-C9FF-4746-9181-A02BC889FACE}">
      <dgm:prSet/>
      <dgm:spPr/>
      <dgm:t>
        <a:bodyPr/>
        <a:lstStyle/>
        <a:p>
          <a:r>
            <a:rPr lang="es-ES" b="1"/>
            <a:t>Algunos datos a tener en cuenta:</a:t>
          </a:r>
          <a:endParaRPr lang="en-US"/>
        </a:p>
      </dgm:t>
    </dgm:pt>
    <dgm:pt modelId="{1A0FDC50-093F-44AA-9F23-3D101808F2BD}" type="parTrans" cxnId="{F8527828-5792-41CD-8487-0BCEA7D47613}">
      <dgm:prSet/>
      <dgm:spPr/>
      <dgm:t>
        <a:bodyPr/>
        <a:lstStyle/>
        <a:p>
          <a:endParaRPr lang="en-US"/>
        </a:p>
      </dgm:t>
    </dgm:pt>
    <dgm:pt modelId="{FE2B06F3-A1C2-4004-9558-6030B6DE5086}" type="sibTrans" cxnId="{F8527828-5792-41CD-8487-0BCEA7D47613}">
      <dgm:prSet/>
      <dgm:spPr/>
      <dgm:t>
        <a:bodyPr/>
        <a:lstStyle/>
        <a:p>
          <a:endParaRPr lang="en-US"/>
        </a:p>
      </dgm:t>
    </dgm:pt>
    <dgm:pt modelId="{4CD39442-CD28-49E8-B5A4-38DFC0E05AAE}">
      <dgm:prSet/>
      <dgm:spPr/>
      <dgm:t>
        <a:bodyPr/>
        <a:lstStyle/>
        <a:p>
          <a:r>
            <a:rPr lang="es-ES"/>
            <a:t>Cuando el músculo se estira se desencadena un fenómeno llamado </a:t>
          </a:r>
          <a:r>
            <a:rPr lang="es-ES" b="1" u="sng"/>
            <a:t>reflejo de estiramiento</a:t>
          </a:r>
          <a:r>
            <a:rPr lang="es-ES"/>
            <a:t>.</a:t>
          </a:r>
          <a:endParaRPr lang="en-US"/>
        </a:p>
      </dgm:t>
    </dgm:pt>
    <dgm:pt modelId="{E2BBEC91-DD52-48F0-997C-2E8F6670FBE3}" type="parTrans" cxnId="{D64113A0-8C26-41AC-96E5-134EC4D48879}">
      <dgm:prSet/>
      <dgm:spPr/>
      <dgm:t>
        <a:bodyPr/>
        <a:lstStyle/>
        <a:p>
          <a:endParaRPr lang="en-US"/>
        </a:p>
      </dgm:t>
    </dgm:pt>
    <dgm:pt modelId="{210A8341-2EC5-44F3-9082-3C39255CA3EB}" type="sibTrans" cxnId="{D64113A0-8C26-41AC-96E5-134EC4D48879}">
      <dgm:prSet/>
      <dgm:spPr/>
      <dgm:t>
        <a:bodyPr/>
        <a:lstStyle/>
        <a:p>
          <a:endParaRPr lang="en-US"/>
        </a:p>
      </dgm:t>
    </dgm:pt>
    <dgm:pt modelId="{ADBA6DDA-DD4C-4930-A84C-2B5948A6CDBE}">
      <dgm:prSet/>
      <dgm:spPr/>
      <dgm:t>
        <a:bodyPr/>
        <a:lstStyle/>
        <a:p>
          <a:r>
            <a:rPr lang="es-ES"/>
            <a:t>Los ejercicios de estiramiento deben realizarse siempre </a:t>
          </a:r>
          <a:r>
            <a:rPr lang="es-ES" b="1" u="sng"/>
            <a:t>en función del grado de implicación</a:t>
          </a:r>
          <a:r>
            <a:rPr lang="es-ES"/>
            <a:t> del deportista en la práctica de un deporte concreto.</a:t>
          </a:r>
          <a:endParaRPr lang="en-US"/>
        </a:p>
      </dgm:t>
    </dgm:pt>
    <dgm:pt modelId="{B75C4F12-2018-4221-8D1B-1E83C61F697D}" type="parTrans" cxnId="{B5E66CD6-BBC2-4336-8CE0-7946D2DCB62C}">
      <dgm:prSet/>
      <dgm:spPr/>
      <dgm:t>
        <a:bodyPr/>
        <a:lstStyle/>
        <a:p>
          <a:endParaRPr lang="en-US"/>
        </a:p>
      </dgm:t>
    </dgm:pt>
    <dgm:pt modelId="{92A91D22-9761-4600-BEC6-67D575E9CDE8}" type="sibTrans" cxnId="{B5E66CD6-BBC2-4336-8CE0-7946D2DCB62C}">
      <dgm:prSet/>
      <dgm:spPr/>
      <dgm:t>
        <a:bodyPr/>
        <a:lstStyle/>
        <a:p>
          <a:endParaRPr lang="en-US"/>
        </a:p>
      </dgm:t>
    </dgm:pt>
    <dgm:pt modelId="{EF4FC44C-DF15-4A4E-9319-E0E625E30408}">
      <dgm:prSet/>
      <dgm:spPr/>
      <dgm:t>
        <a:bodyPr/>
        <a:lstStyle/>
        <a:p>
          <a:r>
            <a:rPr lang="es-ES"/>
            <a:t>Nunca haremos ejercicios de estiramiento de músculos que </a:t>
          </a:r>
          <a:r>
            <a:rPr lang="es-ES" b="1" u="sng"/>
            <a:t>no hayan sido previamente calentados.</a:t>
          </a:r>
          <a:endParaRPr lang="en-US"/>
        </a:p>
      </dgm:t>
    </dgm:pt>
    <dgm:pt modelId="{2B738E8E-F4E6-4465-A9BF-C82D22E08CED}" type="parTrans" cxnId="{5705C917-A8F9-4832-B025-CB0D9B704FFC}">
      <dgm:prSet/>
      <dgm:spPr/>
      <dgm:t>
        <a:bodyPr/>
        <a:lstStyle/>
        <a:p>
          <a:endParaRPr lang="en-US"/>
        </a:p>
      </dgm:t>
    </dgm:pt>
    <dgm:pt modelId="{F3FD316E-C6BD-4BC8-A950-5CBF2E6D92B2}" type="sibTrans" cxnId="{5705C917-A8F9-4832-B025-CB0D9B704FFC}">
      <dgm:prSet/>
      <dgm:spPr/>
      <dgm:t>
        <a:bodyPr/>
        <a:lstStyle/>
        <a:p>
          <a:endParaRPr lang="en-US"/>
        </a:p>
      </dgm:t>
    </dgm:pt>
    <dgm:pt modelId="{1128E0EC-EAE6-4048-93CD-2D85B88A0131}" type="pres">
      <dgm:prSet presAssocID="{BB3C839E-F7A3-4CCB-B9BB-442A7BA7FA00}" presName="linear" presStyleCnt="0">
        <dgm:presLayoutVars>
          <dgm:animLvl val="lvl"/>
          <dgm:resizeHandles val="exact"/>
        </dgm:presLayoutVars>
      </dgm:prSet>
      <dgm:spPr/>
    </dgm:pt>
    <dgm:pt modelId="{FAF71F75-4AEF-4DFE-B2A1-66FFBF07B9CA}" type="pres">
      <dgm:prSet presAssocID="{D0FC2ED4-C9FF-4746-9181-A02BC889FACE}" presName="parentText" presStyleLbl="node1" presStyleIdx="0" presStyleCnt="4">
        <dgm:presLayoutVars>
          <dgm:chMax val="0"/>
          <dgm:bulletEnabled val="1"/>
        </dgm:presLayoutVars>
      </dgm:prSet>
      <dgm:spPr/>
    </dgm:pt>
    <dgm:pt modelId="{DBB61D23-DBB9-4857-840C-8BC5B9D16C75}" type="pres">
      <dgm:prSet presAssocID="{FE2B06F3-A1C2-4004-9558-6030B6DE5086}" presName="spacer" presStyleCnt="0"/>
      <dgm:spPr/>
    </dgm:pt>
    <dgm:pt modelId="{27A91B85-DCDD-4B37-9E9D-549C974743C5}" type="pres">
      <dgm:prSet presAssocID="{4CD39442-CD28-49E8-B5A4-38DFC0E05AAE}" presName="parentText" presStyleLbl="node1" presStyleIdx="1" presStyleCnt="4">
        <dgm:presLayoutVars>
          <dgm:chMax val="0"/>
          <dgm:bulletEnabled val="1"/>
        </dgm:presLayoutVars>
      </dgm:prSet>
      <dgm:spPr/>
    </dgm:pt>
    <dgm:pt modelId="{E379E29B-4BC7-4B1A-AAA8-849A9EF7A3B8}" type="pres">
      <dgm:prSet presAssocID="{210A8341-2EC5-44F3-9082-3C39255CA3EB}" presName="spacer" presStyleCnt="0"/>
      <dgm:spPr/>
    </dgm:pt>
    <dgm:pt modelId="{0199A56B-7873-4618-95E5-A0E6457199C0}" type="pres">
      <dgm:prSet presAssocID="{ADBA6DDA-DD4C-4930-A84C-2B5948A6CDBE}" presName="parentText" presStyleLbl="node1" presStyleIdx="2" presStyleCnt="4">
        <dgm:presLayoutVars>
          <dgm:chMax val="0"/>
          <dgm:bulletEnabled val="1"/>
        </dgm:presLayoutVars>
      </dgm:prSet>
      <dgm:spPr/>
    </dgm:pt>
    <dgm:pt modelId="{B5812E7F-5F0A-4F4C-A463-B2F2355EFAE1}" type="pres">
      <dgm:prSet presAssocID="{92A91D22-9761-4600-BEC6-67D575E9CDE8}" presName="spacer" presStyleCnt="0"/>
      <dgm:spPr/>
    </dgm:pt>
    <dgm:pt modelId="{5CD5D9EE-B1A7-4A70-8971-3B6165FA56FB}" type="pres">
      <dgm:prSet presAssocID="{EF4FC44C-DF15-4A4E-9319-E0E625E30408}" presName="parentText" presStyleLbl="node1" presStyleIdx="3" presStyleCnt="4">
        <dgm:presLayoutVars>
          <dgm:chMax val="0"/>
          <dgm:bulletEnabled val="1"/>
        </dgm:presLayoutVars>
      </dgm:prSet>
      <dgm:spPr/>
    </dgm:pt>
  </dgm:ptLst>
  <dgm:cxnLst>
    <dgm:cxn modelId="{5705C917-A8F9-4832-B025-CB0D9B704FFC}" srcId="{BB3C839E-F7A3-4CCB-B9BB-442A7BA7FA00}" destId="{EF4FC44C-DF15-4A4E-9319-E0E625E30408}" srcOrd="3" destOrd="0" parTransId="{2B738E8E-F4E6-4465-A9BF-C82D22E08CED}" sibTransId="{F3FD316E-C6BD-4BC8-A950-5CBF2E6D92B2}"/>
    <dgm:cxn modelId="{F8527828-5792-41CD-8487-0BCEA7D47613}" srcId="{BB3C839E-F7A3-4CCB-B9BB-442A7BA7FA00}" destId="{D0FC2ED4-C9FF-4746-9181-A02BC889FACE}" srcOrd="0" destOrd="0" parTransId="{1A0FDC50-093F-44AA-9F23-3D101808F2BD}" sibTransId="{FE2B06F3-A1C2-4004-9558-6030B6DE5086}"/>
    <dgm:cxn modelId="{15E1CC39-1BB3-415D-B584-EDAF0DA8B1F7}" type="presOf" srcId="{ADBA6DDA-DD4C-4930-A84C-2B5948A6CDBE}" destId="{0199A56B-7873-4618-95E5-A0E6457199C0}" srcOrd="0" destOrd="0" presId="urn:microsoft.com/office/officeart/2005/8/layout/vList2"/>
    <dgm:cxn modelId="{3117E240-B4B8-4B50-9EF6-CBE86469EFED}" type="presOf" srcId="{EF4FC44C-DF15-4A4E-9319-E0E625E30408}" destId="{5CD5D9EE-B1A7-4A70-8971-3B6165FA56FB}" srcOrd="0" destOrd="0" presId="urn:microsoft.com/office/officeart/2005/8/layout/vList2"/>
    <dgm:cxn modelId="{0570BB6F-FCCF-4975-9523-B2695805DC96}" type="presOf" srcId="{BB3C839E-F7A3-4CCB-B9BB-442A7BA7FA00}" destId="{1128E0EC-EAE6-4048-93CD-2D85B88A0131}" srcOrd="0" destOrd="0" presId="urn:microsoft.com/office/officeart/2005/8/layout/vList2"/>
    <dgm:cxn modelId="{0C320E83-25E3-4655-BFDA-64A03170C35E}" type="presOf" srcId="{4CD39442-CD28-49E8-B5A4-38DFC0E05AAE}" destId="{27A91B85-DCDD-4B37-9E9D-549C974743C5}" srcOrd="0" destOrd="0" presId="urn:microsoft.com/office/officeart/2005/8/layout/vList2"/>
    <dgm:cxn modelId="{D64113A0-8C26-41AC-96E5-134EC4D48879}" srcId="{BB3C839E-F7A3-4CCB-B9BB-442A7BA7FA00}" destId="{4CD39442-CD28-49E8-B5A4-38DFC0E05AAE}" srcOrd="1" destOrd="0" parTransId="{E2BBEC91-DD52-48F0-997C-2E8F6670FBE3}" sibTransId="{210A8341-2EC5-44F3-9082-3C39255CA3EB}"/>
    <dgm:cxn modelId="{B5E66CD6-BBC2-4336-8CE0-7946D2DCB62C}" srcId="{BB3C839E-F7A3-4CCB-B9BB-442A7BA7FA00}" destId="{ADBA6DDA-DD4C-4930-A84C-2B5948A6CDBE}" srcOrd="2" destOrd="0" parTransId="{B75C4F12-2018-4221-8D1B-1E83C61F697D}" sibTransId="{92A91D22-9761-4600-BEC6-67D575E9CDE8}"/>
    <dgm:cxn modelId="{ED5893F6-31A2-41EA-BDBD-6EAE7272EF5F}" type="presOf" srcId="{D0FC2ED4-C9FF-4746-9181-A02BC889FACE}" destId="{FAF71F75-4AEF-4DFE-B2A1-66FFBF07B9CA}" srcOrd="0" destOrd="0" presId="urn:microsoft.com/office/officeart/2005/8/layout/vList2"/>
    <dgm:cxn modelId="{238EC3C7-41E9-4078-AF2D-84EF36BDF0AA}" type="presParOf" srcId="{1128E0EC-EAE6-4048-93CD-2D85B88A0131}" destId="{FAF71F75-4AEF-4DFE-B2A1-66FFBF07B9CA}" srcOrd="0" destOrd="0" presId="urn:microsoft.com/office/officeart/2005/8/layout/vList2"/>
    <dgm:cxn modelId="{16DA6467-1C2B-4079-AC37-A93CF43D27A3}" type="presParOf" srcId="{1128E0EC-EAE6-4048-93CD-2D85B88A0131}" destId="{DBB61D23-DBB9-4857-840C-8BC5B9D16C75}" srcOrd="1" destOrd="0" presId="urn:microsoft.com/office/officeart/2005/8/layout/vList2"/>
    <dgm:cxn modelId="{8F3644BC-D69A-4055-B6FF-2B15273F7AB3}" type="presParOf" srcId="{1128E0EC-EAE6-4048-93CD-2D85B88A0131}" destId="{27A91B85-DCDD-4B37-9E9D-549C974743C5}" srcOrd="2" destOrd="0" presId="urn:microsoft.com/office/officeart/2005/8/layout/vList2"/>
    <dgm:cxn modelId="{734EEB14-350F-4CD2-BF1D-C18D2ED67F10}" type="presParOf" srcId="{1128E0EC-EAE6-4048-93CD-2D85B88A0131}" destId="{E379E29B-4BC7-4B1A-AAA8-849A9EF7A3B8}" srcOrd="3" destOrd="0" presId="urn:microsoft.com/office/officeart/2005/8/layout/vList2"/>
    <dgm:cxn modelId="{5FF5A75D-92B2-41D3-96E9-44F2B791C7DD}" type="presParOf" srcId="{1128E0EC-EAE6-4048-93CD-2D85B88A0131}" destId="{0199A56B-7873-4618-95E5-A0E6457199C0}" srcOrd="4" destOrd="0" presId="urn:microsoft.com/office/officeart/2005/8/layout/vList2"/>
    <dgm:cxn modelId="{657B6C3C-AAB9-4D92-ACD3-83C6AC37D1B2}" type="presParOf" srcId="{1128E0EC-EAE6-4048-93CD-2D85B88A0131}" destId="{B5812E7F-5F0A-4F4C-A463-B2F2355EFAE1}" srcOrd="5" destOrd="0" presId="urn:microsoft.com/office/officeart/2005/8/layout/vList2"/>
    <dgm:cxn modelId="{C550B6DA-A674-401A-B46D-494E782B6AC1}" type="presParOf" srcId="{1128E0EC-EAE6-4048-93CD-2D85B88A0131}" destId="{5CD5D9EE-B1A7-4A70-8971-3B6165FA56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A3070A-A859-45C5-A1BA-EA74D35CA061}"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4EDA8259-C88B-4BF9-B455-5F76B1DD6E57}">
      <dgm:prSet/>
      <dgm:spPr/>
      <dgm:t>
        <a:bodyPr/>
        <a:lstStyle/>
        <a:p>
          <a:r>
            <a:rPr lang="es-ES" b="1"/>
            <a:t>PERSONA RESPONSABLE</a:t>
          </a:r>
          <a:endParaRPr lang="en-US"/>
        </a:p>
      </dgm:t>
    </dgm:pt>
    <dgm:pt modelId="{C493175E-61DA-4992-92A6-1197C31BAB20}" type="parTrans" cxnId="{BA81533B-4B8B-4B16-B478-013880D3F4AC}">
      <dgm:prSet/>
      <dgm:spPr/>
      <dgm:t>
        <a:bodyPr/>
        <a:lstStyle/>
        <a:p>
          <a:endParaRPr lang="en-US"/>
        </a:p>
      </dgm:t>
    </dgm:pt>
    <dgm:pt modelId="{CCD0FEB5-55C8-40E0-9B77-497D5EC4C234}" type="sibTrans" cxnId="{BA81533B-4B8B-4B16-B478-013880D3F4AC}">
      <dgm:prSet/>
      <dgm:spPr/>
      <dgm:t>
        <a:bodyPr/>
        <a:lstStyle/>
        <a:p>
          <a:endParaRPr lang="en-US"/>
        </a:p>
      </dgm:t>
    </dgm:pt>
    <dgm:pt modelId="{00A65847-6779-40F1-85F1-81E31D3FE4AC}">
      <dgm:prSet/>
      <dgm:spPr/>
      <dgm:t>
        <a:bodyPr/>
        <a:lstStyle/>
        <a:p>
          <a:r>
            <a:rPr lang="es-ES" b="1"/>
            <a:t>Sabe qué equipo de emergencias hay disponible</a:t>
          </a:r>
          <a:endParaRPr lang="en-US"/>
        </a:p>
      </dgm:t>
    </dgm:pt>
    <dgm:pt modelId="{CA160AF4-A3E1-4027-BD75-7850C0B078E8}" type="parTrans" cxnId="{FABB4453-07FE-4DF8-B533-AF42F44BA0CD}">
      <dgm:prSet/>
      <dgm:spPr/>
      <dgm:t>
        <a:bodyPr/>
        <a:lstStyle/>
        <a:p>
          <a:endParaRPr lang="en-US"/>
        </a:p>
      </dgm:t>
    </dgm:pt>
    <dgm:pt modelId="{5F78DA13-A1A5-4DD0-ABA6-1B1B4D34D3C4}" type="sibTrans" cxnId="{FABB4453-07FE-4DF8-B533-AF42F44BA0CD}">
      <dgm:prSet/>
      <dgm:spPr/>
      <dgm:t>
        <a:bodyPr/>
        <a:lstStyle/>
        <a:p>
          <a:endParaRPr lang="en-US"/>
        </a:p>
      </dgm:t>
    </dgm:pt>
    <dgm:pt modelId="{A89CD2E3-0B52-4FA5-ABDB-9FB7CF709E0E}">
      <dgm:prSet/>
      <dgm:spPr/>
      <dgm:t>
        <a:bodyPr/>
        <a:lstStyle/>
        <a:p>
          <a:r>
            <a:rPr lang="es-ES" b="1"/>
            <a:t>Mantendrá la seguridad y la calma	</a:t>
          </a:r>
          <a:endParaRPr lang="en-US"/>
        </a:p>
      </dgm:t>
    </dgm:pt>
    <dgm:pt modelId="{0781013F-CE05-432D-868D-218CF6A9C908}" type="parTrans" cxnId="{AA0AA9C6-0A7A-419A-93C5-C9EDAD83801B}">
      <dgm:prSet/>
      <dgm:spPr/>
      <dgm:t>
        <a:bodyPr/>
        <a:lstStyle/>
        <a:p>
          <a:endParaRPr lang="en-US"/>
        </a:p>
      </dgm:t>
    </dgm:pt>
    <dgm:pt modelId="{BCC9DA61-B764-4609-B585-254B10BCD388}" type="sibTrans" cxnId="{AA0AA9C6-0A7A-419A-93C5-C9EDAD83801B}">
      <dgm:prSet/>
      <dgm:spPr/>
      <dgm:t>
        <a:bodyPr/>
        <a:lstStyle/>
        <a:p>
          <a:endParaRPr lang="en-US"/>
        </a:p>
      </dgm:t>
    </dgm:pt>
    <dgm:pt modelId="{C2FCD431-3097-4B29-AC1A-19FF033922A5}">
      <dgm:prSet/>
      <dgm:spPr/>
      <dgm:t>
        <a:bodyPr/>
        <a:lstStyle/>
        <a:p>
          <a:r>
            <a:rPr lang="es-ES" b="1"/>
            <a:t>Ayudará y atenderá a la persona herida</a:t>
          </a:r>
          <a:endParaRPr lang="en-US"/>
        </a:p>
      </dgm:t>
    </dgm:pt>
    <dgm:pt modelId="{2DD1F8D9-02CE-4202-B1F7-3D5491EABB6A}" type="parTrans" cxnId="{66CE51FF-F178-4DA7-8E0E-B31FBF7EACF2}">
      <dgm:prSet/>
      <dgm:spPr/>
      <dgm:t>
        <a:bodyPr/>
        <a:lstStyle/>
        <a:p>
          <a:endParaRPr lang="en-US"/>
        </a:p>
      </dgm:t>
    </dgm:pt>
    <dgm:pt modelId="{A2C43C34-1DAF-4E6F-9AE2-AF282E094FB6}" type="sibTrans" cxnId="{66CE51FF-F178-4DA7-8E0E-B31FBF7EACF2}">
      <dgm:prSet/>
      <dgm:spPr/>
      <dgm:t>
        <a:bodyPr/>
        <a:lstStyle/>
        <a:p>
          <a:endParaRPr lang="en-US"/>
        </a:p>
      </dgm:t>
    </dgm:pt>
    <dgm:pt modelId="{4CF8FAC5-7462-4621-9ED5-880E97E6959A}">
      <dgm:prSet/>
      <dgm:spPr/>
      <dgm:t>
        <a:bodyPr/>
        <a:lstStyle/>
        <a:p>
          <a:r>
            <a:rPr lang="es-ES" b="1"/>
            <a:t>Dirigirá a los demás mientras llega el personal médico	</a:t>
          </a:r>
          <a:endParaRPr lang="en-US"/>
        </a:p>
      </dgm:t>
    </dgm:pt>
    <dgm:pt modelId="{0B514AE6-49A0-4BD2-8193-50A9E4C9FD59}" type="parTrans" cxnId="{CB31C962-E34B-4956-910D-EAA39BDB041D}">
      <dgm:prSet/>
      <dgm:spPr/>
      <dgm:t>
        <a:bodyPr/>
        <a:lstStyle/>
        <a:p>
          <a:endParaRPr lang="en-US"/>
        </a:p>
      </dgm:t>
    </dgm:pt>
    <dgm:pt modelId="{9A361B28-0626-4E57-83E6-34ECB3F97918}" type="sibTrans" cxnId="{CB31C962-E34B-4956-910D-EAA39BDB041D}">
      <dgm:prSet/>
      <dgm:spPr/>
      <dgm:t>
        <a:bodyPr/>
        <a:lstStyle/>
        <a:p>
          <a:endParaRPr lang="en-US"/>
        </a:p>
      </dgm:t>
    </dgm:pt>
    <dgm:pt modelId="{EA4169EE-5B4D-4223-87D8-2121B696F3B0}" type="pres">
      <dgm:prSet presAssocID="{26A3070A-A859-45C5-A1BA-EA74D35CA061}" presName="vert0" presStyleCnt="0">
        <dgm:presLayoutVars>
          <dgm:dir/>
          <dgm:animOne val="branch"/>
          <dgm:animLvl val="lvl"/>
        </dgm:presLayoutVars>
      </dgm:prSet>
      <dgm:spPr/>
    </dgm:pt>
    <dgm:pt modelId="{DCA74F46-5533-4B55-A07F-AA48CE86A2A2}" type="pres">
      <dgm:prSet presAssocID="{4EDA8259-C88B-4BF9-B455-5F76B1DD6E57}" presName="thickLine" presStyleLbl="alignNode1" presStyleIdx="0" presStyleCnt="5"/>
      <dgm:spPr/>
    </dgm:pt>
    <dgm:pt modelId="{D49A6081-1709-420C-A08F-518E59E9E1AB}" type="pres">
      <dgm:prSet presAssocID="{4EDA8259-C88B-4BF9-B455-5F76B1DD6E57}" presName="horz1" presStyleCnt="0"/>
      <dgm:spPr/>
    </dgm:pt>
    <dgm:pt modelId="{DF72B174-10D3-4A41-A64B-21E6B97D54BD}" type="pres">
      <dgm:prSet presAssocID="{4EDA8259-C88B-4BF9-B455-5F76B1DD6E57}" presName="tx1" presStyleLbl="revTx" presStyleIdx="0" presStyleCnt="5"/>
      <dgm:spPr/>
    </dgm:pt>
    <dgm:pt modelId="{C77C19B3-966C-44EC-8A62-0E73749CFF1F}" type="pres">
      <dgm:prSet presAssocID="{4EDA8259-C88B-4BF9-B455-5F76B1DD6E57}" presName="vert1" presStyleCnt="0"/>
      <dgm:spPr/>
    </dgm:pt>
    <dgm:pt modelId="{0E338B8F-DCED-46E4-BB21-F8AF36602077}" type="pres">
      <dgm:prSet presAssocID="{00A65847-6779-40F1-85F1-81E31D3FE4AC}" presName="thickLine" presStyleLbl="alignNode1" presStyleIdx="1" presStyleCnt="5"/>
      <dgm:spPr/>
    </dgm:pt>
    <dgm:pt modelId="{A251518B-67D7-4404-86BD-5F57187B4AAA}" type="pres">
      <dgm:prSet presAssocID="{00A65847-6779-40F1-85F1-81E31D3FE4AC}" presName="horz1" presStyleCnt="0"/>
      <dgm:spPr/>
    </dgm:pt>
    <dgm:pt modelId="{26941496-2061-4A89-A365-98C7B724C90C}" type="pres">
      <dgm:prSet presAssocID="{00A65847-6779-40F1-85F1-81E31D3FE4AC}" presName="tx1" presStyleLbl="revTx" presStyleIdx="1" presStyleCnt="5"/>
      <dgm:spPr/>
    </dgm:pt>
    <dgm:pt modelId="{34A7CD36-EC97-48B9-954F-0987D6B120FB}" type="pres">
      <dgm:prSet presAssocID="{00A65847-6779-40F1-85F1-81E31D3FE4AC}" presName="vert1" presStyleCnt="0"/>
      <dgm:spPr/>
    </dgm:pt>
    <dgm:pt modelId="{8A5EE22C-CC60-45AF-B00A-1612BCBDDA6B}" type="pres">
      <dgm:prSet presAssocID="{A89CD2E3-0B52-4FA5-ABDB-9FB7CF709E0E}" presName="thickLine" presStyleLbl="alignNode1" presStyleIdx="2" presStyleCnt="5"/>
      <dgm:spPr/>
    </dgm:pt>
    <dgm:pt modelId="{437E8C17-83ED-4837-B741-9E430A49D041}" type="pres">
      <dgm:prSet presAssocID="{A89CD2E3-0B52-4FA5-ABDB-9FB7CF709E0E}" presName="horz1" presStyleCnt="0"/>
      <dgm:spPr/>
    </dgm:pt>
    <dgm:pt modelId="{3F054611-EAE9-4BCF-A313-2188E99D5F25}" type="pres">
      <dgm:prSet presAssocID="{A89CD2E3-0B52-4FA5-ABDB-9FB7CF709E0E}" presName="tx1" presStyleLbl="revTx" presStyleIdx="2" presStyleCnt="5"/>
      <dgm:spPr/>
    </dgm:pt>
    <dgm:pt modelId="{A6CB2397-8B37-4F3C-967D-341134055B40}" type="pres">
      <dgm:prSet presAssocID="{A89CD2E3-0B52-4FA5-ABDB-9FB7CF709E0E}" presName="vert1" presStyleCnt="0"/>
      <dgm:spPr/>
    </dgm:pt>
    <dgm:pt modelId="{F04F0185-7B9E-4AFE-B957-B8575AED4B7D}" type="pres">
      <dgm:prSet presAssocID="{C2FCD431-3097-4B29-AC1A-19FF033922A5}" presName="thickLine" presStyleLbl="alignNode1" presStyleIdx="3" presStyleCnt="5"/>
      <dgm:spPr/>
    </dgm:pt>
    <dgm:pt modelId="{CF364BFF-A56A-43F8-BE2A-6279DD2F67A8}" type="pres">
      <dgm:prSet presAssocID="{C2FCD431-3097-4B29-AC1A-19FF033922A5}" presName="horz1" presStyleCnt="0"/>
      <dgm:spPr/>
    </dgm:pt>
    <dgm:pt modelId="{8AB87543-6776-4675-B49A-B47E110FE72F}" type="pres">
      <dgm:prSet presAssocID="{C2FCD431-3097-4B29-AC1A-19FF033922A5}" presName="tx1" presStyleLbl="revTx" presStyleIdx="3" presStyleCnt="5"/>
      <dgm:spPr/>
    </dgm:pt>
    <dgm:pt modelId="{29815252-7FDB-4BAD-A9D0-198AD284264C}" type="pres">
      <dgm:prSet presAssocID="{C2FCD431-3097-4B29-AC1A-19FF033922A5}" presName="vert1" presStyleCnt="0"/>
      <dgm:spPr/>
    </dgm:pt>
    <dgm:pt modelId="{8DFB0BBE-4E12-445D-A510-BC5CEF50B175}" type="pres">
      <dgm:prSet presAssocID="{4CF8FAC5-7462-4621-9ED5-880E97E6959A}" presName="thickLine" presStyleLbl="alignNode1" presStyleIdx="4" presStyleCnt="5"/>
      <dgm:spPr/>
    </dgm:pt>
    <dgm:pt modelId="{42AF524A-054F-4052-ABE6-5C8280771A40}" type="pres">
      <dgm:prSet presAssocID="{4CF8FAC5-7462-4621-9ED5-880E97E6959A}" presName="horz1" presStyleCnt="0"/>
      <dgm:spPr/>
    </dgm:pt>
    <dgm:pt modelId="{08B70328-F1B3-4E04-B4A0-2E0A4BAEFFDD}" type="pres">
      <dgm:prSet presAssocID="{4CF8FAC5-7462-4621-9ED5-880E97E6959A}" presName="tx1" presStyleLbl="revTx" presStyleIdx="4" presStyleCnt="5"/>
      <dgm:spPr/>
    </dgm:pt>
    <dgm:pt modelId="{7CEC1852-49E3-4322-ADD2-310726618052}" type="pres">
      <dgm:prSet presAssocID="{4CF8FAC5-7462-4621-9ED5-880E97E6959A}" presName="vert1" presStyleCnt="0"/>
      <dgm:spPr/>
    </dgm:pt>
  </dgm:ptLst>
  <dgm:cxnLst>
    <dgm:cxn modelId="{82011602-78A8-4504-8608-86FD8FAB2B22}" type="presOf" srcId="{00A65847-6779-40F1-85F1-81E31D3FE4AC}" destId="{26941496-2061-4A89-A365-98C7B724C90C}" srcOrd="0" destOrd="0" presId="urn:microsoft.com/office/officeart/2008/layout/LinedList"/>
    <dgm:cxn modelId="{BA81533B-4B8B-4B16-B478-013880D3F4AC}" srcId="{26A3070A-A859-45C5-A1BA-EA74D35CA061}" destId="{4EDA8259-C88B-4BF9-B455-5F76B1DD6E57}" srcOrd="0" destOrd="0" parTransId="{C493175E-61DA-4992-92A6-1197C31BAB20}" sibTransId="{CCD0FEB5-55C8-40E0-9B77-497D5EC4C234}"/>
    <dgm:cxn modelId="{CB31C962-E34B-4956-910D-EAA39BDB041D}" srcId="{26A3070A-A859-45C5-A1BA-EA74D35CA061}" destId="{4CF8FAC5-7462-4621-9ED5-880E97E6959A}" srcOrd="4" destOrd="0" parTransId="{0B514AE6-49A0-4BD2-8193-50A9E4C9FD59}" sibTransId="{9A361B28-0626-4E57-83E6-34ECB3F97918}"/>
    <dgm:cxn modelId="{5FA02A4D-5FC6-43D0-8060-E8695C765857}" type="presOf" srcId="{4CF8FAC5-7462-4621-9ED5-880E97E6959A}" destId="{08B70328-F1B3-4E04-B4A0-2E0A4BAEFFDD}" srcOrd="0" destOrd="0" presId="urn:microsoft.com/office/officeart/2008/layout/LinedList"/>
    <dgm:cxn modelId="{FABB4453-07FE-4DF8-B533-AF42F44BA0CD}" srcId="{26A3070A-A859-45C5-A1BA-EA74D35CA061}" destId="{00A65847-6779-40F1-85F1-81E31D3FE4AC}" srcOrd="1" destOrd="0" parTransId="{CA160AF4-A3E1-4027-BD75-7850C0B078E8}" sibTransId="{5F78DA13-A1A5-4DD0-ABA6-1B1B4D34D3C4}"/>
    <dgm:cxn modelId="{BA15DC82-8EDB-49D5-91CB-4BFC8A582C2E}" type="presOf" srcId="{C2FCD431-3097-4B29-AC1A-19FF033922A5}" destId="{8AB87543-6776-4675-B49A-B47E110FE72F}" srcOrd="0" destOrd="0" presId="urn:microsoft.com/office/officeart/2008/layout/LinedList"/>
    <dgm:cxn modelId="{FFAF83A0-FBA3-4AA5-8AD8-99F4C6F94840}" type="presOf" srcId="{4EDA8259-C88B-4BF9-B455-5F76B1DD6E57}" destId="{DF72B174-10D3-4A41-A64B-21E6B97D54BD}" srcOrd="0" destOrd="0" presId="urn:microsoft.com/office/officeart/2008/layout/LinedList"/>
    <dgm:cxn modelId="{B98373AD-A0D4-4AEE-96CE-D0568C126DF8}" type="presOf" srcId="{26A3070A-A859-45C5-A1BA-EA74D35CA061}" destId="{EA4169EE-5B4D-4223-87D8-2121B696F3B0}" srcOrd="0" destOrd="0" presId="urn:microsoft.com/office/officeart/2008/layout/LinedList"/>
    <dgm:cxn modelId="{AA0AA9C6-0A7A-419A-93C5-C9EDAD83801B}" srcId="{26A3070A-A859-45C5-A1BA-EA74D35CA061}" destId="{A89CD2E3-0B52-4FA5-ABDB-9FB7CF709E0E}" srcOrd="2" destOrd="0" parTransId="{0781013F-CE05-432D-868D-218CF6A9C908}" sibTransId="{BCC9DA61-B764-4609-B585-254B10BCD388}"/>
    <dgm:cxn modelId="{ECBF81F7-E020-45F6-80E7-92E198D2FF2F}" type="presOf" srcId="{A89CD2E3-0B52-4FA5-ABDB-9FB7CF709E0E}" destId="{3F054611-EAE9-4BCF-A313-2188E99D5F25}" srcOrd="0" destOrd="0" presId="urn:microsoft.com/office/officeart/2008/layout/LinedList"/>
    <dgm:cxn modelId="{66CE51FF-F178-4DA7-8E0E-B31FBF7EACF2}" srcId="{26A3070A-A859-45C5-A1BA-EA74D35CA061}" destId="{C2FCD431-3097-4B29-AC1A-19FF033922A5}" srcOrd="3" destOrd="0" parTransId="{2DD1F8D9-02CE-4202-B1F7-3D5491EABB6A}" sibTransId="{A2C43C34-1DAF-4E6F-9AE2-AF282E094FB6}"/>
    <dgm:cxn modelId="{347644E5-1D51-4D62-8DB3-59EEB6608BB4}" type="presParOf" srcId="{EA4169EE-5B4D-4223-87D8-2121B696F3B0}" destId="{DCA74F46-5533-4B55-A07F-AA48CE86A2A2}" srcOrd="0" destOrd="0" presId="urn:microsoft.com/office/officeart/2008/layout/LinedList"/>
    <dgm:cxn modelId="{A2DC00E8-633C-4A78-9230-6A72DF6C9AD2}" type="presParOf" srcId="{EA4169EE-5B4D-4223-87D8-2121B696F3B0}" destId="{D49A6081-1709-420C-A08F-518E59E9E1AB}" srcOrd="1" destOrd="0" presId="urn:microsoft.com/office/officeart/2008/layout/LinedList"/>
    <dgm:cxn modelId="{532AEAA3-E264-4571-A37B-B7F1F6E6FB5E}" type="presParOf" srcId="{D49A6081-1709-420C-A08F-518E59E9E1AB}" destId="{DF72B174-10D3-4A41-A64B-21E6B97D54BD}" srcOrd="0" destOrd="0" presId="urn:microsoft.com/office/officeart/2008/layout/LinedList"/>
    <dgm:cxn modelId="{59B6A0AA-2FCF-4697-A7FC-3A5EE98CAFB8}" type="presParOf" srcId="{D49A6081-1709-420C-A08F-518E59E9E1AB}" destId="{C77C19B3-966C-44EC-8A62-0E73749CFF1F}" srcOrd="1" destOrd="0" presId="urn:microsoft.com/office/officeart/2008/layout/LinedList"/>
    <dgm:cxn modelId="{BC49E1A9-2243-44B8-B2F8-2C4A8F364182}" type="presParOf" srcId="{EA4169EE-5B4D-4223-87D8-2121B696F3B0}" destId="{0E338B8F-DCED-46E4-BB21-F8AF36602077}" srcOrd="2" destOrd="0" presId="urn:microsoft.com/office/officeart/2008/layout/LinedList"/>
    <dgm:cxn modelId="{CB6212D3-5335-4D05-963C-94AEF0002D15}" type="presParOf" srcId="{EA4169EE-5B4D-4223-87D8-2121B696F3B0}" destId="{A251518B-67D7-4404-86BD-5F57187B4AAA}" srcOrd="3" destOrd="0" presId="urn:microsoft.com/office/officeart/2008/layout/LinedList"/>
    <dgm:cxn modelId="{394915A7-CC05-48E6-BA3D-0A0C75538F47}" type="presParOf" srcId="{A251518B-67D7-4404-86BD-5F57187B4AAA}" destId="{26941496-2061-4A89-A365-98C7B724C90C}" srcOrd="0" destOrd="0" presId="urn:microsoft.com/office/officeart/2008/layout/LinedList"/>
    <dgm:cxn modelId="{6864FD51-1D1F-4A2E-A676-0BF5998CF53C}" type="presParOf" srcId="{A251518B-67D7-4404-86BD-5F57187B4AAA}" destId="{34A7CD36-EC97-48B9-954F-0987D6B120FB}" srcOrd="1" destOrd="0" presId="urn:microsoft.com/office/officeart/2008/layout/LinedList"/>
    <dgm:cxn modelId="{CCDDDB21-57AA-42AA-AE47-76254171AEE0}" type="presParOf" srcId="{EA4169EE-5B4D-4223-87D8-2121B696F3B0}" destId="{8A5EE22C-CC60-45AF-B00A-1612BCBDDA6B}" srcOrd="4" destOrd="0" presId="urn:microsoft.com/office/officeart/2008/layout/LinedList"/>
    <dgm:cxn modelId="{C7D41141-9882-44ED-BEB4-E3A90C317A22}" type="presParOf" srcId="{EA4169EE-5B4D-4223-87D8-2121B696F3B0}" destId="{437E8C17-83ED-4837-B741-9E430A49D041}" srcOrd="5" destOrd="0" presId="urn:microsoft.com/office/officeart/2008/layout/LinedList"/>
    <dgm:cxn modelId="{23632C6F-0E45-462E-AAC1-9F1D83B7E96E}" type="presParOf" srcId="{437E8C17-83ED-4837-B741-9E430A49D041}" destId="{3F054611-EAE9-4BCF-A313-2188E99D5F25}" srcOrd="0" destOrd="0" presId="urn:microsoft.com/office/officeart/2008/layout/LinedList"/>
    <dgm:cxn modelId="{C1B14192-F1FF-4DA0-B581-A9BF48368371}" type="presParOf" srcId="{437E8C17-83ED-4837-B741-9E430A49D041}" destId="{A6CB2397-8B37-4F3C-967D-341134055B40}" srcOrd="1" destOrd="0" presId="urn:microsoft.com/office/officeart/2008/layout/LinedList"/>
    <dgm:cxn modelId="{A6C01E94-9480-48B5-95E1-C3AD0ECBF59C}" type="presParOf" srcId="{EA4169EE-5B4D-4223-87D8-2121B696F3B0}" destId="{F04F0185-7B9E-4AFE-B957-B8575AED4B7D}" srcOrd="6" destOrd="0" presId="urn:microsoft.com/office/officeart/2008/layout/LinedList"/>
    <dgm:cxn modelId="{53A02544-CAB9-47D4-932A-78205885973D}" type="presParOf" srcId="{EA4169EE-5B4D-4223-87D8-2121B696F3B0}" destId="{CF364BFF-A56A-43F8-BE2A-6279DD2F67A8}" srcOrd="7" destOrd="0" presId="urn:microsoft.com/office/officeart/2008/layout/LinedList"/>
    <dgm:cxn modelId="{8E657C6C-E8DE-4E6C-A401-BF64F4351992}" type="presParOf" srcId="{CF364BFF-A56A-43F8-BE2A-6279DD2F67A8}" destId="{8AB87543-6776-4675-B49A-B47E110FE72F}" srcOrd="0" destOrd="0" presId="urn:microsoft.com/office/officeart/2008/layout/LinedList"/>
    <dgm:cxn modelId="{392B9A38-13FF-4244-B375-B8A9802EB5B8}" type="presParOf" srcId="{CF364BFF-A56A-43F8-BE2A-6279DD2F67A8}" destId="{29815252-7FDB-4BAD-A9D0-198AD284264C}" srcOrd="1" destOrd="0" presId="urn:microsoft.com/office/officeart/2008/layout/LinedList"/>
    <dgm:cxn modelId="{E8AAC67F-5930-4524-8E8B-84B996A97BBE}" type="presParOf" srcId="{EA4169EE-5B4D-4223-87D8-2121B696F3B0}" destId="{8DFB0BBE-4E12-445D-A510-BC5CEF50B175}" srcOrd="8" destOrd="0" presId="urn:microsoft.com/office/officeart/2008/layout/LinedList"/>
    <dgm:cxn modelId="{D3247AC0-D285-40F0-A4C4-03B445059A87}" type="presParOf" srcId="{EA4169EE-5B4D-4223-87D8-2121B696F3B0}" destId="{42AF524A-054F-4052-ABE6-5C8280771A40}" srcOrd="9" destOrd="0" presId="urn:microsoft.com/office/officeart/2008/layout/LinedList"/>
    <dgm:cxn modelId="{9DA08F0A-CD2D-4067-9EA4-E7468D3BDD98}" type="presParOf" srcId="{42AF524A-054F-4052-ABE6-5C8280771A40}" destId="{08B70328-F1B3-4E04-B4A0-2E0A4BAEFFDD}" srcOrd="0" destOrd="0" presId="urn:microsoft.com/office/officeart/2008/layout/LinedList"/>
    <dgm:cxn modelId="{A377DB39-25DE-42C6-BB6F-2B60B67AA364}" type="presParOf" srcId="{42AF524A-054F-4052-ABE6-5C8280771A40}" destId="{7CEC1852-49E3-4322-ADD2-31072661805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895754-ECCF-411C-A66C-F663BB07D560}" type="doc">
      <dgm:prSet loTypeId="urn:microsoft.com/office/officeart/2005/8/layout/vList5" loCatId="list" qsTypeId="urn:microsoft.com/office/officeart/2005/8/quickstyle/simple2" qsCatId="simple" csTypeId="urn:microsoft.com/office/officeart/2005/8/colors/colorful5" csCatId="colorful"/>
      <dgm:spPr/>
      <dgm:t>
        <a:bodyPr/>
        <a:lstStyle/>
        <a:p>
          <a:endParaRPr lang="en-US"/>
        </a:p>
      </dgm:t>
    </dgm:pt>
    <dgm:pt modelId="{229938CF-C5B3-4882-8BD8-4895248B683F}">
      <dgm:prSet/>
      <dgm:spPr/>
      <dgm:t>
        <a:bodyPr/>
        <a:lstStyle/>
        <a:p>
          <a:r>
            <a:rPr lang="es-ES" b="1"/>
            <a:t>-MÚSCULOS MOTORES ACCESORIOS DE LA TÉCNICA</a:t>
          </a:r>
          <a:endParaRPr lang="en-US"/>
        </a:p>
      </dgm:t>
    </dgm:pt>
    <dgm:pt modelId="{123DD2CD-0816-42CF-84C0-2BC4D4F0AEEE}" type="parTrans" cxnId="{798E76AE-B43C-45BF-94ED-2E863AE13940}">
      <dgm:prSet/>
      <dgm:spPr/>
      <dgm:t>
        <a:bodyPr/>
        <a:lstStyle/>
        <a:p>
          <a:endParaRPr lang="en-US"/>
        </a:p>
      </dgm:t>
    </dgm:pt>
    <dgm:pt modelId="{CB63A7F8-B451-42CC-AC44-EF479A3BBA0A}" type="sibTrans" cxnId="{798E76AE-B43C-45BF-94ED-2E863AE13940}">
      <dgm:prSet/>
      <dgm:spPr/>
      <dgm:t>
        <a:bodyPr/>
        <a:lstStyle/>
        <a:p>
          <a:endParaRPr lang="en-US"/>
        </a:p>
      </dgm:t>
    </dgm:pt>
    <dgm:pt modelId="{5918D616-9A98-400A-A527-210831231003}">
      <dgm:prSet/>
      <dgm:spPr/>
      <dgm:t>
        <a:bodyPr/>
        <a:lstStyle/>
        <a:p>
          <a:r>
            <a:rPr lang="es-ES" b="1"/>
            <a:t>Esternocleidomastoideo: Inclina la cabeza hacia músculo que se contrae.</a:t>
          </a:r>
          <a:endParaRPr lang="en-US"/>
        </a:p>
      </dgm:t>
    </dgm:pt>
    <dgm:pt modelId="{9548B8BC-4885-4318-BD90-E170347302DF}" type="parTrans" cxnId="{6EFF39BC-625B-4E19-933A-ECD9645ED6B9}">
      <dgm:prSet/>
      <dgm:spPr/>
      <dgm:t>
        <a:bodyPr/>
        <a:lstStyle/>
        <a:p>
          <a:endParaRPr lang="en-US"/>
        </a:p>
      </dgm:t>
    </dgm:pt>
    <dgm:pt modelId="{B2E51AA3-7DF7-46B0-9464-E59264BC6C96}" type="sibTrans" cxnId="{6EFF39BC-625B-4E19-933A-ECD9645ED6B9}">
      <dgm:prSet/>
      <dgm:spPr/>
      <dgm:t>
        <a:bodyPr/>
        <a:lstStyle/>
        <a:p>
          <a:endParaRPr lang="en-US"/>
        </a:p>
      </dgm:t>
    </dgm:pt>
    <dgm:pt modelId="{44B3264F-4B30-4B41-8EA9-2025E4D17977}">
      <dgm:prSet/>
      <dgm:spPr/>
      <dgm:t>
        <a:bodyPr/>
        <a:lstStyle/>
        <a:p>
          <a:r>
            <a:rPr lang="es-ES" b="1"/>
            <a:t>Dorsal Mayor (según la técnica)</a:t>
          </a:r>
          <a:endParaRPr lang="en-US"/>
        </a:p>
      </dgm:t>
    </dgm:pt>
    <dgm:pt modelId="{29048771-114C-44F7-B0F0-F049AC64086A}" type="parTrans" cxnId="{3F2F24B7-502E-45D1-ACA6-9BDB625BC801}">
      <dgm:prSet/>
      <dgm:spPr/>
      <dgm:t>
        <a:bodyPr/>
        <a:lstStyle/>
        <a:p>
          <a:endParaRPr lang="en-US"/>
        </a:p>
      </dgm:t>
    </dgm:pt>
    <dgm:pt modelId="{6CCA1F57-4571-444B-897E-76D01125C0C7}" type="sibTrans" cxnId="{3F2F24B7-502E-45D1-ACA6-9BDB625BC801}">
      <dgm:prSet/>
      <dgm:spPr/>
      <dgm:t>
        <a:bodyPr/>
        <a:lstStyle/>
        <a:p>
          <a:endParaRPr lang="en-US"/>
        </a:p>
      </dgm:t>
    </dgm:pt>
    <dgm:pt modelId="{B9060F4F-7D4C-4C97-B8F6-DA75DFB9C551}">
      <dgm:prSet/>
      <dgm:spPr/>
      <dgm:t>
        <a:bodyPr/>
        <a:lstStyle/>
        <a:p>
          <a:r>
            <a:rPr lang="es-ES" b="1"/>
            <a:t>-MÚSCULOS MOTORES ANTAGÓNICOS DE LA TÉCNICA</a:t>
          </a:r>
          <a:endParaRPr lang="en-US"/>
        </a:p>
      </dgm:t>
    </dgm:pt>
    <dgm:pt modelId="{563AC43A-7CE3-45EB-B5B8-E50FEEB23A45}" type="parTrans" cxnId="{D5FBBF49-A113-4561-8779-DFDB5B010321}">
      <dgm:prSet/>
      <dgm:spPr/>
      <dgm:t>
        <a:bodyPr/>
        <a:lstStyle/>
        <a:p>
          <a:endParaRPr lang="en-US"/>
        </a:p>
      </dgm:t>
    </dgm:pt>
    <dgm:pt modelId="{4B579148-20B4-460E-8E05-8059329EE534}" type="sibTrans" cxnId="{D5FBBF49-A113-4561-8779-DFDB5B010321}">
      <dgm:prSet/>
      <dgm:spPr/>
      <dgm:t>
        <a:bodyPr/>
        <a:lstStyle/>
        <a:p>
          <a:endParaRPr lang="en-US"/>
        </a:p>
      </dgm:t>
    </dgm:pt>
    <dgm:pt modelId="{968BECEE-F5E3-453F-BC02-E2127520226A}">
      <dgm:prSet/>
      <dgm:spPr/>
      <dgm:t>
        <a:bodyPr/>
        <a:lstStyle/>
        <a:p>
          <a:r>
            <a:rPr lang="es-ES" b="1"/>
            <a:t>Extensor común de los dedos*</a:t>
          </a:r>
          <a:endParaRPr lang="en-US"/>
        </a:p>
      </dgm:t>
    </dgm:pt>
    <dgm:pt modelId="{7EB48F74-9C42-4E22-A61E-C764B56A16B3}" type="parTrans" cxnId="{CD14C209-8A53-4B8A-AAF9-B556E205CE43}">
      <dgm:prSet/>
      <dgm:spPr/>
      <dgm:t>
        <a:bodyPr/>
        <a:lstStyle/>
        <a:p>
          <a:endParaRPr lang="en-US"/>
        </a:p>
      </dgm:t>
    </dgm:pt>
    <dgm:pt modelId="{855712FD-2F44-4CDC-833B-E6761A703437}" type="sibTrans" cxnId="{CD14C209-8A53-4B8A-AAF9-B556E205CE43}">
      <dgm:prSet/>
      <dgm:spPr/>
      <dgm:t>
        <a:bodyPr/>
        <a:lstStyle/>
        <a:p>
          <a:endParaRPr lang="en-US"/>
        </a:p>
      </dgm:t>
    </dgm:pt>
    <dgm:pt modelId="{FE3A1AED-2CC5-4752-8F5E-C1DC09FD798E}">
      <dgm:prSet/>
      <dgm:spPr/>
      <dgm:t>
        <a:bodyPr/>
        <a:lstStyle/>
        <a:p>
          <a:r>
            <a:rPr lang="es-ES" b="1"/>
            <a:t>Extiende la 1ª falange y la muñeca</a:t>
          </a:r>
          <a:endParaRPr lang="en-US"/>
        </a:p>
      </dgm:t>
    </dgm:pt>
    <dgm:pt modelId="{716F8205-9369-40FA-9BFD-AB255ED239CC}" type="parTrans" cxnId="{3B6EE245-A989-480F-A99E-6E90593E592A}">
      <dgm:prSet/>
      <dgm:spPr/>
      <dgm:t>
        <a:bodyPr/>
        <a:lstStyle/>
        <a:p>
          <a:endParaRPr lang="en-US"/>
        </a:p>
      </dgm:t>
    </dgm:pt>
    <dgm:pt modelId="{CEC07823-780C-4738-A646-7B083A542E5E}" type="sibTrans" cxnId="{3B6EE245-A989-480F-A99E-6E90593E592A}">
      <dgm:prSet/>
      <dgm:spPr/>
      <dgm:t>
        <a:bodyPr/>
        <a:lstStyle/>
        <a:p>
          <a:endParaRPr lang="en-US"/>
        </a:p>
      </dgm:t>
    </dgm:pt>
    <dgm:pt modelId="{8BF0AC85-A9A1-4049-9883-50C8F1155F58}">
      <dgm:prSet/>
      <dgm:spPr/>
      <dgm:t>
        <a:bodyPr/>
        <a:lstStyle/>
        <a:p>
          <a:r>
            <a:rPr lang="es-ES" b="1"/>
            <a:t>El del brazo de arco y cuerda totalmente relajados.</a:t>
          </a:r>
          <a:endParaRPr lang="en-US"/>
        </a:p>
      </dgm:t>
    </dgm:pt>
    <dgm:pt modelId="{38ED06E2-CBED-4E7E-A54B-5BA814270A35}" type="parTrans" cxnId="{C01E4E7D-1FF3-450C-9B9E-30EE1D97022A}">
      <dgm:prSet/>
      <dgm:spPr/>
      <dgm:t>
        <a:bodyPr/>
        <a:lstStyle/>
        <a:p>
          <a:endParaRPr lang="en-US"/>
        </a:p>
      </dgm:t>
    </dgm:pt>
    <dgm:pt modelId="{9DCD0598-583D-4410-AD25-1257E3DAA9DE}" type="sibTrans" cxnId="{C01E4E7D-1FF3-450C-9B9E-30EE1D97022A}">
      <dgm:prSet/>
      <dgm:spPr/>
      <dgm:t>
        <a:bodyPr/>
        <a:lstStyle/>
        <a:p>
          <a:endParaRPr lang="en-US"/>
        </a:p>
      </dgm:t>
    </dgm:pt>
    <dgm:pt modelId="{9596A6A0-268F-4E93-B3CE-189322AF11CD}">
      <dgm:prSet/>
      <dgm:spPr/>
      <dgm:t>
        <a:bodyPr/>
        <a:lstStyle/>
        <a:p>
          <a:r>
            <a:rPr lang="es-ES" b="1"/>
            <a:t>Extensor propio del dedo índice*</a:t>
          </a:r>
          <a:endParaRPr lang="en-US"/>
        </a:p>
      </dgm:t>
    </dgm:pt>
    <dgm:pt modelId="{B128AE1E-119F-4124-A5A0-9C1C92321BC3}" type="parTrans" cxnId="{0D1CA2C9-DA52-472F-BBA8-887C293419FF}">
      <dgm:prSet/>
      <dgm:spPr/>
      <dgm:t>
        <a:bodyPr/>
        <a:lstStyle/>
        <a:p>
          <a:endParaRPr lang="en-US"/>
        </a:p>
      </dgm:t>
    </dgm:pt>
    <dgm:pt modelId="{EEDA5A45-6C68-4171-9370-CFF72BCD2204}" type="sibTrans" cxnId="{0D1CA2C9-DA52-472F-BBA8-887C293419FF}">
      <dgm:prSet/>
      <dgm:spPr/>
      <dgm:t>
        <a:bodyPr/>
        <a:lstStyle/>
        <a:p>
          <a:endParaRPr lang="en-US"/>
        </a:p>
      </dgm:t>
    </dgm:pt>
    <dgm:pt modelId="{AB881B61-1CF4-4399-AC26-25A9757958D2}">
      <dgm:prSet/>
      <dgm:spPr/>
      <dgm:t>
        <a:bodyPr/>
        <a:lstStyle/>
        <a:p>
          <a:r>
            <a:rPr lang="es-ES" b="1"/>
            <a:t>Extiende la 1ª falange del dedo índice.</a:t>
          </a:r>
          <a:endParaRPr lang="en-US"/>
        </a:p>
      </dgm:t>
    </dgm:pt>
    <dgm:pt modelId="{30448548-DA39-4A73-9400-FF65CDED3C80}" type="parTrans" cxnId="{5EFB3D09-F94F-401F-BF10-79432B2B0B82}">
      <dgm:prSet/>
      <dgm:spPr/>
      <dgm:t>
        <a:bodyPr/>
        <a:lstStyle/>
        <a:p>
          <a:endParaRPr lang="en-US"/>
        </a:p>
      </dgm:t>
    </dgm:pt>
    <dgm:pt modelId="{8A7C1C85-87E3-4E7C-A2A1-3D826DA14565}" type="sibTrans" cxnId="{5EFB3D09-F94F-401F-BF10-79432B2B0B82}">
      <dgm:prSet/>
      <dgm:spPr/>
      <dgm:t>
        <a:bodyPr/>
        <a:lstStyle/>
        <a:p>
          <a:endParaRPr lang="en-US"/>
        </a:p>
      </dgm:t>
    </dgm:pt>
    <dgm:pt modelId="{8B6385B9-3022-4DA7-B68F-51DA91EDB69F}">
      <dgm:prSet/>
      <dgm:spPr/>
      <dgm:t>
        <a:bodyPr/>
        <a:lstStyle/>
        <a:p>
          <a:r>
            <a:rPr lang="es-ES" b="1"/>
            <a:t>El del brazo de arco y cuerda totalmente relajados.</a:t>
          </a:r>
          <a:endParaRPr lang="en-US"/>
        </a:p>
      </dgm:t>
    </dgm:pt>
    <dgm:pt modelId="{B7D4C58B-4CA9-4163-9998-1590F321C7D6}" type="parTrans" cxnId="{72B03001-1516-4A61-88A6-6E05F34AC886}">
      <dgm:prSet/>
      <dgm:spPr/>
      <dgm:t>
        <a:bodyPr/>
        <a:lstStyle/>
        <a:p>
          <a:endParaRPr lang="en-US"/>
        </a:p>
      </dgm:t>
    </dgm:pt>
    <dgm:pt modelId="{E0E2224B-D6CC-4F85-AC13-050A6B299209}" type="sibTrans" cxnId="{72B03001-1516-4A61-88A6-6E05F34AC886}">
      <dgm:prSet/>
      <dgm:spPr/>
      <dgm:t>
        <a:bodyPr/>
        <a:lstStyle/>
        <a:p>
          <a:endParaRPr lang="en-US"/>
        </a:p>
      </dgm:t>
    </dgm:pt>
    <dgm:pt modelId="{3378AE63-6230-4AB5-BD35-FC2FA0CC790A}">
      <dgm:prSet/>
      <dgm:spPr/>
      <dgm:t>
        <a:bodyPr/>
        <a:lstStyle/>
        <a:p>
          <a:r>
            <a:rPr lang="es-ES" b="1"/>
            <a:t>La llamada “suelta de dedos” se produce por acción de éstos músculos.</a:t>
          </a:r>
          <a:endParaRPr lang="en-US"/>
        </a:p>
      </dgm:t>
    </dgm:pt>
    <dgm:pt modelId="{DB5EEDE0-555E-43CC-8A44-A537D7D24439}" type="parTrans" cxnId="{5B6A0A07-CE2B-421C-9C31-B869133B23C9}">
      <dgm:prSet/>
      <dgm:spPr/>
      <dgm:t>
        <a:bodyPr/>
        <a:lstStyle/>
        <a:p>
          <a:endParaRPr lang="en-US"/>
        </a:p>
      </dgm:t>
    </dgm:pt>
    <dgm:pt modelId="{4FEDC7BC-58B3-4A60-AACA-E892F87515F6}" type="sibTrans" cxnId="{5B6A0A07-CE2B-421C-9C31-B869133B23C9}">
      <dgm:prSet/>
      <dgm:spPr/>
      <dgm:t>
        <a:bodyPr/>
        <a:lstStyle/>
        <a:p>
          <a:endParaRPr lang="en-US"/>
        </a:p>
      </dgm:t>
    </dgm:pt>
    <dgm:pt modelId="{2A5CED07-36E4-4CE0-9F57-DD473D89A1E7}" type="pres">
      <dgm:prSet presAssocID="{25895754-ECCF-411C-A66C-F663BB07D560}" presName="Name0" presStyleCnt="0">
        <dgm:presLayoutVars>
          <dgm:dir/>
          <dgm:animLvl val="lvl"/>
          <dgm:resizeHandles val="exact"/>
        </dgm:presLayoutVars>
      </dgm:prSet>
      <dgm:spPr/>
    </dgm:pt>
    <dgm:pt modelId="{EE8F33E0-CD9A-4D24-BBBE-550B03DC40A4}" type="pres">
      <dgm:prSet presAssocID="{229938CF-C5B3-4882-8BD8-4895248B683F}" presName="linNode" presStyleCnt="0"/>
      <dgm:spPr/>
    </dgm:pt>
    <dgm:pt modelId="{08793024-7786-4B40-8E12-E71A271ED22A}" type="pres">
      <dgm:prSet presAssocID="{229938CF-C5B3-4882-8BD8-4895248B683F}" presName="parentText" presStyleLbl="node1" presStyleIdx="0" presStyleCnt="6">
        <dgm:presLayoutVars>
          <dgm:chMax val="1"/>
          <dgm:bulletEnabled val="1"/>
        </dgm:presLayoutVars>
      </dgm:prSet>
      <dgm:spPr/>
    </dgm:pt>
    <dgm:pt modelId="{16688CF5-BD94-4E64-951A-24B3D4F06E00}" type="pres">
      <dgm:prSet presAssocID="{CB63A7F8-B451-42CC-AC44-EF479A3BBA0A}" presName="sp" presStyleCnt="0"/>
      <dgm:spPr/>
    </dgm:pt>
    <dgm:pt modelId="{3AA6510F-B382-401B-B0CB-A9866CA3B222}" type="pres">
      <dgm:prSet presAssocID="{5918D616-9A98-400A-A527-210831231003}" presName="linNode" presStyleCnt="0"/>
      <dgm:spPr/>
    </dgm:pt>
    <dgm:pt modelId="{BFD20080-A2DE-47ED-BC50-C2061B5CE267}" type="pres">
      <dgm:prSet presAssocID="{5918D616-9A98-400A-A527-210831231003}" presName="parentText" presStyleLbl="node1" presStyleIdx="1" presStyleCnt="6">
        <dgm:presLayoutVars>
          <dgm:chMax val="1"/>
          <dgm:bulletEnabled val="1"/>
        </dgm:presLayoutVars>
      </dgm:prSet>
      <dgm:spPr/>
    </dgm:pt>
    <dgm:pt modelId="{FD4DF2E6-BE21-472E-8115-5E8FA032F961}" type="pres">
      <dgm:prSet presAssocID="{B2E51AA3-7DF7-46B0-9464-E59264BC6C96}" presName="sp" presStyleCnt="0"/>
      <dgm:spPr/>
    </dgm:pt>
    <dgm:pt modelId="{51F52332-8189-409E-BBD6-1E6A92E2AE92}" type="pres">
      <dgm:prSet presAssocID="{44B3264F-4B30-4B41-8EA9-2025E4D17977}" presName="linNode" presStyleCnt="0"/>
      <dgm:spPr/>
    </dgm:pt>
    <dgm:pt modelId="{1B09A13C-4C7F-46F9-8629-F741F60D2C84}" type="pres">
      <dgm:prSet presAssocID="{44B3264F-4B30-4B41-8EA9-2025E4D17977}" presName="parentText" presStyleLbl="node1" presStyleIdx="2" presStyleCnt="6">
        <dgm:presLayoutVars>
          <dgm:chMax val="1"/>
          <dgm:bulletEnabled val="1"/>
        </dgm:presLayoutVars>
      </dgm:prSet>
      <dgm:spPr/>
    </dgm:pt>
    <dgm:pt modelId="{2ADCEC24-C6BF-4F1C-B329-A27CD6115F17}" type="pres">
      <dgm:prSet presAssocID="{6CCA1F57-4571-444B-897E-76D01125C0C7}" presName="sp" presStyleCnt="0"/>
      <dgm:spPr/>
    </dgm:pt>
    <dgm:pt modelId="{1DDE993E-AE17-4BF4-A1F9-35B88556DCC2}" type="pres">
      <dgm:prSet presAssocID="{B9060F4F-7D4C-4C97-B8F6-DA75DFB9C551}" presName="linNode" presStyleCnt="0"/>
      <dgm:spPr/>
    </dgm:pt>
    <dgm:pt modelId="{AB70805F-F204-46E0-B189-AE3900AEE290}" type="pres">
      <dgm:prSet presAssocID="{B9060F4F-7D4C-4C97-B8F6-DA75DFB9C551}" presName="parentText" presStyleLbl="node1" presStyleIdx="3" presStyleCnt="6">
        <dgm:presLayoutVars>
          <dgm:chMax val="1"/>
          <dgm:bulletEnabled val="1"/>
        </dgm:presLayoutVars>
      </dgm:prSet>
      <dgm:spPr/>
    </dgm:pt>
    <dgm:pt modelId="{402BA0BC-AE37-4753-8D46-23C3B1BA6924}" type="pres">
      <dgm:prSet presAssocID="{4B579148-20B4-460E-8E05-8059329EE534}" presName="sp" presStyleCnt="0"/>
      <dgm:spPr/>
    </dgm:pt>
    <dgm:pt modelId="{62E7B9EA-B2D9-48BA-85D1-20FE3C5359BF}" type="pres">
      <dgm:prSet presAssocID="{968BECEE-F5E3-453F-BC02-E2127520226A}" presName="linNode" presStyleCnt="0"/>
      <dgm:spPr/>
    </dgm:pt>
    <dgm:pt modelId="{456D3D78-7948-4966-8A0B-320385376D95}" type="pres">
      <dgm:prSet presAssocID="{968BECEE-F5E3-453F-BC02-E2127520226A}" presName="parentText" presStyleLbl="node1" presStyleIdx="4" presStyleCnt="6">
        <dgm:presLayoutVars>
          <dgm:chMax val="1"/>
          <dgm:bulletEnabled val="1"/>
        </dgm:presLayoutVars>
      </dgm:prSet>
      <dgm:spPr/>
    </dgm:pt>
    <dgm:pt modelId="{331BBB5C-2B84-47BB-84C3-25121560CD16}" type="pres">
      <dgm:prSet presAssocID="{968BECEE-F5E3-453F-BC02-E2127520226A}" presName="descendantText" presStyleLbl="alignAccFollowNode1" presStyleIdx="0" presStyleCnt="2">
        <dgm:presLayoutVars>
          <dgm:bulletEnabled val="1"/>
        </dgm:presLayoutVars>
      </dgm:prSet>
      <dgm:spPr/>
    </dgm:pt>
    <dgm:pt modelId="{C721B8A7-276C-4215-BE5E-01DB27A0D115}" type="pres">
      <dgm:prSet presAssocID="{855712FD-2F44-4CDC-833B-E6761A703437}" presName="sp" presStyleCnt="0"/>
      <dgm:spPr/>
    </dgm:pt>
    <dgm:pt modelId="{A228560B-C2AA-4195-8AD7-BDB635CD1996}" type="pres">
      <dgm:prSet presAssocID="{9596A6A0-268F-4E93-B3CE-189322AF11CD}" presName="linNode" presStyleCnt="0"/>
      <dgm:spPr/>
    </dgm:pt>
    <dgm:pt modelId="{93AADFAB-69DE-4CDA-BD7B-0DEA58AC4A4B}" type="pres">
      <dgm:prSet presAssocID="{9596A6A0-268F-4E93-B3CE-189322AF11CD}" presName="parentText" presStyleLbl="node1" presStyleIdx="5" presStyleCnt="6">
        <dgm:presLayoutVars>
          <dgm:chMax val="1"/>
          <dgm:bulletEnabled val="1"/>
        </dgm:presLayoutVars>
      </dgm:prSet>
      <dgm:spPr/>
    </dgm:pt>
    <dgm:pt modelId="{2C5A2FAF-FC75-4FAB-8DA6-2CB42D22935E}" type="pres">
      <dgm:prSet presAssocID="{9596A6A0-268F-4E93-B3CE-189322AF11CD}" presName="descendantText" presStyleLbl="alignAccFollowNode1" presStyleIdx="1" presStyleCnt="2">
        <dgm:presLayoutVars>
          <dgm:bulletEnabled val="1"/>
        </dgm:presLayoutVars>
      </dgm:prSet>
      <dgm:spPr/>
    </dgm:pt>
  </dgm:ptLst>
  <dgm:cxnLst>
    <dgm:cxn modelId="{72B03001-1516-4A61-88A6-6E05F34AC886}" srcId="{9596A6A0-268F-4E93-B3CE-189322AF11CD}" destId="{8B6385B9-3022-4DA7-B68F-51DA91EDB69F}" srcOrd="1" destOrd="0" parTransId="{B7D4C58B-4CA9-4163-9998-1590F321C7D6}" sibTransId="{E0E2224B-D6CC-4F85-AC13-050A6B299209}"/>
    <dgm:cxn modelId="{F2A3D506-B9BC-4F8B-BF46-02A5E807000C}" type="presOf" srcId="{FE3A1AED-2CC5-4752-8F5E-C1DC09FD798E}" destId="{331BBB5C-2B84-47BB-84C3-25121560CD16}" srcOrd="0" destOrd="0" presId="urn:microsoft.com/office/officeart/2005/8/layout/vList5"/>
    <dgm:cxn modelId="{5B6A0A07-CE2B-421C-9C31-B869133B23C9}" srcId="{9596A6A0-268F-4E93-B3CE-189322AF11CD}" destId="{3378AE63-6230-4AB5-BD35-FC2FA0CC790A}" srcOrd="2" destOrd="0" parTransId="{DB5EEDE0-555E-43CC-8A44-A537D7D24439}" sibTransId="{4FEDC7BC-58B3-4A60-AACA-E892F87515F6}"/>
    <dgm:cxn modelId="{5EFB3D09-F94F-401F-BF10-79432B2B0B82}" srcId="{9596A6A0-268F-4E93-B3CE-189322AF11CD}" destId="{AB881B61-1CF4-4399-AC26-25A9757958D2}" srcOrd="0" destOrd="0" parTransId="{30448548-DA39-4A73-9400-FF65CDED3C80}" sibTransId="{8A7C1C85-87E3-4E7C-A2A1-3D826DA14565}"/>
    <dgm:cxn modelId="{CD14C209-8A53-4B8A-AAF9-B556E205CE43}" srcId="{25895754-ECCF-411C-A66C-F663BB07D560}" destId="{968BECEE-F5E3-453F-BC02-E2127520226A}" srcOrd="4" destOrd="0" parTransId="{7EB48F74-9C42-4E22-A61E-C764B56A16B3}" sibTransId="{855712FD-2F44-4CDC-833B-E6761A703437}"/>
    <dgm:cxn modelId="{A29A9022-92B2-47B3-8FE6-1E024B8ABEB3}" type="presOf" srcId="{44B3264F-4B30-4B41-8EA9-2025E4D17977}" destId="{1B09A13C-4C7F-46F9-8629-F741F60D2C84}" srcOrd="0" destOrd="0" presId="urn:microsoft.com/office/officeart/2005/8/layout/vList5"/>
    <dgm:cxn modelId="{74D0BC23-AEB4-4DD1-B2DB-B1748EEE9090}" type="presOf" srcId="{8B6385B9-3022-4DA7-B68F-51DA91EDB69F}" destId="{2C5A2FAF-FC75-4FAB-8DA6-2CB42D22935E}" srcOrd="0" destOrd="1" presId="urn:microsoft.com/office/officeart/2005/8/layout/vList5"/>
    <dgm:cxn modelId="{5A4BFF26-4272-4284-9878-016A01323D31}" type="presOf" srcId="{25895754-ECCF-411C-A66C-F663BB07D560}" destId="{2A5CED07-36E4-4CE0-9F57-DD473D89A1E7}" srcOrd="0" destOrd="0" presId="urn:microsoft.com/office/officeart/2005/8/layout/vList5"/>
    <dgm:cxn modelId="{965FBF35-BCE8-4620-9773-CB180B0B7697}" type="presOf" srcId="{3378AE63-6230-4AB5-BD35-FC2FA0CC790A}" destId="{2C5A2FAF-FC75-4FAB-8DA6-2CB42D22935E}" srcOrd="0" destOrd="2" presId="urn:microsoft.com/office/officeart/2005/8/layout/vList5"/>
    <dgm:cxn modelId="{3B6EE245-A989-480F-A99E-6E90593E592A}" srcId="{968BECEE-F5E3-453F-BC02-E2127520226A}" destId="{FE3A1AED-2CC5-4752-8F5E-C1DC09FD798E}" srcOrd="0" destOrd="0" parTransId="{716F8205-9369-40FA-9BFD-AB255ED239CC}" sibTransId="{CEC07823-780C-4738-A646-7B083A542E5E}"/>
    <dgm:cxn modelId="{D5FBBF49-A113-4561-8779-DFDB5B010321}" srcId="{25895754-ECCF-411C-A66C-F663BB07D560}" destId="{B9060F4F-7D4C-4C97-B8F6-DA75DFB9C551}" srcOrd="3" destOrd="0" parTransId="{563AC43A-7CE3-45EB-B5B8-E50FEEB23A45}" sibTransId="{4B579148-20B4-460E-8E05-8059329EE534}"/>
    <dgm:cxn modelId="{C01E4E7D-1FF3-450C-9B9E-30EE1D97022A}" srcId="{968BECEE-F5E3-453F-BC02-E2127520226A}" destId="{8BF0AC85-A9A1-4049-9883-50C8F1155F58}" srcOrd="1" destOrd="0" parTransId="{38ED06E2-CBED-4E7E-A54B-5BA814270A35}" sibTransId="{9DCD0598-583D-4410-AD25-1257E3DAA9DE}"/>
    <dgm:cxn modelId="{6D0FEA7E-66A5-46E3-A978-30E0AA377459}" type="presOf" srcId="{8BF0AC85-A9A1-4049-9883-50C8F1155F58}" destId="{331BBB5C-2B84-47BB-84C3-25121560CD16}" srcOrd="0" destOrd="1" presId="urn:microsoft.com/office/officeart/2005/8/layout/vList5"/>
    <dgm:cxn modelId="{462E6097-65E0-4133-8144-050D20D2A0B8}" type="presOf" srcId="{229938CF-C5B3-4882-8BD8-4895248B683F}" destId="{08793024-7786-4B40-8E12-E71A271ED22A}" srcOrd="0" destOrd="0" presId="urn:microsoft.com/office/officeart/2005/8/layout/vList5"/>
    <dgm:cxn modelId="{04089EA7-30D4-4B31-84A1-D78FD901E147}" type="presOf" srcId="{9596A6A0-268F-4E93-B3CE-189322AF11CD}" destId="{93AADFAB-69DE-4CDA-BD7B-0DEA58AC4A4B}" srcOrd="0" destOrd="0" presId="urn:microsoft.com/office/officeart/2005/8/layout/vList5"/>
    <dgm:cxn modelId="{798E76AE-B43C-45BF-94ED-2E863AE13940}" srcId="{25895754-ECCF-411C-A66C-F663BB07D560}" destId="{229938CF-C5B3-4882-8BD8-4895248B683F}" srcOrd="0" destOrd="0" parTransId="{123DD2CD-0816-42CF-84C0-2BC4D4F0AEEE}" sibTransId="{CB63A7F8-B451-42CC-AC44-EF479A3BBA0A}"/>
    <dgm:cxn modelId="{3F2F24B7-502E-45D1-ACA6-9BDB625BC801}" srcId="{25895754-ECCF-411C-A66C-F663BB07D560}" destId="{44B3264F-4B30-4B41-8EA9-2025E4D17977}" srcOrd="2" destOrd="0" parTransId="{29048771-114C-44F7-B0F0-F049AC64086A}" sibTransId="{6CCA1F57-4571-444B-897E-76D01125C0C7}"/>
    <dgm:cxn modelId="{B465B1B8-74C6-49BE-931F-89EB9154CD82}" type="presOf" srcId="{AB881B61-1CF4-4399-AC26-25A9757958D2}" destId="{2C5A2FAF-FC75-4FAB-8DA6-2CB42D22935E}" srcOrd="0" destOrd="0" presId="urn:microsoft.com/office/officeart/2005/8/layout/vList5"/>
    <dgm:cxn modelId="{16F756BA-856A-40BB-8ED9-624D4EC579E7}" type="presOf" srcId="{B9060F4F-7D4C-4C97-B8F6-DA75DFB9C551}" destId="{AB70805F-F204-46E0-B189-AE3900AEE290}" srcOrd="0" destOrd="0" presId="urn:microsoft.com/office/officeart/2005/8/layout/vList5"/>
    <dgm:cxn modelId="{6EFF39BC-625B-4E19-933A-ECD9645ED6B9}" srcId="{25895754-ECCF-411C-A66C-F663BB07D560}" destId="{5918D616-9A98-400A-A527-210831231003}" srcOrd="1" destOrd="0" parTransId="{9548B8BC-4885-4318-BD90-E170347302DF}" sibTransId="{B2E51AA3-7DF7-46B0-9464-E59264BC6C96}"/>
    <dgm:cxn modelId="{3162E9C4-746A-423F-8D5C-1EE415265F8A}" type="presOf" srcId="{968BECEE-F5E3-453F-BC02-E2127520226A}" destId="{456D3D78-7948-4966-8A0B-320385376D95}" srcOrd="0" destOrd="0" presId="urn:microsoft.com/office/officeart/2005/8/layout/vList5"/>
    <dgm:cxn modelId="{0D1CA2C9-DA52-472F-BBA8-887C293419FF}" srcId="{25895754-ECCF-411C-A66C-F663BB07D560}" destId="{9596A6A0-268F-4E93-B3CE-189322AF11CD}" srcOrd="5" destOrd="0" parTransId="{B128AE1E-119F-4124-A5A0-9C1C92321BC3}" sibTransId="{EEDA5A45-6C68-4171-9370-CFF72BCD2204}"/>
    <dgm:cxn modelId="{637701FF-F1BD-430D-A6AB-4A170D3D5FE5}" type="presOf" srcId="{5918D616-9A98-400A-A527-210831231003}" destId="{BFD20080-A2DE-47ED-BC50-C2061B5CE267}" srcOrd="0" destOrd="0" presId="urn:microsoft.com/office/officeart/2005/8/layout/vList5"/>
    <dgm:cxn modelId="{60932508-A418-4C18-81A4-3B2D50CFE0D3}" type="presParOf" srcId="{2A5CED07-36E4-4CE0-9F57-DD473D89A1E7}" destId="{EE8F33E0-CD9A-4D24-BBBE-550B03DC40A4}" srcOrd="0" destOrd="0" presId="urn:microsoft.com/office/officeart/2005/8/layout/vList5"/>
    <dgm:cxn modelId="{C0895814-DFD1-48E9-B098-A140A425AAF9}" type="presParOf" srcId="{EE8F33E0-CD9A-4D24-BBBE-550B03DC40A4}" destId="{08793024-7786-4B40-8E12-E71A271ED22A}" srcOrd="0" destOrd="0" presId="urn:microsoft.com/office/officeart/2005/8/layout/vList5"/>
    <dgm:cxn modelId="{2858A9D5-DDD9-474B-8B5D-6D477214EFB0}" type="presParOf" srcId="{2A5CED07-36E4-4CE0-9F57-DD473D89A1E7}" destId="{16688CF5-BD94-4E64-951A-24B3D4F06E00}" srcOrd="1" destOrd="0" presId="urn:microsoft.com/office/officeart/2005/8/layout/vList5"/>
    <dgm:cxn modelId="{8733FA4C-A009-4B6E-AA60-3832395B267A}" type="presParOf" srcId="{2A5CED07-36E4-4CE0-9F57-DD473D89A1E7}" destId="{3AA6510F-B382-401B-B0CB-A9866CA3B222}" srcOrd="2" destOrd="0" presId="urn:microsoft.com/office/officeart/2005/8/layout/vList5"/>
    <dgm:cxn modelId="{2E5D1CEF-E218-4C43-A85E-175CA6288A56}" type="presParOf" srcId="{3AA6510F-B382-401B-B0CB-A9866CA3B222}" destId="{BFD20080-A2DE-47ED-BC50-C2061B5CE267}" srcOrd="0" destOrd="0" presId="urn:microsoft.com/office/officeart/2005/8/layout/vList5"/>
    <dgm:cxn modelId="{E11FE9A9-4748-4636-941E-CEFF9388F17C}" type="presParOf" srcId="{2A5CED07-36E4-4CE0-9F57-DD473D89A1E7}" destId="{FD4DF2E6-BE21-472E-8115-5E8FA032F961}" srcOrd="3" destOrd="0" presId="urn:microsoft.com/office/officeart/2005/8/layout/vList5"/>
    <dgm:cxn modelId="{4A76CF82-65D2-4A91-A034-1E9326F6E44E}" type="presParOf" srcId="{2A5CED07-36E4-4CE0-9F57-DD473D89A1E7}" destId="{51F52332-8189-409E-BBD6-1E6A92E2AE92}" srcOrd="4" destOrd="0" presId="urn:microsoft.com/office/officeart/2005/8/layout/vList5"/>
    <dgm:cxn modelId="{8D720024-B6A7-4435-9271-55D3C51C3158}" type="presParOf" srcId="{51F52332-8189-409E-BBD6-1E6A92E2AE92}" destId="{1B09A13C-4C7F-46F9-8629-F741F60D2C84}" srcOrd="0" destOrd="0" presId="urn:microsoft.com/office/officeart/2005/8/layout/vList5"/>
    <dgm:cxn modelId="{66EBDD52-6126-4364-95B5-89FF20EC305E}" type="presParOf" srcId="{2A5CED07-36E4-4CE0-9F57-DD473D89A1E7}" destId="{2ADCEC24-C6BF-4F1C-B329-A27CD6115F17}" srcOrd="5" destOrd="0" presId="urn:microsoft.com/office/officeart/2005/8/layout/vList5"/>
    <dgm:cxn modelId="{14AB0F48-5F63-4DB4-9502-23C6DAFBAFAC}" type="presParOf" srcId="{2A5CED07-36E4-4CE0-9F57-DD473D89A1E7}" destId="{1DDE993E-AE17-4BF4-A1F9-35B88556DCC2}" srcOrd="6" destOrd="0" presId="urn:microsoft.com/office/officeart/2005/8/layout/vList5"/>
    <dgm:cxn modelId="{B173EBDC-8442-4BDC-8C7D-034CAD5EFC38}" type="presParOf" srcId="{1DDE993E-AE17-4BF4-A1F9-35B88556DCC2}" destId="{AB70805F-F204-46E0-B189-AE3900AEE290}" srcOrd="0" destOrd="0" presId="urn:microsoft.com/office/officeart/2005/8/layout/vList5"/>
    <dgm:cxn modelId="{37BA9278-B486-48C4-88C2-072F98900715}" type="presParOf" srcId="{2A5CED07-36E4-4CE0-9F57-DD473D89A1E7}" destId="{402BA0BC-AE37-4753-8D46-23C3B1BA6924}" srcOrd="7" destOrd="0" presId="urn:microsoft.com/office/officeart/2005/8/layout/vList5"/>
    <dgm:cxn modelId="{E47DD5BC-5B22-45D0-8606-8DEEF29D5715}" type="presParOf" srcId="{2A5CED07-36E4-4CE0-9F57-DD473D89A1E7}" destId="{62E7B9EA-B2D9-48BA-85D1-20FE3C5359BF}" srcOrd="8" destOrd="0" presId="urn:microsoft.com/office/officeart/2005/8/layout/vList5"/>
    <dgm:cxn modelId="{116FB769-EE7B-4556-B002-7CD7BBFB9A6C}" type="presParOf" srcId="{62E7B9EA-B2D9-48BA-85D1-20FE3C5359BF}" destId="{456D3D78-7948-4966-8A0B-320385376D95}" srcOrd="0" destOrd="0" presId="urn:microsoft.com/office/officeart/2005/8/layout/vList5"/>
    <dgm:cxn modelId="{96353AF7-831A-4194-BFB8-398BBF77B1FE}" type="presParOf" srcId="{62E7B9EA-B2D9-48BA-85D1-20FE3C5359BF}" destId="{331BBB5C-2B84-47BB-84C3-25121560CD16}" srcOrd="1" destOrd="0" presId="urn:microsoft.com/office/officeart/2005/8/layout/vList5"/>
    <dgm:cxn modelId="{E078678E-4814-492F-8D12-F2FEFA49AA65}" type="presParOf" srcId="{2A5CED07-36E4-4CE0-9F57-DD473D89A1E7}" destId="{C721B8A7-276C-4215-BE5E-01DB27A0D115}" srcOrd="9" destOrd="0" presId="urn:microsoft.com/office/officeart/2005/8/layout/vList5"/>
    <dgm:cxn modelId="{7E944344-A7C6-4797-B3E0-1BBB5E020EED}" type="presParOf" srcId="{2A5CED07-36E4-4CE0-9F57-DD473D89A1E7}" destId="{A228560B-C2AA-4195-8AD7-BDB635CD1996}" srcOrd="10" destOrd="0" presId="urn:microsoft.com/office/officeart/2005/8/layout/vList5"/>
    <dgm:cxn modelId="{BFCF8C77-1B31-4FFD-A93C-C3B2E73BDA6A}" type="presParOf" srcId="{A228560B-C2AA-4195-8AD7-BDB635CD1996}" destId="{93AADFAB-69DE-4CDA-BD7B-0DEA58AC4A4B}" srcOrd="0" destOrd="0" presId="urn:microsoft.com/office/officeart/2005/8/layout/vList5"/>
    <dgm:cxn modelId="{018C8E44-6625-4B2D-A181-C00753924A0B}" type="presParOf" srcId="{A228560B-C2AA-4195-8AD7-BDB635CD1996}" destId="{2C5A2FAF-FC75-4FAB-8DA6-2CB42D22935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4AA966-EDAB-41F6-9E94-7940E44506E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FCCEC40-5A45-4396-B299-A9ACBD88178D}">
      <dgm:prSet/>
      <dgm:spPr/>
      <dgm:t>
        <a:bodyPr/>
        <a:lstStyle/>
        <a:p>
          <a:r>
            <a:rPr lang="es-ES" b="1"/>
            <a:t>Cuello/Cabeza:	Largo del cuello</a:t>
          </a:r>
          <a:endParaRPr lang="en-US"/>
        </a:p>
      </dgm:t>
    </dgm:pt>
    <dgm:pt modelId="{B0A8DE6F-8818-4E42-AAFB-A44DBE4B0F22}" type="parTrans" cxnId="{4B7DEBE1-5402-4D95-91B0-D25F09F602FC}">
      <dgm:prSet/>
      <dgm:spPr/>
      <dgm:t>
        <a:bodyPr/>
        <a:lstStyle/>
        <a:p>
          <a:endParaRPr lang="en-US"/>
        </a:p>
      </dgm:t>
    </dgm:pt>
    <dgm:pt modelId="{18692D74-5B11-4B46-AF78-0C149ABFA317}" type="sibTrans" cxnId="{4B7DEBE1-5402-4D95-91B0-D25F09F602FC}">
      <dgm:prSet/>
      <dgm:spPr/>
      <dgm:t>
        <a:bodyPr/>
        <a:lstStyle/>
        <a:p>
          <a:endParaRPr lang="en-US"/>
        </a:p>
      </dgm:t>
    </dgm:pt>
    <dgm:pt modelId="{1AEBD1B0-69FC-47DF-9EA6-C15D12C0FF05}">
      <dgm:prSet/>
      <dgm:spPr/>
      <dgm:t>
        <a:bodyPr/>
        <a:lstStyle/>
        <a:p>
          <a:r>
            <a:rPr lang="es-ES" b="1"/>
            <a:t>Espinoso de la cabeza</a:t>
          </a:r>
          <a:endParaRPr lang="en-US"/>
        </a:p>
      </dgm:t>
    </dgm:pt>
    <dgm:pt modelId="{42270A95-45C3-4C9E-903D-EB7CB4355CED}" type="parTrans" cxnId="{3786838F-9E1B-4303-8BEB-D63CA2B747E4}">
      <dgm:prSet/>
      <dgm:spPr/>
      <dgm:t>
        <a:bodyPr/>
        <a:lstStyle/>
        <a:p>
          <a:endParaRPr lang="en-US"/>
        </a:p>
      </dgm:t>
    </dgm:pt>
    <dgm:pt modelId="{5D5C9EEC-8458-4CCB-9503-22B479B2C3D6}" type="sibTrans" cxnId="{3786838F-9E1B-4303-8BEB-D63CA2B747E4}">
      <dgm:prSet/>
      <dgm:spPr/>
      <dgm:t>
        <a:bodyPr/>
        <a:lstStyle/>
        <a:p>
          <a:endParaRPr lang="en-US"/>
        </a:p>
      </dgm:t>
    </dgm:pt>
    <dgm:pt modelId="{B119EEF7-770E-4692-BD00-8CFE2CFC34F0}">
      <dgm:prSet/>
      <dgm:spPr/>
      <dgm:t>
        <a:bodyPr/>
        <a:lstStyle/>
        <a:p>
          <a:r>
            <a:rPr lang="es-ES" b="1"/>
            <a:t>Tronco:		Rectos del abdomen</a:t>
          </a:r>
          <a:endParaRPr lang="en-US"/>
        </a:p>
      </dgm:t>
    </dgm:pt>
    <dgm:pt modelId="{5DBA19F9-0961-4164-9987-370D8FCFEF38}" type="parTrans" cxnId="{F124506B-2AF6-43FD-BFA1-456D807E00BF}">
      <dgm:prSet/>
      <dgm:spPr/>
      <dgm:t>
        <a:bodyPr/>
        <a:lstStyle/>
        <a:p>
          <a:endParaRPr lang="en-US"/>
        </a:p>
      </dgm:t>
    </dgm:pt>
    <dgm:pt modelId="{13078E7D-8425-4B4C-BF44-1C0386B2A70F}" type="sibTrans" cxnId="{F124506B-2AF6-43FD-BFA1-456D807E00BF}">
      <dgm:prSet/>
      <dgm:spPr/>
      <dgm:t>
        <a:bodyPr/>
        <a:lstStyle/>
        <a:p>
          <a:endParaRPr lang="en-US"/>
        </a:p>
      </dgm:t>
    </dgm:pt>
    <dgm:pt modelId="{D93A4575-F922-4A48-B03D-6A723E9BE00A}">
      <dgm:prSet/>
      <dgm:spPr/>
      <dgm:t>
        <a:bodyPr/>
        <a:lstStyle/>
        <a:p>
          <a:r>
            <a:rPr lang="es-ES" b="1"/>
            <a:t>Transverso del abdomen</a:t>
          </a:r>
          <a:endParaRPr lang="en-US"/>
        </a:p>
      </dgm:t>
    </dgm:pt>
    <dgm:pt modelId="{A5EC1F97-0CB6-4C1C-89D4-FBF0815B5F5E}" type="parTrans" cxnId="{C43C2DDD-DE17-4D24-8792-E47E08CC7D9A}">
      <dgm:prSet/>
      <dgm:spPr/>
      <dgm:t>
        <a:bodyPr/>
        <a:lstStyle/>
        <a:p>
          <a:endParaRPr lang="en-US"/>
        </a:p>
      </dgm:t>
    </dgm:pt>
    <dgm:pt modelId="{705D9E46-CFF0-4D6B-92DC-1B1A9C0898A1}" type="sibTrans" cxnId="{C43C2DDD-DE17-4D24-8792-E47E08CC7D9A}">
      <dgm:prSet/>
      <dgm:spPr/>
      <dgm:t>
        <a:bodyPr/>
        <a:lstStyle/>
        <a:p>
          <a:endParaRPr lang="en-US"/>
        </a:p>
      </dgm:t>
    </dgm:pt>
    <dgm:pt modelId="{AB0E08AD-4936-4802-9941-4F5D7911F459}">
      <dgm:prSet/>
      <dgm:spPr/>
      <dgm:t>
        <a:bodyPr/>
        <a:lstStyle/>
        <a:p>
          <a:r>
            <a:rPr lang="es-ES" b="1"/>
            <a:t>Oblicuo menor</a:t>
          </a:r>
          <a:endParaRPr lang="en-US"/>
        </a:p>
      </dgm:t>
    </dgm:pt>
    <dgm:pt modelId="{7CBEF45D-8BE0-4DC9-ABAD-20EACF8F3383}" type="parTrans" cxnId="{54EC5692-870D-4CB3-BEA3-837E195CDAB3}">
      <dgm:prSet/>
      <dgm:spPr/>
      <dgm:t>
        <a:bodyPr/>
        <a:lstStyle/>
        <a:p>
          <a:endParaRPr lang="en-US"/>
        </a:p>
      </dgm:t>
    </dgm:pt>
    <dgm:pt modelId="{E1F5F4EA-2830-40BA-90F3-459AC4F833D6}" type="sibTrans" cxnId="{54EC5692-870D-4CB3-BEA3-837E195CDAB3}">
      <dgm:prSet/>
      <dgm:spPr/>
      <dgm:t>
        <a:bodyPr/>
        <a:lstStyle/>
        <a:p>
          <a:endParaRPr lang="en-US"/>
        </a:p>
      </dgm:t>
    </dgm:pt>
    <dgm:pt modelId="{A1A06020-5E72-401A-B315-CAE0FED2E5C3}">
      <dgm:prSet/>
      <dgm:spPr/>
      <dgm:t>
        <a:bodyPr/>
        <a:lstStyle/>
        <a:p>
          <a:r>
            <a:rPr lang="es-ES" b="1"/>
            <a:t>Oblicuo mayor</a:t>
          </a:r>
          <a:endParaRPr lang="en-US"/>
        </a:p>
      </dgm:t>
    </dgm:pt>
    <dgm:pt modelId="{67FAF6C7-7A48-4A68-AB5A-F50C8B0A492B}" type="parTrans" cxnId="{2AD0D0BF-16D2-482B-A625-F150E1561BEC}">
      <dgm:prSet/>
      <dgm:spPr/>
      <dgm:t>
        <a:bodyPr/>
        <a:lstStyle/>
        <a:p>
          <a:endParaRPr lang="en-US"/>
        </a:p>
      </dgm:t>
    </dgm:pt>
    <dgm:pt modelId="{FEA54263-9990-4FD7-BF42-B371FB47FAA9}" type="sibTrans" cxnId="{2AD0D0BF-16D2-482B-A625-F150E1561BEC}">
      <dgm:prSet/>
      <dgm:spPr/>
      <dgm:t>
        <a:bodyPr/>
        <a:lstStyle/>
        <a:p>
          <a:endParaRPr lang="en-US"/>
        </a:p>
      </dgm:t>
    </dgm:pt>
    <dgm:pt modelId="{A6EF51FB-80EC-4CA5-B32F-20E6FB7F6C84}">
      <dgm:prSet/>
      <dgm:spPr/>
      <dgm:t>
        <a:bodyPr/>
        <a:lstStyle/>
        <a:p>
          <a:r>
            <a:rPr lang="es-ES" b="1"/>
            <a:t>Dorsal largo</a:t>
          </a:r>
          <a:endParaRPr lang="en-US"/>
        </a:p>
      </dgm:t>
    </dgm:pt>
    <dgm:pt modelId="{486DC135-5AEC-4414-BBD3-AAC2A41CCDD2}" type="parTrans" cxnId="{BD4BA65A-4A69-435B-830C-8C00270F8B8C}">
      <dgm:prSet/>
      <dgm:spPr/>
      <dgm:t>
        <a:bodyPr/>
        <a:lstStyle/>
        <a:p>
          <a:endParaRPr lang="en-US"/>
        </a:p>
      </dgm:t>
    </dgm:pt>
    <dgm:pt modelId="{C5C12738-60C6-4BC1-B1FD-916CD95BB157}" type="sibTrans" cxnId="{BD4BA65A-4A69-435B-830C-8C00270F8B8C}">
      <dgm:prSet/>
      <dgm:spPr/>
      <dgm:t>
        <a:bodyPr/>
        <a:lstStyle/>
        <a:p>
          <a:endParaRPr lang="en-US"/>
        </a:p>
      </dgm:t>
    </dgm:pt>
    <dgm:pt modelId="{266AF60B-6091-44F8-B316-56E3DE427A93}">
      <dgm:prSet/>
      <dgm:spPr/>
      <dgm:t>
        <a:bodyPr/>
        <a:lstStyle/>
        <a:p>
          <a:r>
            <a:rPr lang="es-ES" b="1"/>
            <a:t>Ileocostal</a:t>
          </a:r>
          <a:endParaRPr lang="en-US"/>
        </a:p>
      </dgm:t>
    </dgm:pt>
    <dgm:pt modelId="{86C9544A-4B2C-4FFA-98EC-DD37C31BA07C}" type="parTrans" cxnId="{38AF6E48-FCB8-430A-B775-6AE8E50A7D52}">
      <dgm:prSet/>
      <dgm:spPr/>
      <dgm:t>
        <a:bodyPr/>
        <a:lstStyle/>
        <a:p>
          <a:endParaRPr lang="en-US"/>
        </a:p>
      </dgm:t>
    </dgm:pt>
    <dgm:pt modelId="{3288A325-4820-4E9E-8D44-DCA9C923ECBD}" type="sibTrans" cxnId="{38AF6E48-FCB8-430A-B775-6AE8E50A7D52}">
      <dgm:prSet/>
      <dgm:spPr/>
      <dgm:t>
        <a:bodyPr/>
        <a:lstStyle/>
        <a:p>
          <a:endParaRPr lang="en-US"/>
        </a:p>
      </dgm:t>
    </dgm:pt>
    <dgm:pt modelId="{10810B1E-8011-44BD-B808-D08DC3039531}">
      <dgm:prSet/>
      <dgm:spPr/>
      <dgm:t>
        <a:bodyPr/>
        <a:lstStyle/>
        <a:p>
          <a:r>
            <a:rPr lang="es-ES" b="1"/>
            <a:t>Columna:		Espinoso dorsal</a:t>
          </a:r>
          <a:endParaRPr lang="en-US"/>
        </a:p>
      </dgm:t>
    </dgm:pt>
    <dgm:pt modelId="{6A9B7BFC-4F07-49EC-B436-5DBAA3B1DB8D}" type="parTrans" cxnId="{58150AAB-E0DF-421D-9C6B-C0F53B77EE42}">
      <dgm:prSet/>
      <dgm:spPr/>
      <dgm:t>
        <a:bodyPr/>
        <a:lstStyle/>
        <a:p>
          <a:endParaRPr lang="en-US"/>
        </a:p>
      </dgm:t>
    </dgm:pt>
    <dgm:pt modelId="{6AA6166F-612F-4650-AF3E-9CE7A52F12B3}" type="sibTrans" cxnId="{58150AAB-E0DF-421D-9C6B-C0F53B77EE42}">
      <dgm:prSet/>
      <dgm:spPr/>
      <dgm:t>
        <a:bodyPr/>
        <a:lstStyle/>
        <a:p>
          <a:endParaRPr lang="en-US"/>
        </a:p>
      </dgm:t>
    </dgm:pt>
    <dgm:pt modelId="{9002FB92-6140-435A-BEA4-D75874D16D06}">
      <dgm:prSet/>
      <dgm:spPr/>
      <dgm:t>
        <a:bodyPr/>
        <a:lstStyle/>
        <a:p>
          <a:r>
            <a:rPr lang="es-ES" b="1"/>
            <a:t>Cuadrado lumbar</a:t>
          </a:r>
          <a:endParaRPr lang="en-US"/>
        </a:p>
      </dgm:t>
    </dgm:pt>
    <dgm:pt modelId="{CEA9FDD2-6F5A-4539-BD07-C6553A59D3EC}" type="parTrans" cxnId="{029E3C2F-E1C3-4624-A4A6-FF6BF8DAB1BF}">
      <dgm:prSet/>
      <dgm:spPr/>
      <dgm:t>
        <a:bodyPr/>
        <a:lstStyle/>
        <a:p>
          <a:endParaRPr lang="en-US"/>
        </a:p>
      </dgm:t>
    </dgm:pt>
    <dgm:pt modelId="{30051E3D-CA04-4C29-955C-EB381BCE71B0}" type="sibTrans" cxnId="{029E3C2F-E1C3-4624-A4A6-FF6BF8DAB1BF}">
      <dgm:prSet/>
      <dgm:spPr/>
      <dgm:t>
        <a:bodyPr/>
        <a:lstStyle/>
        <a:p>
          <a:endParaRPr lang="en-US"/>
        </a:p>
      </dgm:t>
    </dgm:pt>
    <dgm:pt modelId="{23F1B27B-8EF1-4DE0-91F1-CA004B4636AF}">
      <dgm:prSet/>
      <dgm:spPr/>
      <dgm:t>
        <a:bodyPr/>
        <a:lstStyle/>
        <a:p>
          <a:r>
            <a:rPr lang="es-ES" b="1"/>
            <a:t>Pierna/Cadera:	Cuadriceps femoral</a:t>
          </a:r>
          <a:endParaRPr lang="en-US"/>
        </a:p>
      </dgm:t>
    </dgm:pt>
    <dgm:pt modelId="{50EDBD26-9C13-4EB4-A887-B827D1050CB8}" type="parTrans" cxnId="{18EAF19B-B86E-49C6-9068-9F0232932FE9}">
      <dgm:prSet/>
      <dgm:spPr/>
      <dgm:t>
        <a:bodyPr/>
        <a:lstStyle/>
        <a:p>
          <a:endParaRPr lang="en-US"/>
        </a:p>
      </dgm:t>
    </dgm:pt>
    <dgm:pt modelId="{E8AA3E95-E911-49FE-BD5D-9CA3C4C4C281}" type="sibTrans" cxnId="{18EAF19B-B86E-49C6-9068-9F0232932FE9}">
      <dgm:prSet/>
      <dgm:spPr/>
      <dgm:t>
        <a:bodyPr/>
        <a:lstStyle/>
        <a:p>
          <a:endParaRPr lang="en-US"/>
        </a:p>
      </dgm:t>
    </dgm:pt>
    <dgm:pt modelId="{EC01599A-EE9D-411A-847B-8AE5719791C9}">
      <dgm:prSet/>
      <dgm:spPr/>
      <dgm:t>
        <a:bodyPr/>
        <a:lstStyle/>
        <a:p>
          <a:r>
            <a:rPr lang="es-ES" b="1"/>
            <a:t>Sartorio</a:t>
          </a:r>
          <a:endParaRPr lang="en-US"/>
        </a:p>
      </dgm:t>
    </dgm:pt>
    <dgm:pt modelId="{8BE809FE-65E8-4F6B-80CB-ADE4D6F78152}" type="parTrans" cxnId="{8861954B-110C-4AEF-8603-45FCE22B741E}">
      <dgm:prSet/>
      <dgm:spPr/>
      <dgm:t>
        <a:bodyPr/>
        <a:lstStyle/>
        <a:p>
          <a:endParaRPr lang="en-US"/>
        </a:p>
      </dgm:t>
    </dgm:pt>
    <dgm:pt modelId="{92104C28-CB54-4EA8-94AC-B1CBA911B6CD}" type="sibTrans" cxnId="{8861954B-110C-4AEF-8603-45FCE22B741E}">
      <dgm:prSet/>
      <dgm:spPr/>
      <dgm:t>
        <a:bodyPr/>
        <a:lstStyle/>
        <a:p>
          <a:endParaRPr lang="en-US"/>
        </a:p>
      </dgm:t>
    </dgm:pt>
    <dgm:pt modelId="{60ABB471-7F2C-428E-886E-362752942713}">
      <dgm:prSet/>
      <dgm:spPr/>
      <dgm:t>
        <a:bodyPr/>
        <a:lstStyle/>
        <a:p>
          <a:r>
            <a:rPr lang="es-ES" b="1"/>
            <a:t>Pectíneo</a:t>
          </a:r>
          <a:endParaRPr lang="en-US"/>
        </a:p>
      </dgm:t>
    </dgm:pt>
    <dgm:pt modelId="{2172322C-BCB7-4C94-B471-305E00538449}" type="parTrans" cxnId="{C855B8FF-7686-4AE8-87E8-71765929B8C9}">
      <dgm:prSet/>
      <dgm:spPr/>
      <dgm:t>
        <a:bodyPr/>
        <a:lstStyle/>
        <a:p>
          <a:endParaRPr lang="en-US"/>
        </a:p>
      </dgm:t>
    </dgm:pt>
    <dgm:pt modelId="{DC7B155D-D10F-4876-8310-442652E32B10}" type="sibTrans" cxnId="{C855B8FF-7686-4AE8-87E8-71765929B8C9}">
      <dgm:prSet/>
      <dgm:spPr/>
      <dgm:t>
        <a:bodyPr/>
        <a:lstStyle/>
        <a:p>
          <a:endParaRPr lang="en-US"/>
        </a:p>
      </dgm:t>
    </dgm:pt>
    <dgm:pt modelId="{CC266423-FF5A-413A-94AB-E296C2961F96}">
      <dgm:prSet/>
      <dgm:spPr/>
      <dgm:t>
        <a:bodyPr/>
        <a:lstStyle/>
        <a:p>
          <a:r>
            <a:rPr lang="es-ES" b="1"/>
            <a:t>Glúteo mayor, mediano y menor</a:t>
          </a:r>
          <a:endParaRPr lang="en-US"/>
        </a:p>
      </dgm:t>
    </dgm:pt>
    <dgm:pt modelId="{E7A8C460-EA4B-4808-94E7-271E7F033C47}" type="parTrans" cxnId="{2E6CDC61-4030-4078-AF08-9F2829D87B47}">
      <dgm:prSet/>
      <dgm:spPr/>
      <dgm:t>
        <a:bodyPr/>
        <a:lstStyle/>
        <a:p>
          <a:endParaRPr lang="en-US"/>
        </a:p>
      </dgm:t>
    </dgm:pt>
    <dgm:pt modelId="{03D55F96-1878-4B3C-BF14-DF3675F1D155}" type="sibTrans" cxnId="{2E6CDC61-4030-4078-AF08-9F2829D87B47}">
      <dgm:prSet/>
      <dgm:spPr/>
      <dgm:t>
        <a:bodyPr/>
        <a:lstStyle/>
        <a:p>
          <a:endParaRPr lang="en-US"/>
        </a:p>
      </dgm:t>
    </dgm:pt>
    <dgm:pt modelId="{2C0B0485-4C2B-4178-A910-4A68F24E0E50}">
      <dgm:prSet/>
      <dgm:spPr/>
      <dgm:t>
        <a:bodyPr/>
        <a:lstStyle/>
        <a:p>
          <a:r>
            <a:rPr lang="es-ES" b="1"/>
            <a:t>Biceps crural</a:t>
          </a:r>
          <a:endParaRPr lang="en-US"/>
        </a:p>
      </dgm:t>
    </dgm:pt>
    <dgm:pt modelId="{21CEE049-875A-4594-95B5-19526EA3170D}" type="parTrans" cxnId="{F93BBD9F-CA5C-4E28-A436-5B132AA3ACAD}">
      <dgm:prSet/>
      <dgm:spPr/>
      <dgm:t>
        <a:bodyPr/>
        <a:lstStyle/>
        <a:p>
          <a:endParaRPr lang="en-US"/>
        </a:p>
      </dgm:t>
    </dgm:pt>
    <dgm:pt modelId="{6604E57E-2C61-4101-8E46-BC55A8B9B53D}" type="sibTrans" cxnId="{F93BBD9F-CA5C-4E28-A436-5B132AA3ACAD}">
      <dgm:prSet/>
      <dgm:spPr/>
      <dgm:t>
        <a:bodyPr/>
        <a:lstStyle/>
        <a:p>
          <a:endParaRPr lang="en-US"/>
        </a:p>
      </dgm:t>
    </dgm:pt>
    <dgm:pt modelId="{33C87C7F-7561-42EB-A378-273794E4B07C}">
      <dgm:prSet/>
      <dgm:spPr/>
      <dgm:t>
        <a:bodyPr/>
        <a:lstStyle/>
        <a:p>
          <a:r>
            <a:rPr lang="es-ES" b="1"/>
            <a:t>Semitendinoso</a:t>
          </a:r>
          <a:endParaRPr lang="en-US"/>
        </a:p>
      </dgm:t>
    </dgm:pt>
    <dgm:pt modelId="{6FF7FE86-7D9A-410D-8DFA-55CA431FF53E}" type="parTrans" cxnId="{23D3215B-B924-447A-A05A-25513B79A437}">
      <dgm:prSet/>
      <dgm:spPr/>
      <dgm:t>
        <a:bodyPr/>
        <a:lstStyle/>
        <a:p>
          <a:endParaRPr lang="en-US"/>
        </a:p>
      </dgm:t>
    </dgm:pt>
    <dgm:pt modelId="{D5783FEB-A942-4ED3-B838-21764BC88C1D}" type="sibTrans" cxnId="{23D3215B-B924-447A-A05A-25513B79A437}">
      <dgm:prSet/>
      <dgm:spPr/>
      <dgm:t>
        <a:bodyPr/>
        <a:lstStyle/>
        <a:p>
          <a:endParaRPr lang="en-US"/>
        </a:p>
      </dgm:t>
    </dgm:pt>
    <dgm:pt modelId="{E7F98579-8E65-4924-A3C0-31023F73387F}">
      <dgm:prSet/>
      <dgm:spPr/>
      <dgm:t>
        <a:bodyPr/>
        <a:lstStyle/>
        <a:p>
          <a:r>
            <a:rPr lang="es-ES" b="1"/>
            <a:t>Semimembranoso</a:t>
          </a:r>
          <a:endParaRPr lang="en-US"/>
        </a:p>
      </dgm:t>
    </dgm:pt>
    <dgm:pt modelId="{E86DE581-B45A-4735-81D0-BD1015EE4804}" type="parTrans" cxnId="{E0E330D8-4E3A-4835-A758-68AA79D62F02}">
      <dgm:prSet/>
      <dgm:spPr/>
      <dgm:t>
        <a:bodyPr/>
        <a:lstStyle/>
        <a:p>
          <a:endParaRPr lang="en-US"/>
        </a:p>
      </dgm:t>
    </dgm:pt>
    <dgm:pt modelId="{5211A50F-82F7-4944-9B22-628898E60FE6}" type="sibTrans" cxnId="{E0E330D8-4E3A-4835-A758-68AA79D62F02}">
      <dgm:prSet/>
      <dgm:spPr/>
      <dgm:t>
        <a:bodyPr/>
        <a:lstStyle/>
        <a:p>
          <a:endParaRPr lang="en-US"/>
        </a:p>
      </dgm:t>
    </dgm:pt>
    <dgm:pt modelId="{631B9C1A-2DF7-432E-800E-0D69C1207A97}">
      <dgm:prSet/>
      <dgm:spPr/>
      <dgm:t>
        <a:bodyPr/>
        <a:lstStyle/>
        <a:p>
          <a:r>
            <a:rPr lang="es-ES" b="1"/>
            <a:t>Tensor de la fascia lata</a:t>
          </a:r>
          <a:endParaRPr lang="en-US"/>
        </a:p>
      </dgm:t>
    </dgm:pt>
    <dgm:pt modelId="{16C513B7-42E9-4DF3-96B9-C2E27A40364C}" type="parTrans" cxnId="{8EB80F4D-B65E-4E07-B6DD-BB074B785959}">
      <dgm:prSet/>
      <dgm:spPr/>
      <dgm:t>
        <a:bodyPr/>
        <a:lstStyle/>
        <a:p>
          <a:endParaRPr lang="en-US"/>
        </a:p>
      </dgm:t>
    </dgm:pt>
    <dgm:pt modelId="{D15EBB19-0692-4413-A17A-765739FD7405}" type="sibTrans" cxnId="{8EB80F4D-B65E-4E07-B6DD-BB074B785959}">
      <dgm:prSet/>
      <dgm:spPr/>
      <dgm:t>
        <a:bodyPr/>
        <a:lstStyle/>
        <a:p>
          <a:endParaRPr lang="en-US"/>
        </a:p>
      </dgm:t>
    </dgm:pt>
    <dgm:pt modelId="{54D64208-842B-415B-BDD7-14BA77EE5608}">
      <dgm:prSet/>
      <dgm:spPr/>
      <dgm:t>
        <a:bodyPr/>
        <a:lstStyle/>
        <a:p>
          <a:r>
            <a:rPr lang="es-ES" b="1"/>
            <a:t>Aductor mayor, mediano y menor</a:t>
          </a:r>
          <a:endParaRPr lang="en-US"/>
        </a:p>
      </dgm:t>
    </dgm:pt>
    <dgm:pt modelId="{97267AAA-870D-4DD2-90D7-63C3CE2425E8}" type="parTrans" cxnId="{2C1BE7E2-54DE-4BC2-8845-2B94AB07F026}">
      <dgm:prSet/>
      <dgm:spPr/>
      <dgm:t>
        <a:bodyPr/>
        <a:lstStyle/>
        <a:p>
          <a:endParaRPr lang="en-US"/>
        </a:p>
      </dgm:t>
    </dgm:pt>
    <dgm:pt modelId="{D2BBE2D0-98FB-43D5-97B1-449F95B5FA39}" type="sibTrans" cxnId="{2C1BE7E2-54DE-4BC2-8845-2B94AB07F026}">
      <dgm:prSet/>
      <dgm:spPr/>
      <dgm:t>
        <a:bodyPr/>
        <a:lstStyle/>
        <a:p>
          <a:endParaRPr lang="en-US"/>
        </a:p>
      </dgm:t>
    </dgm:pt>
    <dgm:pt modelId="{691B1E23-D509-4CDB-A887-1554CDAC8223}">
      <dgm:prSet/>
      <dgm:spPr/>
      <dgm:t>
        <a:bodyPr/>
        <a:lstStyle/>
        <a:p>
          <a:r>
            <a:rPr lang="es-ES" b="1"/>
            <a:t>Rodilla/Pie:	Gemelos</a:t>
          </a:r>
          <a:endParaRPr lang="en-US"/>
        </a:p>
      </dgm:t>
    </dgm:pt>
    <dgm:pt modelId="{44244DDD-1055-460D-B262-E6C1902AA190}" type="parTrans" cxnId="{D65A1B55-B62C-4989-9E6E-9D6310D59B51}">
      <dgm:prSet/>
      <dgm:spPr/>
      <dgm:t>
        <a:bodyPr/>
        <a:lstStyle/>
        <a:p>
          <a:endParaRPr lang="en-US"/>
        </a:p>
      </dgm:t>
    </dgm:pt>
    <dgm:pt modelId="{004E49A2-0420-4EFC-A423-DB5A888333C0}" type="sibTrans" cxnId="{D65A1B55-B62C-4989-9E6E-9D6310D59B51}">
      <dgm:prSet/>
      <dgm:spPr/>
      <dgm:t>
        <a:bodyPr/>
        <a:lstStyle/>
        <a:p>
          <a:endParaRPr lang="en-US"/>
        </a:p>
      </dgm:t>
    </dgm:pt>
    <dgm:pt modelId="{B8BC22F5-1C5B-42E5-9DD3-C2C4013DFA9D}">
      <dgm:prSet/>
      <dgm:spPr/>
      <dgm:t>
        <a:bodyPr/>
        <a:lstStyle/>
        <a:p>
          <a:r>
            <a:rPr lang="es-ES" b="1"/>
            <a:t>Plantar</a:t>
          </a:r>
          <a:endParaRPr lang="en-US"/>
        </a:p>
      </dgm:t>
    </dgm:pt>
    <dgm:pt modelId="{4DEB2C97-B327-4EA6-A34E-74E7184234E5}" type="parTrans" cxnId="{E906673D-90F5-4190-AF16-3142C7FBECEC}">
      <dgm:prSet/>
      <dgm:spPr/>
      <dgm:t>
        <a:bodyPr/>
        <a:lstStyle/>
        <a:p>
          <a:endParaRPr lang="en-US"/>
        </a:p>
      </dgm:t>
    </dgm:pt>
    <dgm:pt modelId="{CA3D3194-8563-4BAE-B4D0-DEC8B43FCFFE}" type="sibTrans" cxnId="{E906673D-90F5-4190-AF16-3142C7FBECEC}">
      <dgm:prSet/>
      <dgm:spPr/>
      <dgm:t>
        <a:bodyPr/>
        <a:lstStyle/>
        <a:p>
          <a:endParaRPr lang="en-US"/>
        </a:p>
      </dgm:t>
    </dgm:pt>
    <dgm:pt modelId="{6F3BA0F9-65E1-4CB2-9C6D-A9D7004468B0}" type="pres">
      <dgm:prSet presAssocID="{CF4AA966-EDAB-41F6-9E94-7940E44506E7}" presName="linear" presStyleCnt="0">
        <dgm:presLayoutVars>
          <dgm:animLvl val="lvl"/>
          <dgm:resizeHandles val="exact"/>
        </dgm:presLayoutVars>
      </dgm:prSet>
      <dgm:spPr/>
    </dgm:pt>
    <dgm:pt modelId="{9623537E-524F-40FE-B5DC-15EA1B062A8D}" type="pres">
      <dgm:prSet presAssocID="{4FCCEC40-5A45-4396-B299-A9ACBD88178D}" presName="parentText" presStyleLbl="node1" presStyleIdx="0" presStyleCnt="5">
        <dgm:presLayoutVars>
          <dgm:chMax val="0"/>
          <dgm:bulletEnabled val="1"/>
        </dgm:presLayoutVars>
      </dgm:prSet>
      <dgm:spPr/>
    </dgm:pt>
    <dgm:pt modelId="{A1612789-AE3B-4F82-97F8-1559E77DE530}" type="pres">
      <dgm:prSet presAssocID="{4FCCEC40-5A45-4396-B299-A9ACBD88178D}" presName="childText" presStyleLbl="revTx" presStyleIdx="0" presStyleCnt="5">
        <dgm:presLayoutVars>
          <dgm:bulletEnabled val="1"/>
        </dgm:presLayoutVars>
      </dgm:prSet>
      <dgm:spPr/>
    </dgm:pt>
    <dgm:pt modelId="{2896451A-3749-4B45-9FA1-68D3B6BB70E0}" type="pres">
      <dgm:prSet presAssocID="{B119EEF7-770E-4692-BD00-8CFE2CFC34F0}" presName="parentText" presStyleLbl="node1" presStyleIdx="1" presStyleCnt="5">
        <dgm:presLayoutVars>
          <dgm:chMax val="0"/>
          <dgm:bulletEnabled val="1"/>
        </dgm:presLayoutVars>
      </dgm:prSet>
      <dgm:spPr/>
    </dgm:pt>
    <dgm:pt modelId="{73F0C443-1853-4FBD-B48F-9FD80D5BFDBA}" type="pres">
      <dgm:prSet presAssocID="{B119EEF7-770E-4692-BD00-8CFE2CFC34F0}" presName="childText" presStyleLbl="revTx" presStyleIdx="1" presStyleCnt="5">
        <dgm:presLayoutVars>
          <dgm:bulletEnabled val="1"/>
        </dgm:presLayoutVars>
      </dgm:prSet>
      <dgm:spPr/>
    </dgm:pt>
    <dgm:pt modelId="{92BB2D94-E8C6-419E-BBEA-D0B9CA43E60C}" type="pres">
      <dgm:prSet presAssocID="{10810B1E-8011-44BD-B808-D08DC3039531}" presName="parentText" presStyleLbl="node1" presStyleIdx="2" presStyleCnt="5">
        <dgm:presLayoutVars>
          <dgm:chMax val="0"/>
          <dgm:bulletEnabled val="1"/>
        </dgm:presLayoutVars>
      </dgm:prSet>
      <dgm:spPr/>
    </dgm:pt>
    <dgm:pt modelId="{53AE869B-2C78-493E-9D78-BB69A06D633E}" type="pres">
      <dgm:prSet presAssocID="{10810B1E-8011-44BD-B808-D08DC3039531}" presName="childText" presStyleLbl="revTx" presStyleIdx="2" presStyleCnt="5">
        <dgm:presLayoutVars>
          <dgm:bulletEnabled val="1"/>
        </dgm:presLayoutVars>
      </dgm:prSet>
      <dgm:spPr/>
    </dgm:pt>
    <dgm:pt modelId="{6D3D9142-842B-4464-BBCA-6A0E918930B0}" type="pres">
      <dgm:prSet presAssocID="{23F1B27B-8EF1-4DE0-91F1-CA004B4636AF}" presName="parentText" presStyleLbl="node1" presStyleIdx="3" presStyleCnt="5">
        <dgm:presLayoutVars>
          <dgm:chMax val="0"/>
          <dgm:bulletEnabled val="1"/>
        </dgm:presLayoutVars>
      </dgm:prSet>
      <dgm:spPr/>
    </dgm:pt>
    <dgm:pt modelId="{3758A10A-4F71-4D95-9098-99848312B6C5}" type="pres">
      <dgm:prSet presAssocID="{23F1B27B-8EF1-4DE0-91F1-CA004B4636AF}" presName="childText" presStyleLbl="revTx" presStyleIdx="3" presStyleCnt="5">
        <dgm:presLayoutVars>
          <dgm:bulletEnabled val="1"/>
        </dgm:presLayoutVars>
      </dgm:prSet>
      <dgm:spPr/>
    </dgm:pt>
    <dgm:pt modelId="{0B573E22-30F2-4200-BDFD-F2434BE8FFDA}" type="pres">
      <dgm:prSet presAssocID="{691B1E23-D509-4CDB-A887-1554CDAC8223}" presName="parentText" presStyleLbl="node1" presStyleIdx="4" presStyleCnt="5">
        <dgm:presLayoutVars>
          <dgm:chMax val="0"/>
          <dgm:bulletEnabled val="1"/>
        </dgm:presLayoutVars>
      </dgm:prSet>
      <dgm:spPr/>
    </dgm:pt>
    <dgm:pt modelId="{8DA006EF-7F54-49C6-8476-F8B048E1643B}" type="pres">
      <dgm:prSet presAssocID="{691B1E23-D509-4CDB-A887-1554CDAC8223}" presName="childText" presStyleLbl="revTx" presStyleIdx="4" presStyleCnt="5">
        <dgm:presLayoutVars>
          <dgm:bulletEnabled val="1"/>
        </dgm:presLayoutVars>
      </dgm:prSet>
      <dgm:spPr/>
    </dgm:pt>
  </dgm:ptLst>
  <dgm:cxnLst>
    <dgm:cxn modelId="{EF713707-85CA-49F4-BFE4-EA8D14F8421A}" type="presOf" srcId="{EC01599A-EE9D-411A-847B-8AE5719791C9}" destId="{3758A10A-4F71-4D95-9098-99848312B6C5}" srcOrd="0" destOrd="0" presId="urn:microsoft.com/office/officeart/2005/8/layout/vList2"/>
    <dgm:cxn modelId="{A69F9420-96A1-48D3-A00B-3EA2B749BB4A}" type="presOf" srcId="{33C87C7F-7561-42EB-A378-273794E4B07C}" destId="{3758A10A-4F71-4D95-9098-99848312B6C5}" srcOrd="0" destOrd="4" presId="urn:microsoft.com/office/officeart/2005/8/layout/vList2"/>
    <dgm:cxn modelId="{029E3C2F-E1C3-4624-A4A6-FF6BF8DAB1BF}" srcId="{10810B1E-8011-44BD-B808-D08DC3039531}" destId="{9002FB92-6140-435A-BEA4-D75874D16D06}" srcOrd="0" destOrd="0" parTransId="{CEA9FDD2-6F5A-4539-BD07-C6553A59D3EC}" sibTransId="{30051E3D-CA04-4C29-955C-EB381BCE71B0}"/>
    <dgm:cxn modelId="{A0F6B136-82AF-420B-95FE-135D99388A28}" type="presOf" srcId="{4FCCEC40-5A45-4396-B299-A9ACBD88178D}" destId="{9623537E-524F-40FE-B5DC-15EA1B062A8D}" srcOrd="0" destOrd="0" presId="urn:microsoft.com/office/officeart/2005/8/layout/vList2"/>
    <dgm:cxn modelId="{E906673D-90F5-4190-AF16-3142C7FBECEC}" srcId="{691B1E23-D509-4CDB-A887-1554CDAC8223}" destId="{B8BC22F5-1C5B-42E5-9DD3-C2C4013DFA9D}" srcOrd="0" destOrd="0" parTransId="{4DEB2C97-B327-4EA6-A34E-74E7184234E5}" sibTransId="{CA3D3194-8563-4BAE-B4D0-DEC8B43FCFFE}"/>
    <dgm:cxn modelId="{87EC383F-9DB4-4FF3-ABE1-34849DE270F3}" type="presOf" srcId="{E7F98579-8E65-4924-A3C0-31023F73387F}" destId="{3758A10A-4F71-4D95-9098-99848312B6C5}" srcOrd="0" destOrd="5" presId="urn:microsoft.com/office/officeart/2005/8/layout/vList2"/>
    <dgm:cxn modelId="{48591B40-D615-4C9B-8988-41DBA02528C8}" type="presOf" srcId="{CF4AA966-EDAB-41F6-9E94-7940E44506E7}" destId="{6F3BA0F9-65E1-4CB2-9C6D-A9D7004468B0}" srcOrd="0" destOrd="0" presId="urn:microsoft.com/office/officeart/2005/8/layout/vList2"/>
    <dgm:cxn modelId="{23D3215B-B924-447A-A05A-25513B79A437}" srcId="{23F1B27B-8EF1-4DE0-91F1-CA004B4636AF}" destId="{33C87C7F-7561-42EB-A378-273794E4B07C}" srcOrd="4" destOrd="0" parTransId="{6FF7FE86-7D9A-410D-8DFA-55CA431FF53E}" sibTransId="{D5783FEB-A942-4ED3-B838-21764BC88C1D}"/>
    <dgm:cxn modelId="{E900135F-6A0D-4895-9985-F09A671B49FB}" type="presOf" srcId="{2C0B0485-4C2B-4178-A910-4A68F24E0E50}" destId="{3758A10A-4F71-4D95-9098-99848312B6C5}" srcOrd="0" destOrd="3" presId="urn:microsoft.com/office/officeart/2005/8/layout/vList2"/>
    <dgm:cxn modelId="{2E6CDC61-4030-4078-AF08-9F2829D87B47}" srcId="{23F1B27B-8EF1-4DE0-91F1-CA004B4636AF}" destId="{CC266423-FF5A-413A-94AB-E296C2961F96}" srcOrd="2" destOrd="0" parTransId="{E7A8C460-EA4B-4808-94E7-271E7F033C47}" sibTransId="{03D55F96-1878-4B3C-BF14-DF3675F1D155}"/>
    <dgm:cxn modelId="{3DF5A242-13AF-40C1-80BA-173BCA3A0250}" type="presOf" srcId="{60ABB471-7F2C-428E-886E-362752942713}" destId="{3758A10A-4F71-4D95-9098-99848312B6C5}" srcOrd="0" destOrd="1" presId="urn:microsoft.com/office/officeart/2005/8/layout/vList2"/>
    <dgm:cxn modelId="{A7158164-0BE0-4484-9AC7-C3B3F2943931}" type="presOf" srcId="{10810B1E-8011-44BD-B808-D08DC3039531}" destId="{92BB2D94-E8C6-419E-BBEA-D0B9CA43E60C}" srcOrd="0" destOrd="0" presId="urn:microsoft.com/office/officeart/2005/8/layout/vList2"/>
    <dgm:cxn modelId="{38AF6E48-FCB8-430A-B775-6AE8E50A7D52}" srcId="{B119EEF7-770E-4692-BD00-8CFE2CFC34F0}" destId="{266AF60B-6091-44F8-B316-56E3DE427A93}" srcOrd="4" destOrd="0" parTransId="{86C9544A-4B2C-4FFA-98EC-DD37C31BA07C}" sibTransId="{3288A325-4820-4E9E-8D44-DCA9C923ECBD}"/>
    <dgm:cxn modelId="{F124506B-2AF6-43FD-BFA1-456D807E00BF}" srcId="{CF4AA966-EDAB-41F6-9E94-7940E44506E7}" destId="{B119EEF7-770E-4692-BD00-8CFE2CFC34F0}" srcOrd="1" destOrd="0" parTransId="{5DBA19F9-0961-4164-9987-370D8FCFEF38}" sibTransId="{13078E7D-8425-4B4C-BF44-1C0386B2A70F}"/>
    <dgm:cxn modelId="{8861954B-110C-4AEF-8603-45FCE22B741E}" srcId="{23F1B27B-8EF1-4DE0-91F1-CA004B4636AF}" destId="{EC01599A-EE9D-411A-847B-8AE5719791C9}" srcOrd="0" destOrd="0" parTransId="{8BE809FE-65E8-4F6B-80CB-ADE4D6F78152}" sibTransId="{92104C28-CB54-4EA8-94AC-B1CBA911B6CD}"/>
    <dgm:cxn modelId="{8EB80F4D-B65E-4E07-B6DD-BB074B785959}" srcId="{23F1B27B-8EF1-4DE0-91F1-CA004B4636AF}" destId="{631B9C1A-2DF7-432E-800E-0D69C1207A97}" srcOrd="6" destOrd="0" parTransId="{16C513B7-42E9-4DF3-96B9-C2E27A40364C}" sibTransId="{D15EBB19-0692-4413-A17A-765739FD7405}"/>
    <dgm:cxn modelId="{3E56996E-AE3D-43AD-8803-EE769002950B}" type="presOf" srcId="{D93A4575-F922-4A48-B03D-6A723E9BE00A}" destId="{73F0C443-1853-4FBD-B48F-9FD80D5BFDBA}" srcOrd="0" destOrd="0" presId="urn:microsoft.com/office/officeart/2005/8/layout/vList2"/>
    <dgm:cxn modelId="{AF9CE373-75C4-498E-99D0-63D9A48277BA}" type="presOf" srcId="{B8BC22F5-1C5B-42E5-9DD3-C2C4013DFA9D}" destId="{8DA006EF-7F54-49C6-8476-F8B048E1643B}" srcOrd="0" destOrd="0" presId="urn:microsoft.com/office/officeart/2005/8/layout/vList2"/>
    <dgm:cxn modelId="{D65A1B55-B62C-4989-9E6E-9D6310D59B51}" srcId="{CF4AA966-EDAB-41F6-9E94-7940E44506E7}" destId="{691B1E23-D509-4CDB-A887-1554CDAC8223}" srcOrd="4" destOrd="0" parTransId="{44244DDD-1055-460D-B262-E6C1902AA190}" sibTransId="{004E49A2-0420-4EFC-A423-DB5A888333C0}"/>
    <dgm:cxn modelId="{7DF9CA79-08BB-43A7-B504-2642030138B7}" type="presOf" srcId="{A1A06020-5E72-401A-B315-CAE0FED2E5C3}" destId="{73F0C443-1853-4FBD-B48F-9FD80D5BFDBA}" srcOrd="0" destOrd="2" presId="urn:microsoft.com/office/officeart/2005/8/layout/vList2"/>
    <dgm:cxn modelId="{BD4BA65A-4A69-435B-830C-8C00270F8B8C}" srcId="{B119EEF7-770E-4692-BD00-8CFE2CFC34F0}" destId="{A6EF51FB-80EC-4CA5-B32F-20E6FB7F6C84}" srcOrd="3" destOrd="0" parTransId="{486DC135-5AEC-4414-BBD3-AAC2A41CCDD2}" sibTransId="{C5C12738-60C6-4BC1-B1FD-916CD95BB157}"/>
    <dgm:cxn modelId="{6A6EE783-C207-489D-91A1-F008C5B43ABF}" type="presOf" srcId="{23F1B27B-8EF1-4DE0-91F1-CA004B4636AF}" destId="{6D3D9142-842B-4464-BBCA-6A0E918930B0}" srcOrd="0" destOrd="0" presId="urn:microsoft.com/office/officeart/2005/8/layout/vList2"/>
    <dgm:cxn modelId="{3786838F-9E1B-4303-8BEB-D63CA2B747E4}" srcId="{4FCCEC40-5A45-4396-B299-A9ACBD88178D}" destId="{1AEBD1B0-69FC-47DF-9EA6-C15D12C0FF05}" srcOrd="0" destOrd="0" parTransId="{42270A95-45C3-4C9E-903D-EB7CB4355CED}" sibTransId="{5D5C9EEC-8458-4CCB-9503-22B479B2C3D6}"/>
    <dgm:cxn modelId="{54EC5692-870D-4CB3-BEA3-837E195CDAB3}" srcId="{B119EEF7-770E-4692-BD00-8CFE2CFC34F0}" destId="{AB0E08AD-4936-4802-9941-4F5D7911F459}" srcOrd="1" destOrd="0" parTransId="{7CBEF45D-8BE0-4DC9-ABAD-20EACF8F3383}" sibTransId="{E1F5F4EA-2830-40BA-90F3-459AC4F833D6}"/>
    <dgm:cxn modelId="{C7801B93-82E7-4B0C-9E0B-5DD5ECE6FAA4}" type="presOf" srcId="{AB0E08AD-4936-4802-9941-4F5D7911F459}" destId="{73F0C443-1853-4FBD-B48F-9FD80D5BFDBA}" srcOrd="0" destOrd="1" presId="urn:microsoft.com/office/officeart/2005/8/layout/vList2"/>
    <dgm:cxn modelId="{C8713F97-5868-40EA-B037-6F9A4E67F199}" type="presOf" srcId="{1AEBD1B0-69FC-47DF-9EA6-C15D12C0FF05}" destId="{A1612789-AE3B-4F82-97F8-1559E77DE530}" srcOrd="0" destOrd="0" presId="urn:microsoft.com/office/officeart/2005/8/layout/vList2"/>
    <dgm:cxn modelId="{18EAF19B-B86E-49C6-9068-9F0232932FE9}" srcId="{CF4AA966-EDAB-41F6-9E94-7940E44506E7}" destId="{23F1B27B-8EF1-4DE0-91F1-CA004B4636AF}" srcOrd="3" destOrd="0" parTransId="{50EDBD26-9C13-4EB4-A887-B827D1050CB8}" sibTransId="{E8AA3E95-E911-49FE-BD5D-9CA3C4C4C281}"/>
    <dgm:cxn modelId="{542F5E9F-B146-4A31-9996-DC65AE8805A4}" type="presOf" srcId="{631B9C1A-2DF7-432E-800E-0D69C1207A97}" destId="{3758A10A-4F71-4D95-9098-99848312B6C5}" srcOrd="0" destOrd="6" presId="urn:microsoft.com/office/officeart/2005/8/layout/vList2"/>
    <dgm:cxn modelId="{F93BBD9F-CA5C-4E28-A436-5B132AA3ACAD}" srcId="{23F1B27B-8EF1-4DE0-91F1-CA004B4636AF}" destId="{2C0B0485-4C2B-4178-A910-4A68F24E0E50}" srcOrd="3" destOrd="0" parTransId="{21CEE049-875A-4594-95B5-19526EA3170D}" sibTransId="{6604E57E-2C61-4101-8E46-BC55A8B9B53D}"/>
    <dgm:cxn modelId="{58150AAB-E0DF-421D-9C6B-C0F53B77EE42}" srcId="{CF4AA966-EDAB-41F6-9E94-7940E44506E7}" destId="{10810B1E-8011-44BD-B808-D08DC3039531}" srcOrd="2" destOrd="0" parTransId="{6A9B7BFC-4F07-49EC-B436-5DBAA3B1DB8D}" sibTransId="{6AA6166F-612F-4650-AF3E-9CE7A52F12B3}"/>
    <dgm:cxn modelId="{100EF8AC-6548-44E3-A5B8-A8EAB998841A}" type="presOf" srcId="{A6EF51FB-80EC-4CA5-B32F-20E6FB7F6C84}" destId="{73F0C443-1853-4FBD-B48F-9FD80D5BFDBA}" srcOrd="0" destOrd="3" presId="urn:microsoft.com/office/officeart/2005/8/layout/vList2"/>
    <dgm:cxn modelId="{50C717B8-D227-40CB-A31E-C720C681204D}" type="presOf" srcId="{691B1E23-D509-4CDB-A887-1554CDAC8223}" destId="{0B573E22-30F2-4200-BDFD-F2434BE8FFDA}" srcOrd="0" destOrd="0" presId="urn:microsoft.com/office/officeart/2005/8/layout/vList2"/>
    <dgm:cxn modelId="{2AD0D0BF-16D2-482B-A625-F150E1561BEC}" srcId="{B119EEF7-770E-4692-BD00-8CFE2CFC34F0}" destId="{A1A06020-5E72-401A-B315-CAE0FED2E5C3}" srcOrd="2" destOrd="0" parTransId="{67FAF6C7-7A48-4A68-AB5A-F50C8B0A492B}" sibTransId="{FEA54263-9990-4FD7-BF42-B371FB47FAA9}"/>
    <dgm:cxn modelId="{EC69D0C2-DAF1-4A91-A962-3AB4C6B5C987}" type="presOf" srcId="{266AF60B-6091-44F8-B316-56E3DE427A93}" destId="{73F0C443-1853-4FBD-B48F-9FD80D5BFDBA}" srcOrd="0" destOrd="4" presId="urn:microsoft.com/office/officeart/2005/8/layout/vList2"/>
    <dgm:cxn modelId="{A23144C3-F349-4FCD-B586-01D522DB7DC3}" type="presOf" srcId="{CC266423-FF5A-413A-94AB-E296C2961F96}" destId="{3758A10A-4F71-4D95-9098-99848312B6C5}" srcOrd="0" destOrd="2" presId="urn:microsoft.com/office/officeart/2005/8/layout/vList2"/>
    <dgm:cxn modelId="{AD8CCBD0-0EE2-4925-953A-5D5A1BDBD1CA}" type="presOf" srcId="{B119EEF7-770E-4692-BD00-8CFE2CFC34F0}" destId="{2896451A-3749-4B45-9FA1-68D3B6BB70E0}" srcOrd="0" destOrd="0" presId="urn:microsoft.com/office/officeart/2005/8/layout/vList2"/>
    <dgm:cxn modelId="{E0E330D8-4E3A-4835-A758-68AA79D62F02}" srcId="{23F1B27B-8EF1-4DE0-91F1-CA004B4636AF}" destId="{E7F98579-8E65-4924-A3C0-31023F73387F}" srcOrd="5" destOrd="0" parTransId="{E86DE581-B45A-4735-81D0-BD1015EE4804}" sibTransId="{5211A50F-82F7-4944-9B22-628898E60FE6}"/>
    <dgm:cxn modelId="{C43C2DDD-DE17-4D24-8792-E47E08CC7D9A}" srcId="{B119EEF7-770E-4692-BD00-8CFE2CFC34F0}" destId="{D93A4575-F922-4A48-B03D-6A723E9BE00A}" srcOrd="0" destOrd="0" parTransId="{A5EC1F97-0CB6-4C1C-89D4-FBF0815B5F5E}" sibTransId="{705D9E46-CFF0-4D6B-92DC-1B1A9C0898A1}"/>
    <dgm:cxn modelId="{4B7DEBE1-5402-4D95-91B0-D25F09F602FC}" srcId="{CF4AA966-EDAB-41F6-9E94-7940E44506E7}" destId="{4FCCEC40-5A45-4396-B299-A9ACBD88178D}" srcOrd="0" destOrd="0" parTransId="{B0A8DE6F-8818-4E42-AAFB-A44DBE4B0F22}" sibTransId="{18692D74-5B11-4B46-AF78-0C149ABFA317}"/>
    <dgm:cxn modelId="{2C1BE7E2-54DE-4BC2-8845-2B94AB07F026}" srcId="{23F1B27B-8EF1-4DE0-91F1-CA004B4636AF}" destId="{54D64208-842B-415B-BDD7-14BA77EE5608}" srcOrd="7" destOrd="0" parTransId="{97267AAA-870D-4DD2-90D7-63C3CE2425E8}" sibTransId="{D2BBE2D0-98FB-43D5-97B1-449F95B5FA39}"/>
    <dgm:cxn modelId="{184FBFFC-9147-45C3-95B5-138B95AF9449}" type="presOf" srcId="{9002FB92-6140-435A-BEA4-D75874D16D06}" destId="{53AE869B-2C78-493E-9D78-BB69A06D633E}" srcOrd="0" destOrd="0" presId="urn:microsoft.com/office/officeart/2005/8/layout/vList2"/>
    <dgm:cxn modelId="{EC9D8BFF-4208-4A7D-8174-601C4B81255B}" type="presOf" srcId="{54D64208-842B-415B-BDD7-14BA77EE5608}" destId="{3758A10A-4F71-4D95-9098-99848312B6C5}" srcOrd="0" destOrd="7" presId="urn:microsoft.com/office/officeart/2005/8/layout/vList2"/>
    <dgm:cxn modelId="{C855B8FF-7686-4AE8-87E8-71765929B8C9}" srcId="{23F1B27B-8EF1-4DE0-91F1-CA004B4636AF}" destId="{60ABB471-7F2C-428E-886E-362752942713}" srcOrd="1" destOrd="0" parTransId="{2172322C-BCB7-4C94-B471-305E00538449}" sibTransId="{DC7B155D-D10F-4876-8310-442652E32B10}"/>
    <dgm:cxn modelId="{6237F7F8-6E44-42B8-8165-BB599AAEB81A}" type="presParOf" srcId="{6F3BA0F9-65E1-4CB2-9C6D-A9D7004468B0}" destId="{9623537E-524F-40FE-B5DC-15EA1B062A8D}" srcOrd="0" destOrd="0" presId="urn:microsoft.com/office/officeart/2005/8/layout/vList2"/>
    <dgm:cxn modelId="{2FFAEC2B-CEC3-4981-ACFF-7B4224157D04}" type="presParOf" srcId="{6F3BA0F9-65E1-4CB2-9C6D-A9D7004468B0}" destId="{A1612789-AE3B-4F82-97F8-1559E77DE530}" srcOrd="1" destOrd="0" presId="urn:microsoft.com/office/officeart/2005/8/layout/vList2"/>
    <dgm:cxn modelId="{A12C197C-0512-4AA2-B491-36E460E2B89E}" type="presParOf" srcId="{6F3BA0F9-65E1-4CB2-9C6D-A9D7004468B0}" destId="{2896451A-3749-4B45-9FA1-68D3B6BB70E0}" srcOrd="2" destOrd="0" presId="urn:microsoft.com/office/officeart/2005/8/layout/vList2"/>
    <dgm:cxn modelId="{8D65B3F4-7DB7-4BA9-AD78-9D068570A2D6}" type="presParOf" srcId="{6F3BA0F9-65E1-4CB2-9C6D-A9D7004468B0}" destId="{73F0C443-1853-4FBD-B48F-9FD80D5BFDBA}" srcOrd="3" destOrd="0" presId="urn:microsoft.com/office/officeart/2005/8/layout/vList2"/>
    <dgm:cxn modelId="{F7534E61-B820-4EBB-A6AA-3126A497429F}" type="presParOf" srcId="{6F3BA0F9-65E1-4CB2-9C6D-A9D7004468B0}" destId="{92BB2D94-E8C6-419E-BBEA-D0B9CA43E60C}" srcOrd="4" destOrd="0" presId="urn:microsoft.com/office/officeart/2005/8/layout/vList2"/>
    <dgm:cxn modelId="{969D46E9-E6E6-44C0-B6D6-AFE2D7C578BF}" type="presParOf" srcId="{6F3BA0F9-65E1-4CB2-9C6D-A9D7004468B0}" destId="{53AE869B-2C78-493E-9D78-BB69A06D633E}" srcOrd="5" destOrd="0" presId="urn:microsoft.com/office/officeart/2005/8/layout/vList2"/>
    <dgm:cxn modelId="{CEBBB5B4-90DF-4BF6-930E-6CFCE85C3C4D}" type="presParOf" srcId="{6F3BA0F9-65E1-4CB2-9C6D-A9D7004468B0}" destId="{6D3D9142-842B-4464-BBCA-6A0E918930B0}" srcOrd="6" destOrd="0" presId="urn:microsoft.com/office/officeart/2005/8/layout/vList2"/>
    <dgm:cxn modelId="{54229523-A2F8-4371-8F08-02D87396CFC4}" type="presParOf" srcId="{6F3BA0F9-65E1-4CB2-9C6D-A9D7004468B0}" destId="{3758A10A-4F71-4D95-9098-99848312B6C5}" srcOrd="7" destOrd="0" presId="urn:microsoft.com/office/officeart/2005/8/layout/vList2"/>
    <dgm:cxn modelId="{BB98490E-11D9-48E5-BCF3-7A02DB8CB957}" type="presParOf" srcId="{6F3BA0F9-65E1-4CB2-9C6D-A9D7004468B0}" destId="{0B573E22-30F2-4200-BDFD-F2434BE8FFDA}" srcOrd="8" destOrd="0" presId="urn:microsoft.com/office/officeart/2005/8/layout/vList2"/>
    <dgm:cxn modelId="{7833021A-92A1-4C42-995D-8BCD1889B434}" type="presParOf" srcId="{6F3BA0F9-65E1-4CB2-9C6D-A9D7004468B0}" destId="{8DA006EF-7F54-49C6-8476-F8B048E1643B}"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775A21-8682-41F8-A877-CE8A88BF0597}"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FF95EDB8-B51F-4F1F-B8D1-8F5366CABA5D}">
      <dgm:prSet/>
      <dgm:spPr/>
      <dgm:t>
        <a:bodyPr/>
        <a:lstStyle/>
        <a:p>
          <a:r>
            <a:rPr lang="es-ES" b="1"/>
            <a:t>DOLOR DE LOS MÚSCULOS DE LA ESPALDA </a:t>
          </a:r>
          <a:endParaRPr lang="en-US"/>
        </a:p>
      </dgm:t>
    </dgm:pt>
    <dgm:pt modelId="{8D8E19B1-FE47-4AE5-B610-2E9D5E0B4B21}" type="parTrans" cxnId="{0E9BF9F3-DAF9-4BFB-8D3B-E91A6A7EE639}">
      <dgm:prSet/>
      <dgm:spPr/>
      <dgm:t>
        <a:bodyPr/>
        <a:lstStyle/>
        <a:p>
          <a:endParaRPr lang="en-US"/>
        </a:p>
      </dgm:t>
    </dgm:pt>
    <dgm:pt modelId="{717E03DB-41FF-4C99-9002-F8C5AF7A59ED}" type="sibTrans" cxnId="{0E9BF9F3-DAF9-4BFB-8D3B-E91A6A7EE639}">
      <dgm:prSet/>
      <dgm:spPr/>
      <dgm:t>
        <a:bodyPr/>
        <a:lstStyle/>
        <a:p>
          <a:endParaRPr lang="en-US"/>
        </a:p>
      </dgm:t>
    </dgm:pt>
    <dgm:pt modelId="{A093FFEB-D866-4E37-A64C-70A5445A83CB}">
      <dgm:prSet/>
      <dgm:spPr/>
      <dgm:t>
        <a:bodyPr/>
        <a:lstStyle/>
        <a:p>
          <a:r>
            <a:rPr lang="es-ES" b="1"/>
            <a:t>DOLOR MUSCULAR (MIALGIAS)</a:t>
          </a:r>
          <a:endParaRPr lang="en-US"/>
        </a:p>
      </dgm:t>
    </dgm:pt>
    <dgm:pt modelId="{1BEA34C3-B480-4BFA-99DB-C7399C65CF6E}" type="parTrans" cxnId="{5A908EC2-DA1C-43FE-A7B5-DE71A44D99F8}">
      <dgm:prSet/>
      <dgm:spPr/>
      <dgm:t>
        <a:bodyPr/>
        <a:lstStyle/>
        <a:p>
          <a:endParaRPr lang="en-US"/>
        </a:p>
      </dgm:t>
    </dgm:pt>
    <dgm:pt modelId="{AA05DC17-66A5-4B64-8670-C0B6EFF7FE3E}" type="sibTrans" cxnId="{5A908EC2-DA1C-43FE-A7B5-DE71A44D99F8}">
      <dgm:prSet/>
      <dgm:spPr/>
      <dgm:t>
        <a:bodyPr/>
        <a:lstStyle/>
        <a:p>
          <a:endParaRPr lang="en-US"/>
        </a:p>
      </dgm:t>
    </dgm:pt>
    <dgm:pt modelId="{F7523E15-2FA9-4F77-94A1-0B41861E338D}">
      <dgm:prSet/>
      <dgm:spPr/>
      <dgm:t>
        <a:bodyPr/>
        <a:lstStyle/>
        <a:p>
          <a:r>
            <a:rPr lang="es-ES" b="1"/>
            <a:t>CONTRACTURAS CERVICALES (CERVIALGIAS)</a:t>
          </a:r>
          <a:endParaRPr lang="en-US"/>
        </a:p>
      </dgm:t>
    </dgm:pt>
    <dgm:pt modelId="{B487D95A-4D85-477B-83F1-69E355C941F2}" type="parTrans" cxnId="{7707A913-AED8-4424-8064-EB38970D71CD}">
      <dgm:prSet/>
      <dgm:spPr/>
      <dgm:t>
        <a:bodyPr/>
        <a:lstStyle/>
        <a:p>
          <a:endParaRPr lang="en-US"/>
        </a:p>
      </dgm:t>
    </dgm:pt>
    <dgm:pt modelId="{68FB0883-679B-4F87-8F73-CACCF9139291}" type="sibTrans" cxnId="{7707A913-AED8-4424-8064-EB38970D71CD}">
      <dgm:prSet/>
      <dgm:spPr/>
      <dgm:t>
        <a:bodyPr/>
        <a:lstStyle/>
        <a:p>
          <a:endParaRPr lang="en-US"/>
        </a:p>
      </dgm:t>
    </dgm:pt>
    <dgm:pt modelId="{36C98803-956E-4E7A-8285-0CA8F7416789}">
      <dgm:prSet/>
      <dgm:spPr/>
      <dgm:t>
        <a:bodyPr/>
        <a:lstStyle/>
        <a:p>
          <a:r>
            <a:rPr lang="es-ES" b="1"/>
            <a:t>DOLOR LUMBAR (LUMBALGIAS)</a:t>
          </a:r>
          <a:endParaRPr lang="en-US"/>
        </a:p>
      </dgm:t>
    </dgm:pt>
    <dgm:pt modelId="{AEB4069F-9DC0-48AF-AC82-E4870F5E142B}" type="parTrans" cxnId="{A4A909CA-5649-4E50-A612-1BA245D7A32F}">
      <dgm:prSet/>
      <dgm:spPr/>
      <dgm:t>
        <a:bodyPr/>
        <a:lstStyle/>
        <a:p>
          <a:endParaRPr lang="en-US"/>
        </a:p>
      </dgm:t>
    </dgm:pt>
    <dgm:pt modelId="{61CF4768-10F7-494C-9A06-D72F60616499}" type="sibTrans" cxnId="{A4A909CA-5649-4E50-A612-1BA245D7A32F}">
      <dgm:prSet/>
      <dgm:spPr/>
      <dgm:t>
        <a:bodyPr/>
        <a:lstStyle/>
        <a:p>
          <a:endParaRPr lang="en-US"/>
        </a:p>
      </dgm:t>
    </dgm:pt>
    <dgm:pt modelId="{DBB14CE2-1E2D-4E75-9A70-D829862DE13F}">
      <dgm:prSet/>
      <dgm:spPr/>
      <dgm:t>
        <a:bodyPr/>
        <a:lstStyle/>
        <a:p>
          <a:r>
            <a:rPr lang="es-ES" b="1"/>
            <a:t>DOLOR DE HOMBRO (tendinitis)</a:t>
          </a:r>
          <a:endParaRPr lang="en-US"/>
        </a:p>
      </dgm:t>
    </dgm:pt>
    <dgm:pt modelId="{7E817E1E-AA18-4D45-8394-CA2646D77365}" type="parTrans" cxnId="{D92AF097-DB48-4AC8-8C3A-AB0C5DEB9CA7}">
      <dgm:prSet/>
      <dgm:spPr/>
      <dgm:t>
        <a:bodyPr/>
        <a:lstStyle/>
        <a:p>
          <a:endParaRPr lang="en-US"/>
        </a:p>
      </dgm:t>
    </dgm:pt>
    <dgm:pt modelId="{A33C6792-8077-43AD-B1D4-AC517054407B}" type="sibTrans" cxnId="{D92AF097-DB48-4AC8-8C3A-AB0C5DEB9CA7}">
      <dgm:prSet/>
      <dgm:spPr/>
      <dgm:t>
        <a:bodyPr/>
        <a:lstStyle/>
        <a:p>
          <a:endParaRPr lang="en-US"/>
        </a:p>
      </dgm:t>
    </dgm:pt>
    <dgm:pt modelId="{6FB39397-963A-49E7-A39C-E943655DB622}">
      <dgm:prSet/>
      <dgm:spPr/>
      <dgm:t>
        <a:bodyPr/>
        <a:lstStyle/>
        <a:p>
          <a:r>
            <a:rPr lang="es-ES" b="1"/>
            <a:t>DOLOR DE CODO (epicondilitis)</a:t>
          </a:r>
          <a:endParaRPr lang="en-US"/>
        </a:p>
      </dgm:t>
    </dgm:pt>
    <dgm:pt modelId="{342292A5-D444-4287-B415-71A4E65DF6B0}" type="parTrans" cxnId="{DC310BD5-3961-48B4-B25E-76E5491A64F5}">
      <dgm:prSet/>
      <dgm:spPr/>
      <dgm:t>
        <a:bodyPr/>
        <a:lstStyle/>
        <a:p>
          <a:endParaRPr lang="en-US"/>
        </a:p>
      </dgm:t>
    </dgm:pt>
    <dgm:pt modelId="{25E398B2-3599-40F0-8D92-C2A3CAF48ADD}" type="sibTrans" cxnId="{DC310BD5-3961-48B4-B25E-76E5491A64F5}">
      <dgm:prSet/>
      <dgm:spPr/>
      <dgm:t>
        <a:bodyPr/>
        <a:lstStyle/>
        <a:p>
          <a:endParaRPr lang="en-US"/>
        </a:p>
      </dgm:t>
    </dgm:pt>
    <dgm:pt modelId="{3C492C91-E2D1-43C7-A9AE-9F3C62626DA2}">
      <dgm:prSet/>
      <dgm:spPr/>
      <dgm:t>
        <a:bodyPr/>
        <a:lstStyle/>
        <a:p>
          <a:r>
            <a:rPr lang="es-ES" b="1"/>
            <a:t>DEDOS DOLORIDOS</a:t>
          </a:r>
          <a:endParaRPr lang="en-US"/>
        </a:p>
      </dgm:t>
    </dgm:pt>
    <dgm:pt modelId="{1E87DC37-C844-4F90-8800-CC825ED185DD}" type="parTrans" cxnId="{0CFE1EDD-D4F0-4FCC-935D-9002AB39264A}">
      <dgm:prSet/>
      <dgm:spPr/>
      <dgm:t>
        <a:bodyPr/>
        <a:lstStyle/>
        <a:p>
          <a:endParaRPr lang="en-US"/>
        </a:p>
      </dgm:t>
    </dgm:pt>
    <dgm:pt modelId="{96E03420-8393-4A64-A3F0-AAEBE9FA39D7}" type="sibTrans" cxnId="{0CFE1EDD-D4F0-4FCC-935D-9002AB39264A}">
      <dgm:prSet/>
      <dgm:spPr/>
      <dgm:t>
        <a:bodyPr/>
        <a:lstStyle/>
        <a:p>
          <a:endParaRPr lang="en-US"/>
        </a:p>
      </dgm:t>
    </dgm:pt>
    <dgm:pt modelId="{AE9A6F63-944B-42B3-BAC6-12BE136C270F}">
      <dgm:prSet/>
      <dgm:spPr/>
      <dgm:t>
        <a:bodyPr/>
        <a:lstStyle/>
        <a:p>
          <a:r>
            <a:rPr lang="es-ES" b="1"/>
            <a:t>OTRAS LESIONES</a:t>
          </a:r>
          <a:endParaRPr lang="en-US"/>
        </a:p>
      </dgm:t>
    </dgm:pt>
    <dgm:pt modelId="{61C24179-2604-478A-A20D-882787583B06}" type="parTrans" cxnId="{4615B001-9FAB-4642-8B3A-3DE686321820}">
      <dgm:prSet/>
      <dgm:spPr/>
      <dgm:t>
        <a:bodyPr/>
        <a:lstStyle/>
        <a:p>
          <a:endParaRPr lang="en-US"/>
        </a:p>
      </dgm:t>
    </dgm:pt>
    <dgm:pt modelId="{282E717C-E18E-44C8-B9C4-DA77577FD351}" type="sibTrans" cxnId="{4615B001-9FAB-4642-8B3A-3DE686321820}">
      <dgm:prSet/>
      <dgm:spPr/>
      <dgm:t>
        <a:bodyPr/>
        <a:lstStyle/>
        <a:p>
          <a:endParaRPr lang="en-US"/>
        </a:p>
      </dgm:t>
    </dgm:pt>
    <dgm:pt modelId="{1AA2DE0B-77AC-45A7-97A7-EE5C75C82407}" type="pres">
      <dgm:prSet presAssocID="{9D775A21-8682-41F8-A877-CE8A88BF0597}" presName="linear" presStyleCnt="0">
        <dgm:presLayoutVars>
          <dgm:animLvl val="lvl"/>
          <dgm:resizeHandles val="exact"/>
        </dgm:presLayoutVars>
      </dgm:prSet>
      <dgm:spPr/>
    </dgm:pt>
    <dgm:pt modelId="{C51F98E3-5D4E-40FA-8812-08C212A2810F}" type="pres">
      <dgm:prSet presAssocID="{FF95EDB8-B51F-4F1F-B8D1-8F5366CABA5D}" presName="parentText" presStyleLbl="node1" presStyleIdx="0" presStyleCnt="5">
        <dgm:presLayoutVars>
          <dgm:chMax val="0"/>
          <dgm:bulletEnabled val="1"/>
        </dgm:presLayoutVars>
      </dgm:prSet>
      <dgm:spPr/>
    </dgm:pt>
    <dgm:pt modelId="{2EA1E531-58EB-409F-9F75-B7EFA61C06E0}" type="pres">
      <dgm:prSet presAssocID="{FF95EDB8-B51F-4F1F-B8D1-8F5366CABA5D}" presName="childText" presStyleLbl="revTx" presStyleIdx="0" presStyleCnt="1">
        <dgm:presLayoutVars>
          <dgm:bulletEnabled val="1"/>
        </dgm:presLayoutVars>
      </dgm:prSet>
      <dgm:spPr/>
    </dgm:pt>
    <dgm:pt modelId="{036CC54F-9058-4DA0-9134-192D9FCD15C3}" type="pres">
      <dgm:prSet presAssocID="{DBB14CE2-1E2D-4E75-9A70-D829862DE13F}" presName="parentText" presStyleLbl="node1" presStyleIdx="1" presStyleCnt="5">
        <dgm:presLayoutVars>
          <dgm:chMax val="0"/>
          <dgm:bulletEnabled val="1"/>
        </dgm:presLayoutVars>
      </dgm:prSet>
      <dgm:spPr/>
    </dgm:pt>
    <dgm:pt modelId="{B3B4E44C-2A24-4653-94E5-79FEEE471CA5}" type="pres">
      <dgm:prSet presAssocID="{A33C6792-8077-43AD-B1D4-AC517054407B}" presName="spacer" presStyleCnt="0"/>
      <dgm:spPr/>
    </dgm:pt>
    <dgm:pt modelId="{16B49EEA-E9A1-476D-92DD-C0E551CF9BD6}" type="pres">
      <dgm:prSet presAssocID="{6FB39397-963A-49E7-A39C-E943655DB622}" presName="parentText" presStyleLbl="node1" presStyleIdx="2" presStyleCnt="5">
        <dgm:presLayoutVars>
          <dgm:chMax val="0"/>
          <dgm:bulletEnabled val="1"/>
        </dgm:presLayoutVars>
      </dgm:prSet>
      <dgm:spPr/>
    </dgm:pt>
    <dgm:pt modelId="{1CF7E1D2-F2B7-4F8D-988E-6D0AC2DC67AB}" type="pres">
      <dgm:prSet presAssocID="{25E398B2-3599-40F0-8D92-C2A3CAF48ADD}" presName="spacer" presStyleCnt="0"/>
      <dgm:spPr/>
    </dgm:pt>
    <dgm:pt modelId="{14B5271F-83A2-4A18-8D95-607DF8D18750}" type="pres">
      <dgm:prSet presAssocID="{3C492C91-E2D1-43C7-A9AE-9F3C62626DA2}" presName="parentText" presStyleLbl="node1" presStyleIdx="3" presStyleCnt="5">
        <dgm:presLayoutVars>
          <dgm:chMax val="0"/>
          <dgm:bulletEnabled val="1"/>
        </dgm:presLayoutVars>
      </dgm:prSet>
      <dgm:spPr/>
    </dgm:pt>
    <dgm:pt modelId="{7F43613F-94E7-4382-8735-EA5BDDE8AE19}" type="pres">
      <dgm:prSet presAssocID="{96E03420-8393-4A64-A3F0-AAEBE9FA39D7}" presName="spacer" presStyleCnt="0"/>
      <dgm:spPr/>
    </dgm:pt>
    <dgm:pt modelId="{A98FE052-1F4F-4C10-A598-3C77F647F89F}" type="pres">
      <dgm:prSet presAssocID="{AE9A6F63-944B-42B3-BAC6-12BE136C270F}" presName="parentText" presStyleLbl="node1" presStyleIdx="4" presStyleCnt="5">
        <dgm:presLayoutVars>
          <dgm:chMax val="0"/>
          <dgm:bulletEnabled val="1"/>
        </dgm:presLayoutVars>
      </dgm:prSet>
      <dgm:spPr/>
    </dgm:pt>
  </dgm:ptLst>
  <dgm:cxnLst>
    <dgm:cxn modelId="{4615B001-9FAB-4642-8B3A-3DE686321820}" srcId="{9D775A21-8682-41F8-A877-CE8A88BF0597}" destId="{AE9A6F63-944B-42B3-BAC6-12BE136C270F}" srcOrd="4" destOrd="0" parTransId="{61C24179-2604-478A-A20D-882787583B06}" sibTransId="{282E717C-E18E-44C8-B9C4-DA77577FD351}"/>
    <dgm:cxn modelId="{7707A913-AED8-4424-8064-EB38970D71CD}" srcId="{FF95EDB8-B51F-4F1F-B8D1-8F5366CABA5D}" destId="{F7523E15-2FA9-4F77-94A1-0B41861E338D}" srcOrd="1" destOrd="0" parTransId="{B487D95A-4D85-477B-83F1-69E355C941F2}" sibTransId="{68FB0883-679B-4F87-8F73-CACCF9139291}"/>
    <dgm:cxn modelId="{D8A7CE2F-4FE9-4AD9-9694-63BFD3294172}" type="presOf" srcId="{3C492C91-E2D1-43C7-A9AE-9F3C62626DA2}" destId="{14B5271F-83A2-4A18-8D95-607DF8D18750}" srcOrd="0" destOrd="0" presId="urn:microsoft.com/office/officeart/2005/8/layout/vList2"/>
    <dgm:cxn modelId="{4B4E0133-1F45-43E4-AAD0-F8DB3CD72A71}" type="presOf" srcId="{FF95EDB8-B51F-4F1F-B8D1-8F5366CABA5D}" destId="{C51F98E3-5D4E-40FA-8812-08C212A2810F}" srcOrd="0" destOrd="0" presId="urn:microsoft.com/office/officeart/2005/8/layout/vList2"/>
    <dgm:cxn modelId="{72D5CF33-35D8-42E9-B969-5D4D0D340F0F}" type="presOf" srcId="{AE9A6F63-944B-42B3-BAC6-12BE136C270F}" destId="{A98FE052-1F4F-4C10-A598-3C77F647F89F}" srcOrd="0" destOrd="0" presId="urn:microsoft.com/office/officeart/2005/8/layout/vList2"/>
    <dgm:cxn modelId="{4181CB5B-CC47-48C2-B0C6-F54A6F73E378}" type="presOf" srcId="{9D775A21-8682-41F8-A877-CE8A88BF0597}" destId="{1AA2DE0B-77AC-45A7-97A7-EE5C75C82407}" srcOrd="0" destOrd="0" presId="urn:microsoft.com/office/officeart/2005/8/layout/vList2"/>
    <dgm:cxn modelId="{5AC32464-CF61-4483-A94A-80D26E0ABC0E}" type="presOf" srcId="{A093FFEB-D866-4E37-A64C-70A5445A83CB}" destId="{2EA1E531-58EB-409F-9F75-B7EFA61C06E0}" srcOrd="0" destOrd="0" presId="urn:microsoft.com/office/officeart/2005/8/layout/vList2"/>
    <dgm:cxn modelId="{D3BB1280-8605-43B1-B6BC-DDA584E6F92F}" type="presOf" srcId="{36C98803-956E-4E7A-8285-0CA8F7416789}" destId="{2EA1E531-58EB-409F-9F75-B7EFA61C06E0}" srcOrd="0" destOrd="2" presId="urn:microsoft.com/office/officeart/2005/8/layout/vList2"/>
    <dgm:cxn modelId="{D92AF097-DB48-4AC8-8C3A-AB0C5DEB9CA7}" srcId="{9D775A21-8682-41F8-A877-CE8A88BF0597}" destId="{DBB14CE2-1E2D-4E75-9A70-D829862DE13F}" srcOrd="1" destOrd="0" parTransId="{7E817E1E-AA18-4D45-8394-CA2646D77365}" sibTransId="{A33C6792-8077-43AD-B1D4-AC517054407B}"/>
    <dgm:cxn modelId="{DB6B7BC0-B411-4187-A8E7-07F41F790B75}" type="presOf" srcId="{DBB14CE2-1E2D-4E75-9A70-D829862DE13F}" destId="{036CC54F-9058-4DA0-9134-192D9FCD15C3}" srcOrd="0" destOrd="0" presId="urn:microsoft.com/office/officeart/2005/8/layout/vList2"/>
    <dgm:cxn modelId="{5A908EC2-DA1C-43FE-A7B5-DE71A44D99F8}" srcId="{FF95EDB8-B51F-4F1F-B8D1-8F5366CABA5D}" destId="{A093FFEB-D866-4E37-A64C-70A5445A83CB}" srcOrd="0" destOrd="0" parTransId="{1BEA34C3-B480-4BFA-99DB-C7399C65CF6E}" sibTransId="{AA05DC17-66A5-4B64-8670-C0B6EFF7FE3E}"/>
    <dgm:cxn modelId="{A4A909CA-5649-4E50-A612-1BA245D7A32F}" srcId="{FF95EDB8-B51F-4F1F-B8D1-8F5366CABA5D}" destId="{36C98803-956E-4E7A-8285-0CA8F7416789}" srcOrd="2" destOrd="0" parTransId="{AEB4069F-9DC0-48AF-AC82-E4870F5E142B}" sibTransId="{61CF4768-10F7-494C-9A06-D72F60616499}"/>
    <dgm:cxn modelId="{DC310BD5-3961-48B4-B25E-76E5491A64F5}" srcId="{9D775A21-8682-41F8-A877-CE8A88BF0597}" destId="{6FB39397-963A-49E7-A39C-E943655DB622}" srcOrd="2" destOrd="0" parTransId="{342292A5-D444-4287-B415-71A4E65DF6B0}" sibTransId="{25E398B2-3599-40F0-8D92-C2A3CAF48ADD}"/>
    <dgm:cxn modelId="{46B3B1DA-414E-4176-8F26-7871CA244238}" type="presOf" srcId="{6FB39397-963A-49E7-A39C-E943655DB622}" destId="{16B49EEA-E9A1-476D-92DD-C0E551CF9BD6}" srcOrd="0" destOrd="0" presId="urn:microsoft.com/office/officeart/2005/8/layout/vList2"/>
    <dgm:cxn modelId="{0CFE1EDD-D4F0-4FCC-935D-9002AB39264A}" srcId="{9D775A21-8682-41F8-A877-CE8A88BF0597}" destId="{3C492C91-E2D1-43C7-A9AE-9F3C62626DA2}" srcOrd="3" destOrd="0" parTransId="{1E87DC37-C844-4F90-8800-CC825ED185DD}" sibTransId="{96E03420-8393-4A64-A3F0-AAEBE9FA39D7}"/>
    <dgm:cxn modelId="{0E9BF9F3-DAF9-4BFB-8D3B-E91A6A7EE639}" srcId="{9D775A21-8682-41F8-A877-CE8A88BF0597}" destId="{FF95EDB8-B51F-4F1F-B8D1-8F5366CABA5D}" srcOrd="0" destOrd="0" parTransId="{8D8E19B1-FE47-4AE5-B610-2E9D5E0B4B21}" sibTransId="{717E03DB-41FF-4C99-9002-F8C5AF7A59ED}"/>
    <dgm:cxn modelId="{33C0A6F9-1643-44C8-B0C0-BB1A2F06EF9F}" type="presOf" srcId="{F7523E15-2FA9-4F77-94A1-0B41861E338D}" destId="{2EA1E531-58EB-409F-9F75-B7EFA61C06E0}" srcOrd="0" destOrd="1" presId="urn:microsoft.com/office/officeart/2005/8/layout/vList2"/>
    <dgm:cxn modelId="{54F473AD-F096-41DB-88EB-E6E4FD614B04}" type="presParOf" srcId="{1AA2DE0B-77AC-45A7-97A7-EE5C75C82407}" destId="{C51F98E3-5D4E-40FA-8812-08C212A2810F}" srcOrd="0" destOrd="0" presId="urn:microsoft.com/office/officeart/2005/8/layout/vList2"/>
    <dgm:cxn modelId="{DE2ABA5B-AFF1-4B50-8578-530BEF9AC78D}" type="presParOf" srcId="{1AA2DE0B-77AC-45A7-97A7-EE5C75C82407}" destId="{2EA1E531-58EB-409F-9F75-B7EFA61C06E0}" srcOrd="1" destOrd="0" presId="urn:microsoft.com/office/officeart/2005/8/layout/vList2"/>
    <dgm:cxn modelId="{982A01A9-1832-4FD5-B4CE-A2B469322196}" type="presParOf" srcId="{1AA2DE0B-77AC-45A7-97A7-EE5C75C82407}" destId="{036CC54F-9058-4DA0-9134-192D9FCD15C3}" srcOrd="2" destOrd="0" presId="urn:microsoft.com/office/officeart/2005/8/layout/vList2"/>
    <dgm:cxn modelId="{C4A81497-4C4F-4F0C-91D2-E2D6831DE7E0}" type="presParOf" srcId="{1AA2DE0B-77AC-45A7-97A7-EE5C75C82407}" destId="{B3B4E44C-2A24-4653-94E5-79FEEE471CA5}" srcOrd="3" destOrd="0" presId="urn:microsoft.com/office/officeart/2005/8/layout/vList2"/>
    <dgm:cxn modelId="{CA463CDA-F2DD-4934-8953-B228DF65A10B}" type="presParOf" srcId="{1AA2DE0B-77AC-45A7-97A7-EE5C75C82407}" destId="{16B49EEA-E9A1-476D-92DD-C0E551CF9BD6}" srcOrd="4" destOrd="0" presId="urn:microsoft.com/office/officeart/2005/8/layout/vList2"/>
    <dgm:cxn modelId="{DDA0C448-7957-47C9-AD92-1BBB8D71C315}" type="presParOf" srcId="{1AA2DE0B-77AC-45A7-97A7-EE5C75C82407}" destId="{1CF7E1D2-F2B7-4F8D-988E-6D0AC2DC67AB}" srcOrd="5" destOrd="0" presId="urn:microsoft.com/office/officeart/2005/8/layout/vList2"/>
    <dgm:cxn modelId="{9B340E95-B845-481C-BB15-603B4CC30303}" type="presParOf" srcId="{1AA2DE0B-77AC-45A7-97A7-EE5C75C82407}" destId="{14B5271F-83A2-4A18-8D95-607DF8D18750}" srcOrd="6" destOrd="0" presId="urn:microsoft.com/office/officeart/2005/8/layout/vList2"/>
    <dgm:cxn modelId="{FF0934C4-CF36-4991-9AED-C35A2FA25FFE}" type="presParOf" srcId="{1AA2DE0B-77AC-45A7-97A7-EE5C75C82407}" destId="{7F43613F-94E7-4382-8735-EA5BDDE8AE19}" srcOrd="7" destOrd="0" presId="urn:microsoft.com/office/officeart/2005/8/layout/vList2"/>
    <dgm:cxn modelId="{D9540E43-F628-4E1C-AC78-20BE1419DCA4}" type="presParOf" srcId="{1AA2DE0B-77AC-45A7-97A7-EE5C75C82407}" destId="{A98FE052-1F4F-4C10-A598-3C77F647F89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E97883-4654-472F-99E4-CBF0712A2A6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6BBDCA2B-A15B-47A1-BD1B-CCF5BEC486CC}">
      <dgm:prSet/>
      <dgm:spPr/>
      <dgm:t>
        <a:bodyPr/>
        <a:lstStyle/>
        <a:p>
          <a:r>
            <a:rPr lang="es-ES" b="1"/>
            <a:t>DOLOR DE LOS MÚSCULOS DE LA ESPALDA</a:t>
          </a:r>
          <a:endParaRPr lang="en-US"/>
        </a:p>
      </dgm:t>
    </dgm:pt>
    <dgm:pt modelId="{82A5BA33-0827-4451-87B4-750584094C01}" type="parTrans" cxnId="{279834BD-512D-42FB-8FD4-B063CFF79BCA}">
      <dgm:prSet/>
      <dgm:spPr/>
      <dgm:t>
        <a:bodyPr/>
        <a:lstStyle/>
        <a:p>
          <a:endParaRPr lang="en-US"/>
        </a:p>
      </dgm:t>
    </dgm:pt>
    <dgm:pt modelId="{7C316551-B9DA-4BCB-B2BF-26DD87E6669C}" type="sibTrans" cxnId="{279834BD-512D-42FB-8FD4-B063CFF79BCA}">
      <dgm:prSet/>
      <dgm:spPr/>
      <dgm:t>
        <a:bodyPr/>
        <a:lstStyle/>
        <a:p>
          <a:endParaRPr lang="en-US"/>
        </a:p>
      </dgm:t>
    </dgm:pt>
    <dgm:pt modelId="{DD586C57-8272-4A36-96F5-C2C71731463D}">
      <dgm:prSet/>
      <dgm:spPr/>
      <dgm:t>
        <a:bodyPr/>
        <a:lstStyle/>
        <a:p>
          <a:r>
            <a:rPr lang="es-ES"/>
            <a:t>Lesión o trauma: ejercicio o trabajo físicamente exigente           </a:t>
          </a:r>
          <a:r>
            <a:rPr lang="es-ES" b="1" u="sng"/>
            <a:t>distensión muscular</a:t>
          </a:r>
          <a:endParaRPr lang="en-US"/>
        </a:p>
      </dgm:t>
    </dgm:pt>
    <dgm:pt modelId="{5B56AFB2-BC69-4404-8B7A-0642C8CF3FDA}" type="parTrans" cxnId="{5074EB90-B7C7-4CB5-BA1E-318ED5D91822}">
      <dgm:prSet/>
      <dgm:spPr/>
      <dgm:t>
        <a:bodyPr/>
        <a:lstStyle/>
        <a:p>
          <a:endParaRPr lang="en-US"/>
        </a:p>
      </dgm:t>
    </dgm:pt>
    <dgm:pt modelId="{1935B71F-EF1A-4B23-9AE5-DB558B54D13D}" type="sibTrans" cxnId="{5074EB90-B7C7-4CB5-BA1E-318ED5D91822}">
      <dgm:prSet/>
      <dgm:spPr/>
      <dgm:t>
        <a:bodyPr/>
        <a:lstStyle/>
        <a:p>
          <a:endParaRPr lang="en-US"/>
        </a:p>
      </dgm:t>
    </dgm:pt>
    <dgm:pt modelId="{6589F286-923B-47F2-A189-9259E7D030E9}">
      <dgm:prSet/>
      <dgm:spPr/>
      <dgm:t>
        <a:bodyPr/>
        <a:lstStyle/>
        <a:p>
          <a:r>
            <a:rPr lang="es-ES"/>
            <a:t>Tensión con sobrecarga : usar demasiado el músculo, muy pronto o con excesiva frecuencia</a:t>
          </a:r>
          <a:r>
            <a:rPr lang="es-ES" b="1"/>
            <a:t>                     	     </a:t>
          </a:r>
          <a:r>
            <a:rPr lang="es-ES" b="1" u="sng"/>
            <a:t>contractura</a:t>
          </a:r>
          <a:endParaRPr lang="en-US"/>
        </a:p>
      </dgm:t>
    </dgm:pt>
    <dgm:pt modelId="{3A8A6D03-28C1-429C-8A98-172D82DCDC69}" type="parTrans" cxnId="{C7DAD904-536D-4D0E-9B82-F2CD62F5BC42}">
      <dgm:prSet/>
      <dgm:spPr/>
      <dgm:t>
        <a:bodyPr/>
        <a:lstStyle/>
        <a:p>
          <a:endParaRPr lang="en-US"/>
        </a:p>
      </dgm:t>
    </dgm:pt>
    <dgm:pt modelId="{7E14A662-5284-4190-9BDC-226D7CF703A5}" type="sibTrans" cxnId="{C7DAD904-536D-4D0E-9B82-F2CD62F5BC42}">
      <dgm:prSet/>
      <dgm:spPr/>
      <dgm:t>
        <a:bodyPr/>
        <a:lstStyle/>
        <a:p>
          <a:endParaRPr lang="en-US"/>
        </a:p>
      </dgm:t>
    </dgm:pt>
    <dgm:pt modelId="{A1BDFB2E-4A0C-449E-AB2A-A8C75BC51613}" type="pres">
      <dgm:prSet presAssocID="{0DE97883-4654-472F-99E4-CBF0712A2A64}" presName="linear" presStyleCnt="0">
        <dgm:presLayoutVars>
          <dgm:animLvl val="lvl"/>
          <dgm:resizeHandles val="exact"/>
        </dgm:presLayoutVars>
      </dgm:prSet>
      <dgm:spPr/>
    </dgm:pt>
    <dgm:pt modelId="{76425579-B888-4336-A6D4-9616CF133E1E}" type="pres">
      <dgm:prSet presAssocID="{6BBDCA2B-A15B-47A1-BD1B-CCF5BEC486CC}" presName="parentText" presStyleLbl="node1" presStyleIdx="0" presStyleCnt="3">
        <dgm:presLayoutVars>
          <dgm:chMax val="0"/>
          <dgm:bulletEnabled val="1"/>
        </dgm:presLayoutVars>
      </dgm:prSet>
      <dgm:spPr/>
    </dgm:pt>
    <dgm:pt modelId="{7B9B26AA-0A0F-4216-9A2D-1F650EB28C0F}" type="pres">
      <dgm:prSet presAssocID="{7C316551-B9DA-4BCB-B2BF-26DD87E6669C}" presName="spacer" presStyleCnt="0"/>
      <dgm:spPr/>
    </dgm:pt>
    <dgm:pt modelId="{BB6AA22F-FFE5-482B-9129-029F428F647E}" type="pres">
      <dgm:prSet presAssocID="{DD586C57-8272-4A36-96F5-C2C71731463D}" presName="parentText" presStyleLbl="node1" presStyleIdx="1" presStyleCnt="3">
        <dgm:presLayoutVars>
          <dgm:chMax val="0"/>
          <dgm:bulletEnabled val="1"/>
        </dgm:presLayoutVars>
      </dgm:prSet>
      <dgm:spPr/>
    </dgm:pt>
    <dgm:pt modelId="{74E8162A-C98D-45AF-A28D-9318C1C56358}" type="pres">
      <dgm:prSet presAssocID="{1935B71F-EF1A-4B23-9AE5-DB558B54D13D}" presName="spacer" presStyleCnt="0"/>
      <dgm:spPr/>
    </dgm:pt>
    <dgm:pt modelId="{59753E02-F432-4A9D-9BBE-7A7237EC9A42}" type="pres">
      <dgm:prSet presAssocID="{6589F286-923B-47F2-A189-9259E7D030E9}" presName="parentText" presStyleLbl="node1" presStyleIdx="2" presStyleCnt="3">
        <dgm:presLayoutVars>
          <dgm:chMax val="0"/>
          <dgm:bulletEnabled val="1"/>
        </dgm:presLayoutVars>
      </dgm:prSet>
      <dgm:spPr/>
    </dgm:pt>
  </dgm:ptLst>
  <dgm:cxnLst>
    <dgm:cxn modelId="{C7DAD904-536D-4D0E-9B82-F2CD62F5BC42}" srcId="{0DE97883-4654-472F-99E4-CBF0712A2A64}" destId="{6589F286-923B-47F2-A189-9259E7D030E9}" srcOrd="2" destOrd="0" parTransId="{3A8A6D03-28C1-429C-8A98-172D82DCDC69}" sibTransId="{7E14A662-5284-4190-9BDC-226D7CF703A5}"/>
    <dgm:cxn modelId="{67DF7211-6DC0-45F1-A0A4-8C23583831AE}" type="presOf" srcId="{DD586C57-8272-4A36-96F5-C2C71731463D}" destId="{BB6AA22F-FFE5-482B-9129-029F428F647E}" srcOrd="0" destOrd="0" presId="urn:microsoft.com/office/officeart/2005/8/layout/vList2"/>
    <dgm:cxn modelId="{19288229-8A97-4EBF-B49C-447EB7D44BA5}" type="presOf" srcId="{0DE97883-4654-472F-99E4-CBF0712A2A64}" destId="{A1BDFB2E-4A0C-449E-AB2A-A8C75BC51613}" srcOrd="0" destOrd="0" presId="urn:microsoft.com/office/officeart/2005/8/layout/vList2"/>
    <dgm:cxn modelId="{05F67965-1590-4CE0-9B11-83CB92DCFFAE}" type="presOf" srcId="{6589F286-923B-47F2-A189-9259E7D030E9}" destId="{59753E02-F432-4A9D-9BBE-7A7237EC9A42}" srcOrd="0" destOrd="0" presId="urn:microsoft.com/office/officeart/2005/8/layout/vList2"/>
    <dgm:cxn modelId="{5074EB90-B7C7-4CB5-BA1E-318ED5D91822}" srcId="{0DE97883-4654-472F-99E4-CBF0712A2A64}" destId="{DD586C57-8272-4A36-96F5-C2C71731463D}" srcOrd="1" destOrd="0" parTransId="{5B56AFB2-BC69-4404-8B7A-0642C8CF3FDA}" sibTransId="{1935B71F-EF1A-4B23-9AE5-DB558B54D13D}"/>
    <dgm:cxn modelId="{8D488791-3876-4713-A5DC-288E37956717}" type="presOf" srcId="{6BBDCA2B-A15B-47A1-BD1B-CCF5BEC486CC}" destId="{76425579-B888-4336-A6D4-9616CF133E1E}" srcOrd="0" destOrd="0" presId="urn:microsoft.com/office/officeart/2005/8/layout/vList2"/>
    <dgm:cxn modelId="{279834BD-512D-42FB-8FD4-B063CFF79BCA}" srcId="{0DE97883-4654-472F-99E4-CBF0712A2A64}" destId="{6BBDCA2B-A15B-47A1-BD1B-CCF5BEC486CC}" srcOrd="0" destOrd="0" parTransId="{82A5BA33-0827-4451-87B4-750584094C01}" sibTransId="{7C316551-B9DA-4BCB-B2BF-26DD87E6669C}"/>
    <dgm:cxn modelId="{F85F8BDA-E441-48B7-BD21-CCDC2F4675E6}" type="presParOf" srcId="{A1BDFB2E-4A0C-449E-AB2A-A8C75BC51613}" destId="{76425579-B888-4336-A6D4-9616CF133E1E}" srcOrd="0" destOrd="0" presId="urn:microsoft.com/office/officeart/2005/8/layout/vList2"/>
    <dgm:cxn modelId="{523DAB61-7E37-4477-91DF-6E8625B03D20}" type="presParOf" srcId="{A1BDFB2E-4A0C-449E-AB2A-A8C75BC51613}" destId="{7B9B26AA-0A0F-4216-9A2D-1F650EB28C0F}" srcOrd="1" destOrd="0" presId="urn:microsoft.com/office/officeart/2005/8/layout/vList2"/>
    <dgm:cxn modelId="{0DA8CE96-0D20-4184-BF20-8B0AF293FB5A}" type="presParOf" srcId="{A1BDFB2E-4A0C-449E-AB2A-A8C75BC51613}" destId="{BB6AA22F-FFE5-482B-9129-029F428F647E}" srcOrd="2" destOrd="0" presId="urn:microsoft.com/office/officeart/2005/8/layout/vList2"/>
    <dgm:cxn modelId="{FDB35B06-0F41-403B-84C2-A78D061F0FAB}" type="presParOf" srcId="{A1BDFB2E-4A0C-449E-AB2A-A8C75BC51613}" destId="{74E8162A-C98D-45AF-A28D-9318C1C56358}" srcOrd="3" destOrd="0" presId="urn:microsoft.com/office/officeart/2005/8/layout/vList2"/>
    <dgm:cxn modelId="{B662B3F7-3E4D-4E9B-AFE4-A2547FD2ED9E}" type="presParOf" srcId="{A1BDFB2E-4A0C-449E-AB2A-A8C75BC51613}" destId="{59753E02-F432-4A9D-9BBE-7A7237EC9A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3A066D-2CBF-4A3C-A593-75F2DA4812A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0641D31-1B74-43F7-88F8-C3AC13ECBD9F}">
      <dgm:prSet/>
      <dgm:spPr/>
      <dgm:t>
        <a:bodyPr/>
        <a:lstStyle/>
        <a:p>
          <a:r>
            <a:rPr lang="es-ES" b="1" u="sng"/>
            <a:t>DISTENSIÓN</a:t>
          </a:r>
          <a:r>
            <a:rPr lang="es-ES" b="1"/>
            <a:t>: </a:t>
          </a:r>
          <a:endParaRPr lang="en-US"/>
        </a:p>
      </dgm:t>
    </dgm:pt>
    <dgm:pt modelId="{01C43D15-9F30-4A4B-803F-8FCB2F131C93}" type="parTrans" cxnId="{79C994A7-AB58-4841-9EE0-90DB52A5C51B}">
      <dgm:prSet/>
      <dgm:spPr/>
      <dgm:t>
        <a:bodyPr/>
        <a:lstStyle/>
        <a:p>
          <a:endParaRPr lang="en-US"/>
        </a:p>
      </dgm:t>
    </dgm:pt>
    <dgm:pt modelId="{BBC423F3-BA77-4D26-9A38-3995EA754C45}" type="sibTrans" cxnId="{79C994A7-AB58-4841-9EE0-90DB52A5C51B}">
      <dgm:prSet/>
      <dgm:spPr/>
      <dgm:t>
        <a:bodyPr/>
        <a:lstStyle/>
        <a:p>
          <a:endParaRPr lang="en-US"/>
        </a:p>
      </dgm:t>
    </dgm:pt>
    <dgm:pt modelId="{024464E3-58B4-4B86-8790-8D808F51EFC0}">
      <dgm:prSet/>
      <dgm:spPr/>
      <dgm:t>
        <a:bodyPr/>
        <a:lstStyle/>
        <a:p>
          <a:r>
            <a:rPr lang="es-ES" b="1"/>
            <a:t>Lesión microscópica del músculo, que se produce al sobrepasar los límites normales de la elasticidad, produciéndose un estiramiento de las fibras musculares pudiendo llegar al desgarro parcial o completo de las mismas.</a:t>
          </a:r>
          <a:endParaRPr lang="en-US"/>
        </a:p>
      </dgm:t>
    </dgm:pt>
    <dgm:pt modelId="{8CB8043D-5423-40AB-B808-E24B2C601FF4}" type="parTrans" cxnId="{EEE2A768-68DC-4B69-B3D2-DF10CF741D9A}">
      <dgm:prSet/>
      <dgm:spPr/>
      <dgm:t>
        <a:bodyPr/>
        <a:lstStyle/>
        <a:p>
          <a:endParaRPr lang="en-US"/>
        </a:p>
      </dgm:t>
    </dgm:pt>
    <dgm:pt modelId="{E4A9D302-E354-47ED-A057-99F13C7E6A5D}" type="sibTrans" cxnId="{EEE2A768-68DC-4B69-B3D2-DF10CF741D9A}">
      <dgm:prSet/>
      <dgm:spPr/>
      <dgm:t>
        <a:bodyPr/>
        <a:lstStyle/>
        <a:p>
          <a:endParaRPr lang="en-US"/>
        </a:p>
      </dgm:t>
    </dgm:pt>
    <dgm:pt modelId="{E00F42F5-9D12-4ECD-B676-13783F9C4765}">
      <dgm:prSet/>
      <dgm:spPr/>
      <dgm:t>
        <a:bodyPr/>
        <a:lstStyle/>
        <a:p>
          <a:r>
            <a:rPr lang="es-ES" b="1"/>
            <a:t>Si afectados los vasos sanguíneos                hematoma. La zona se hincha y tumefacta por edema y hemorragia.</a:t>
          </a:r>
          <a:endParaRPr lang="en-US"/>
        </a:p>
      </dgm:t>
    </dgm:pt>
    <dgm:pt modelId="{FC22C7B3-02D3-494D-980F-9074AC52C3EE}" type="parTrans" cxnId="{5A4694F4-FF23-4955-A366-FF423C739D08}">
      <dgm:prSet/>
      <dgm:spPr/>
      <dgm:t>
        <a:bodyPr/>
        <a:lstStyle/>
        <a:p>
          <a:endParaRPr lang="en-US"/>
        </a:p>
      </dgm:t>
    </dgm:pt>
    <dgm:pt modelId="{7F16C21A-7252-48AD-8E25-1C1C89C187EF}" type="sibTrans" cxnId="{5A4694F4-FF23-4955-A366-FF423C739D08}">
      <dgm:prSet/>
      <dgm:spPr/>
      <dgm:t>
        <a:bodyPr/>
        <a:lstStyle/>
        <a:p>
          <a:endParaRPr lang="en-US"/>
        </a:p>
      </dgm:t>
    </dgm:pt>
    <dgm:pt modelId="{1D5DB631-1C11-4F78-A783-790353870DFD}">
      <dgm:prSet/>
      <dgm:spPr/>
      <dgm:t>
        <a:bodyPr/>
        <a:lstStyle/>
        <a:p>
          <a:r>
            <a:rPr lang="es-ES" b="1"/>
            <a:t>Signo clínico de depresión: al pasar los dedos se nota una depresión en la zona.</a:t>
          </a:r>
          <a:endParaRPr lang="en-US"/>
        </a:p>
      </dgm:t>
    </dgm:pt>
    <dgm:pt modelId="{6EEEA4DF-E561-4B89-8DE0-5A9B31AC2B6B}" type="parTrans" cxnId="{5222B0A5-8627-4481-90A3-D2AEBD901719}">
      <dgm:prSet/>
      <dgm:spPr/>
      <dgm:t>
        <a:bodyPr/>
        <a:lstStyle/>
        <a:p>
          <a:endParaRPr lang="en-US"/>
        </a:p>
      </dgm:t>
    </dgm:pt>
    <dgm:pt modelId="{16B06085-5C40-4356-A9B2-167FD2240F8A}" type="sibTrans" cxnId="{5222B0A5-8627-4481-90A3-D2AEBD901719}">
      <dgm:prSet/>
      <dgm:spPr/>
      <dgm:t>
        <a:bodyPr/>
        <a:lstStyle/>
        <a:p>
          <a:endParaRPr lang="en-US"/>
        </a:p>
      </dgm:t>
    </dgm:pt>
    <dgm:pt modelId="{B64787A6-9522-4BD8-9546-B2B7F854B877}">
      <dgm:prSet/>
      <dgm:spPr/>
      <dgm:t>
        <a:bodyPr/>
        <a:lstStyle/>
        <a:p>
          <a:r>
            <a:rPr lang="es-ES" b="1" u="sng"/>
            <a:t>Se manifiesta</a:t>
          </a:r>
          <a:r>
            <a:rPr lang="es-ES" b="1"/>
            <a:t> por dolor intenso y súbito. Se siente como una punzada y se puede escuchar como un chasquido. Limitación muscular funcional.</a:t>
          </a:r>
          <a:endParaRPr lang="en-US"/>
        </a:p>
      </dgm:t>
    </dgm:pt>
    <dgm:pt modelId="{17D82AF1-3DE3-4E2E-9644-08E878FE934F}" type="parTrans" cxnId="{18B1FEFC-4365-4ED2-8FE6-A16AB4401DB6}">
      <dgm:prSet/>
      <dgm:spPr/>
      <dgm:t>
        <a:bodyPr/>
        <a:lstStyle/>
        <a:p>
          <a:endParaRPr lang="en-US"/>
        </a:p>
      </dgm:t>
    </dgm:pt>
    <dgm:pt modelId="{2E13E5D8-2931-474E-A1F2-EA664F10ECB3}" type="sibTrans" cxnId="{18B1FEFC-4365-4ED2-8FE6-A16AB4401DB6}">
      <dgm:prSet/>
      <dgm:spPr/>
      <dgm:t>
        <a:bodyPr/>
        <a:lstStyle/>
        <a:p>
          <a:endParaRPr lang="en-US"/>
        </a:p>
      </dgm:t>
    </dgm:pt>
    <dgm:pt modelId="{8FC48239-B6E0-469C-B00D-E57C46F4C372}" type="pres">
      <dgm:prSet presAssocID="{923A066D-2CBF-4A3C-A593-75F2DA4812A5}" presName="root" presStyleCnt="0">
        <dgm:presLayoutVars>
          <dgm:dir/>
          <dgm:resizeHandles val="exact"/>
        </dgm:presLayoutVars>
      </dgm:prSet>
      <dgm:spPr/>
    </dgm:pt>
    <dgm:pt modelId="{B7DB830C-B778-450B-9D32-C179734A36F8}" type="pres">
      <dgm:prSet presAssocID="{F0641D31-1B74-43F7-88F8-C3AC13ECBD9F}" presName="compNode" presStyleCnt="0"/>
      <dgm:spPr/>
    </dgm:pt>
    <dgm:pt modelId="{C3873455-1BCA-4460-B860-6C3EA64D30EB}" type="pres">
      <dgm:prSet presAssocID="{F0641D31-1B74-43F7-88F8-C3AC13ECBD9F}" presName="bgRect" presStyleLbl="bgShp" presStyleIdx="0" presStyleCnt="2"/>
      <dgm:spPr/>
    </dgm:pt>
    <dgm:pt modelId="{1511843E-50FA-4527-8AD9-11D4F124464E}" type="pres">
      <dgm:prSet presAssocID="{F0641D31-1B74-43F7-88F8-C3AC13ECBD9F}"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ncuerna"/>
        </a:ext>
      </dgm:extLst>
    </dgm:pt>
    <dgm:pt modelId="{58E6D311-52F2-4BEC-A9A5-9888DD129EB5}" type="pres">
      <dgm:prSet presAssocID="{F0641D31-1B74-43F7-88F8-C3AC13ECBD9F}" presName="spaceRect" presStyleCnt="0"/>
      <dgm:spPr/>
    </dgm:pt>
    <dgm:pt modelId="{71A8E1F6-B1E4-47C8-98FC-A19974812CBE}" type="pres">
      <dgm:prSet presAssocID="{F0641D31-1B74-43F7-88F8-C3AC13ECBD9F}" presName="parTx" presStyleLbl="revTx" presStyleIdx="0" presStyleCnt="4">
        <dgm:presLayoutVars>
          <dgm:chMax val="0"/>
          <dgm:chPref val="0"/>
        </dgm:presLayoutVars>
      </dgm:prSet>
      <dgm:spPr/>
    </dgm:pt>
    <dgm:pt modelId="{EAD32DC1-EC9C-437F-AF0E-07D64C949FC8}" type="pres">
      <dgm:prSet presAssocID="{F0641D31-1B74-43F7-88F8-C3AC13ECBD9F}" presName="desTx" presStyleLbl="revTx" presStyleIdx="1" presStyleCnt="4">
        <dgm:presLayoutVars/>
      </dgm:prSet>
      <dgm:spPr/>
    </dgm:pt>
    <dgm:pt modelId="{8F52FA34-105C-4FBA-A510-C8946EA6F63B}" type="pres">
      <dgm:prSet presAssocID="{BBC423F3-BA77-4D26-9A38-3995EA754C45}" presName="sibTrans" presStyleCnt="0"/>
      <dgm:spPr/>
    </dgm:pt>
    <dgm:pt modelId="{5F534ECF-38FA-4840-A9BE-7A8ECE5FD9AF}" type="pres">
      <dgm:prSet presAssocID="{E00F42F5-9D12-4ECD-B676-13783F9C4765}" presName="compNode" presStyleCnt="0"/>
      <dgm:spPr/>
    </dgm:pt>
    <dgm:pt modelId="{DBAF661A-B92B-48CB-A920-ED0E22F45CAF}" type="pres">
      <dgm:prSet presAssocID="{E00F42F5-9D12-4ECD-B676-13783F9C4765}" presName="bgRect" presStyleLbl="bgShp" presStyleIdx="1" presStyleCnt="2"/>
      <dgm:spPr/>
    </dgm:pt>
    <dgm:pt modelId="{6B68D712-AB60-4840-864A-E91A31C255C3}" type="pres">
      <dgm:prSet presAssocID="{E00F42F5-9D12-4ECD-B676-13783F9C476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etoscopio"/>
        </a:ext>
      </dgm:extLst>
    </dgm:pt>
    <dgm:pt modelId="{5FEEED14-63EF-4BF9-8ECF-70E33F35890E}" type="pres">
      <dgm:prSet presAssocID="{E00F42F5-9D12-4ECD-B676-13783F9C4765}" presName="spaceRect" presStyleCnt="0"/>
      <dgm:spPr/>
    </dgm:pt>
    <dgm:pt modelId="{5A271A73-15D1-469F-82C7-2C538A4C18A7}" type="pres">
      <dgm:prSet presAssocID="{E00F42F5-9D12-4ECD-B676-13783F9C4765}" presName="parTx" presStyleLbl="revTx" presStyleIdx="2" presStyleCnt="4">
        <dgm:presLayoutVars>
          <dgm:chMax val="0"/>
          <dgm:chPref val="0"/>
        </dgm:presLayoutVars>
      </dgm:prSet>
      <dgm:spPr/>
    </dgm:pt>
    <dgm:pt modelId="{C27DB859-6888-4B39-88C8-42E282137F07}" type="pres">
      <dgm:prSet presAssocID="{E00F42F5-9D12-4ECD-B676-13783F9C4765}" presName="desTx" presStyleLbl="revTx" presStyleIdx="3" presStyleCnt="4">
        <dgm:presLayoutVars/>
      </dgm:prSet>
      <dgm:spPr/>
    </dgm:pt>
  </dgm:ptLst>
  <dgm:cxnLst>
    <dgm:cxn modelId="{C462E82E-DF50-4C6B-86D8-1F26B5884E3B}" type="presOf" srcId="{E00F42F5-9D12-4ECD-B676-13783F9C4765}" destId="{5A271A73-15D1-469F-82C7-2C538A4C18A7}" srcOrd="0" destOrd="0" presId="urn:microsoft.com/office/officeart/2018/2/layout/IconVerticalSolidList"/>
    <dgm:cxn modelId="{EEE2A768-68DC-4B69-B3D2-DF10CF741D9A}" srcId="{F0641D31-1B74-43F7-88F8-C3AC13ECBD9F}" destId="{024464E3-58B4-4B86-8790-8D808F51EFC0}" srcOrd="0" destOrd="0" parTransId="{8CB8043D-5423-40AB-B808-E24B2C601FF4}" sibTransId="{E4A9D302-E354-47ED-A057-99F13C7E6A5D}"/>
    <dgm:cxn modelId="{5222B0A5-8627-4481-90A3-D2AEBD901719}" srcId="{E00F42F5-9D12-4ECD-B676-13783F9C4765}" destId="{1D5DB631-1C11-4F78-A783-790353870DFD}" srcOrd="0" destOrd="0" parTransId="{6EEEA4DF-E561-4B89-8DE0-5A9B31AC2B6B}" sibTransId="{16B06085-5C40-4356-A9B2-167FD2240F8A}"/>
    <dgm:cxn modelId="{79C994A7-AB58-4841-9EE0-90DB52A5C51B}" srcId="{923A066D-2CBF-4A3C-A593-75F2DA4812A5}" destId="{F0641D31-1B74-43F7-88F8-C3AC13ECBD9F}" srcOrd="0" destOrd="0" parTransId="{01C43D15-9F30-4A4B-803F-8FCB2F131C93}" sibTransId="{BBC423F3-BA77-4D26-9A38-3995EA754C45}"/>
    <dgm:cxn modelId="{22B0CFBA-5F8B-4093-BEC1-A6347E6ECDA3}" type="presOf" srcId="{B64787A6-9522-4BD8-9546-B2B7F854B877}" destId="{C27DB859-6888-4B39-88C8-42E282137F07}" srcOrd="0" destOrd="1" presId="urn:microsoft.com/office/officeart/2018/2/layout/IconVerticalSolidList"/>
    <dgm:cxn modelId="{020DACCA-CEC5-4D81-9DB7-4169009B0645}" type="presOf" srcId="{1D5DB631-1C11-4F78-A783-790353870DFD}" destId="{C27DB859-6888-4B39-88C8-42E282137F07}" srcOrd="0" destOrd="0" presId="urn:microsoft.com/office/officeart/2018/2/layout/IconVerticalSolidList"/>
    <dgm:cxn modelId="{3FEBD4CA-301C-4D19-82EA-34E60DB081B0}" type="presOf" srcId="{024464E3-58B4-4B86-8790-8D808F51EFC0}" destId="{EAD32DC1-EC9C-437F-AF0E-07D64C949FC8}" srcOrd="0" destOrd="0" presId="urn:microsoft.com/office/officeart/2018/2/layout/IconVerticalSolidList"/>
    <dgm:cxn modelId="{E8E5A7CB-4171-44EA-BE4F-9C7917F64A22}" type="presOf" srcId="{923A066D-2CBF-4A3C-A593-75F2DA4812A5}" destId="{8FC48239-B6E0-469C-B00D-E57C46F4C372}" srcOrd="0" destOrd="0" presId="urn:microsoft.com/office/officeart/2018/2/layout/IconVerticalSolidList"/>
    <dgm:cxn modelId="{474D11CC-4AC1-4945-9A97-0F6CDED81954}" type="presOf" srcId="{F0641D31-1B74-43F7-88F8-C3AC13ECBD9F}" destId="{71A8E1F6-B1E4-47C8-98FC-A19974812CBE}" srcOrd="0" destOrd="0" presId="urn:microsoft.com/office/officeart/2018/2/layout/IconVerticalSolidList"/>
    <dgm:cxn modelId="{5A4694F4-FF23-4955-A366-FF423C739D08}" srcId="{923A066D-2CBF-4A3C-A593-75F2DA4812A5}" destId="{E00F42F5-9D12-4ECD-B676-13783F9C4765}" srcOrd="1" destOrd="0" parTransId="{FC22C7B3-02D3-494D-980F-9074AC52C3EE}" sibTransId="{7F16C21A-7252-48AD-8E25-1C1C89C187EF}"/>
    <dgm:cxn modelId="{18B1FEFC-4365-4ED2-8FE6-A16AB4401DB6}" srcId="{E00F42F5-9D12-4ECD-B676-13783F9C4765}" destId="{B64787A6-9522-4BD8-9546-B2B7F854B877}" srcOrd="1" destOrd="0" parTransId="{17D82AF1-3DE3-4E2E-9644-08E878FE934F}" sibTransId="{2E13E5D8-2931-474E-A1F2-EA664F10ECB3}"/>
    <dgm:cxn modelId="{1944D4FD-52BE-4751-B12C-8EBDA815E0D4}" type="presParOf" srcId="{8FC48239-B6E0-469C-B00D-E57C46F4C372}" destId="{B7DB830C-B778-450B-9D32-C179734A36F8}" srcOrd="0" destOrd="0" presId="urn:microsoft.com/office/officeart/2018/2/layout/IconVerticalSolidList"/>
    <dgm:cxn modelId="{90BA8A65-3225-4AAA-B753-4D482D8BC180}" type="presParOf" srcId="{B7DB830C-B778-450B-9D32-C179734A36F8}" destId="{C3873455-1BCA-4460-B860-6C3EA64D30EB}" srcOrd="0" destOrd="0" presId="urn:microsoft.com/office/officeart/2018/2/layout/IconVerticalSolidList"/>
    <dgm:cxn modelId="{03642571-8404-4D0E-B73D-1E7D9DF1A154}" type="presParOf" srcId="{B7DB830C-B778-450B-9D32-C179734A36F8}" destId="{1511843E-50FA-4527-8AD9-11D4F124464E}" srcOrd="1" destOrd="0" presId="urn:microsoft.com/office/officeart/2018/2/layout/IconVerticalSolidList"/>
    <dgm:cxn modelId="{D47EB468-15A3-4FBC-8678-FAC66B12E8E3}" type="presParOf" srcId="{B7DB830C-B778-450B-9D32-C179734A36F8}" destId="{58E6D311-52F2-4BEC-A9A5-9888DD129EB5}" srcOrd="2" destOrd="0" presId="urn:microsoft.com/office/officeart/2018/2/layout/IconVerticalSolidList"/>
    <dgm:cxn modelId="{42A40BBA-0622-4D6F-B7AF-E37702EAFC60}" type="presParOf" srcId="{B7DB830C-B778-450B-9D32-C179734A36F8}" destId="{71A8E1F6-B1E4-47C8-98FC-A19974812CBE}" srcOrd="3" destOrd="0" presId="urn:microsoft.com/office/officeart/2018/2/layout/IconVerticalSolidList"/>
    <dgm:cxn modelId="{9EC58B63-C45B-4AC1-82B6-80B0FAAC8E66}" type="presParOf" srcId="{B7DB830C-B778-450B-9D32-C179734A36F8}" destId="{EAD32DC1-EC9C-437F-AF0E-07D64C949FC8}" srcOrd="4" destOrd="0" presId="urn:microsoft.com/office/officeart/2018/2/layout/IconVerticalSolidList"/>
    <dgm:cxn modelId="{292E787F-07B9-496F-B10F-9CDB37026955}" type="presParOf" srcId="{8FC48239-B6E0-469C-B00D-E57C46F4C372}" destId="{8F52FA34-105C-4FBA-A510-C8946EA6F63B}" srcOrd="1" destOrd="0" presId="urn:microsoft.com/office/officeart/2018/2/layout/IconVerticalSolidList"/>
    <dgm:cxn modelId="{1496E904-F0D2-4E7C-8EAE-190D33141F88}" type="presParOf" srcId="{8FC48239-B6E0-469C-B00D-E57C46F4C372}" destId="{5F534ECF-38FA-4840-A9BE-7A8ECE5FD9AF}" srcOrd="2" destOrd="0" presId="urn:microsoft.com/office/officeart/2018/2/layout/IconVerticalSolidList"/>
    <dgm:cxn modelId="{BFFE9B2B-3524-4F72-9088-0BAC2E97BEA4}" type="presParOf" srcId="{5F534ECF-38FA-4840-A9BE-7A8ECE5FD9AF}" destId="{DBAF661A-B92B-48CB-A920-ED0E22F45CAF}" srcOrd="0" destOrd="0" presId="urn:microsoft.com/office/officeart/2018/2/layout/IconVerticalSolidList"/>
    <dgm:cxn modelId="{05E01E8F-F68B-413D-96CA-67568E318F49}" type="presParOf" srcId="{5F534ECF-38FA-4840-A9BE-7A8ECE5FD9AF}" destId="{6B68D712-AB60-4840-864A-E91A31C255C3}" srcOrd="1" destOrd="0" presId="urn:microsoft.com/office/officeart/2018/2/layout/IconVerticalSolidList"/>
    <dgm:cxn modelId="{629EF2BE-C243-4E50-8A3C-ACB0206A1EC0}" type="presParOf" srcId="{5F534ECF-38FA-4840-A9BE-7A8ECE5FD9AF}" destId="{5FEEED14-63EF-4BF9-8ECF-70E33F35890E}" srcOrd="2" destOrd="0" presId="urn:microsoft.com/office/officeart/2018/2/layout/IconVerticalSolidList"/>
    <dgm:cxn modelId="{E53855C8-8673-46E4-9DCB-3E14E0CCF84D}" type="presParOf" srcId="{5F534ECF-38FA-4840-A9BE-7A8ECE5FD9AF}" destId="{5A271A73-15D1-469F-82C7-2C538A4C18A7}" srcOrd="3" destOrd="0" presId="urn:microsoft.com/office/officeart/2018/2/layout/IconVerticalSolidList"/>
    <dgm:cxn modelId="{266AA02B-98BF-4294-BB02-D8833A899DFE}" type="presParOf" srcId="{5F534ECF-38FA-4840-A9BE-7A8ECE5FD9AF}" destId="{C27DB859-6888-4B39-88C8-42E282137F0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332EB7-A20E-4856-A7F7-F713D5C816E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E958DCC-6E5F-479B-8EFB-DCD683D9F4AB}">
      <dgm:prSet/>
      <dgm:spPr/>
      <dgm:t>
        <a:bodyPr/>
        <a:lstStyle/>
        <a:p>
          <a:r>
            <a:rPr lang="es-ES" b="1"/>
            <a:t>En el calentamiento se movilizan músculos de muy diverso tipo por lo que se harán estiramientos de todos los músculos que han entrado en juego. Tras el tiro, solamente estiraremos aquellos músculos que intervienen en la práctica de nuestro deporte.</a:t>
          </a:r>
          <a:endParaRPr lang="en-US"/>
        </a:p>
      </dgm:t>
    </dgm:pt>
    <dgm:pt modelId="{6D1D2646-333F-442E-BAA9-5C3802182AB0}" type="parTrans" cxnId="{C72CA3F5-3DF9-4B4C-93F8-9148D3EF57F0}">
      <dgm:prSet/>
      <dgm:spPr/>
      <dgm:t>
        <a:bodyPr/>
        <a:lstStyle/>
        <a:p>
          <a:endParaRPr lang="en-US"/>
        </a:p>
      </dgm:t>
    </dgm:pt>
    <dgm:pt modelId="{600A6F09-0969-40D6-8081-6AD4D34E9BA3}" type="sibTrans" cxnId="{C72CA3F5-3DF9-4B4C-93F8-9148D3EF57F0}">
      <dgm:prSet/>
      <dgm:spPr/>
      <dgm:t>
        <a:bodyPr/>
        <a:lstStyle/>
        <a:p>
          <a:endParaRPr lang="en-US"/>
        </a:p>
      </dgm:t>
    </dgm:pt>
    <dgm:pt modelId="{7933D930-CDF5-4E43-9B78-C86AA1BCFF47}">
      <dgm:prSet/>
      <dgm:spPr/>
      <dgm:t>
        <a:bodyPr/>
        <a:lstStyle/>
        <a:p>
          <a:r>
            <a:rPr lang="es-ES" b="1"/>
            <a:t>Tener mucho cuidado. Los estiramientos son muy peligrosos si no se hacen adecuadamente, pudiendo ocasionarse lesiones. Por tanto si no sabemos realizar algún estiramiento concreto, es mejor no intentarlo.</a:t>
          </a:r>
          <a:endParaRPr lang="en-US"/>
        </a:p>
      </dgm:t>
    </dgm:pt>
    <dgm:pt modelId="{A0DD8B83-177C-429E-AD81-9246B5E2AC97}" type="parTrans" cxnId="{1101B45B-FEB6-4472-9DE6-0472D7723F3A}">
      <dgm:prSet/>
      <dgm:spPr/>
      <dgm:t>
        <a:bodyPr/>
        <a:lstStyle/>
        <a:p>
          <a:endParaRPr lang="en-US"/>
        </a:p>
      </dgm:t>
    </dgm:pt>
    <dgm:pt modelId="{325F0E33-4445-40C2-BE90-6CB00524F6D2}" type="sibTrans" cxnId="{1101B45B-FEB6-4472-9DE6-0472D7723F3A}">
      <dgm:prSet/>
      <dgm:spPr/>
      <dgm:t>
        <a:bodyPr/>
        <a:lstStyle/>
        <a:p>
          <a:endParaRPr lang="en-US"/>
        </a:p>
      </dgm:t>
    </dgm:pt>
    <dgm:pt modelId="{EE9CC6E1-B88A-42E6-B861-562AD63568CA}">
      <dgm:prSet/>
      <dgm:spPr/>
      <dgm:t>
        <a:bodyPr/>
        <a:lstStyle/>
        <a:p>
          <a:r>
            <a:rPr lang="es-ES" b="1"/>
            <a:t>Nunca hacer los calentamientos de las diferentes partes del cuerpo de forma aleatoria, sino que debemos ir calentando sucesivamente los diferentes grupos musculares que están más o menos conectados.</a:t>
          </a:r>
          <a:endParaRPr lang="en-US"/>
        </a:p>
      </dgm:t>
    </dgm:pt>
    <dgm:pt modelId="{9608A25D-3BA1-49F1-858E-6944D5346958}" type="parTrans" cxnId="{28736FCC-6D02-4FD3-9451-B14301B2036C}">
      <dgm:prSet/>
      <dgm:spPr/>
      <dgm:t>
        <a:bodyPr/>
        <a:lstStyle/>
        <a:p>
          <a:endParaRPr lang="en-US"/>
        </a:p>
      </dgm:t>
    </dgm:pt>
    <dgm:pt modelId="{0860A33C-73F3-429F-A82F-8BCE1EE77159}" type="sibTrans" cxnId="{28736FCC-6D02-4FD3-9451-B14301B2036C}">
      <dgm:prSet/>
      <dgm:spPr/>
      <dgm:t>
        <a:bodyPr/>
        <a:lstStyle/>
        <a:p>
          <a:endParaRPr lang="en-US"/>
        </a:p>
      </dgm:t>
    </dgm:pt>
    <dgm:pt modelId="{7B5B31AC-2663-42A3-9404-7A66637DC813}" type="pres">
      <dgm:prSet presAssocID="{97332EB7-A20E-4856-A7F7-F713D5C816EE}" presName="linear" presStyleCnt="0">
        <dgm:presLayoutVars>
          <dgm:animLvl val="lvl"/>
          <dgm:resizeHandles val="exact"/>
        </dgm:presLayoutVars>
      </dgm:prSet>
      <dgm:spPr/>
    </dgm:pt>
    <dgm:pt modelId="{453B6ABC-CB2D-4426-9616-D329477FB46B}" type="pres">
      <dgm:prSet presAssocID="{BE958DCC-6E5F-479B-8EFB-DCD683D9F4AB}" presName="parentText" presStyleLbl="node1" presStyleIdx="0" presStyleCnt="3">
        <dgm:presLayoutVars>
          <dgm:chMax val="0"/>
          <dgm:bulletEnabled val="1"/>
        </dgm:presLayoutVars>
      </dgm:prSet>
      <dgm:spPr/>
    </dgm:pt>
    <dgm:pt modelId="{2310BE52-40AA-4E9E-83E7-1E8D94D10BE6}" type="pres">
      <dgm:prSet presAssocID="{600A6F09-0969-40D6-8081-6AD4D34E9BA3}" presName="spacer" presStyleCnt="0"/>
      <dgm:spPr/>
    </dgm:pt>
    <dgm:pt modelId="{88E4FD8A-9BB4-48EB-9C89-2EFA56BB0F7E}" type="pres">
      <dgm:prSet presAssocID="{7933D930-CDF5-4E43-9B78-C86AA1BCFF47}" presName="parentText" presStyleLbl="node1" presStyleIdx="1" presStyleCnt="3">
        <dgm:presLayoutVars>
          <dgm:chMax val="0"/>
          <dgm:bulletEnabled val="1"/>
        </dgm:presLayoutVars>
      </dgm:prSet>
      <dgm:spPr/>
    </dgm:pt>
    <dgm:pt modelId="{0E84DD74-3937-414E-BDB0-04C03EB558CE}" type="pres">
      <dgm:prSet presAssocID="{325F0E33-4445-40C2-BE90-6CB00524F6D2}" presName="spacer" presStyleCnt="0"/>
      <dgm:spPr/>
    </dgm:pt>
    <dgm:pt modelId="{F694E8E2-6396-4739-B4DE-FB9A6D8495EA}" type="pres">
      <dgm:prSet presAssocID="{EE9CC6E1-B88A-42E6-B861-562AD63568CA}" presName="parentText" presStyleLbl="node1" presStyleIdx="2" presStyleCnt="3">
        <dgm:presLayoutVars>
          <dgm:chMax val="0"/>
          <dgm:bulletEnabled val="1"/>
        </dgm:presLayoutVars>
      </dgm:prSet>
      <dgm:spPr/>
    </dgm:pt>
  </dgm:ptLst>
  <dgm:cxnLst>
    <dgm:cxn modelId="{E1A1DC21-D1F1-4DA0-A47B-3A61E1618FFD}" type="presOf" srcId="{EE9CC6E1-B88A-42E6-B861-562AD63568CA}" destId="{F694E8E2-6396-4739-B4DE-FB9A6D8495EA}" srcOrd="0" destOrd="0" presId="urn:microsoft.com/office/officeart/2005/8/layout/vList2"/>
    <dgm:cxn modelId="{A39BB437-3EFE-4579-971E-05B61C4E1341}" type="presOf" srcId="{BE958DCC-6E5F-479B-8EFB-DCD683D9F4AB}" destId="{453B6ABC-CB2D-4426-9616-D329477FB46B}" srcOrd="0" destOrd="0" presId="urn:microsoft.com/office/officeart/2005/8/layout/vList2"/>
    <dgm:cxn modelId="{1101B45B-FEB6-4472-9DE6-0472D7723F3A}" srcId="{97332EB7-A20E-4856-A7F7-F713D5C816EE}" destId="{7933D930-CDF5-4E43-9B78-C86AA1BCFF47}" srcOrd="1" destOrd="0" parTransId="{A0DD8B83-177C-429E-AD81-9246B5E2AC97}" sibTransId="{325F0E33-4445-40C2-BE90-6CB00524F6D2}"/>
    <dgm:cxn modelId="{2D5D3D5C-AC74-44DC-A74C-A5933113FE68}" type="presOf" srcId="{7933D930-CDF5-4E43-9B78-C86AA1BCFF47}" destId="{88E4FD8A-9BB4-48EB-9C89-2EFA56BB0F7E}" srcOrd="0" destOrd="0" presId="urn:microsoft.com/office/officeart/2005/8/layout/vList2"/>
    <dgm:cxn modelId="{DC2F4293-0C1D-4E48-B80C-0F18677D4658}" type="presOf" srcId="{97332EB7-A20E-4856-A7F7-F713D5C816EE}" destId="{7B5B31AC-2663-42A3-9404-7A66637DC813}" srcOrd="0" destOrd="0" presId="urn:microsoft.com/office/officeart/2005/8/layout/vList2"/>
    <dgm:cxn modelId="{28736FCC-6D02-4FD3-9451-B14301B2036C}" srcId="{97332EB7-A20E-4856-A7F7-F713D5C816EE}" destId="{EE9CC6E1-B88A-42E6-B861-562AD63568CA}" srcOrd="2" destOrd="0" parTransId="{9608A25D-3BA1-49F1-858E-6944D5346958}" sibTransId="{0860A33C-73F3-429F-A82F-8BCE1EE77159}"/>
    <dgm:cxn modelId="{C72CA3F5-3DF9-4B4C-93F8-9148D3EF57F0}" srcId="{97332EB7-A20E-4856-A7F7-F713D5C816EE}" destId="{BE958DCC-6E5F-479B-8EFB-DCD683D9F4AB}" srcOrd="0" destOrd="0" parTransId="{6D1D2646-333F-442E-BAA9-5C3802182AB0}" sibTransId="{600A6F09-0969-40D6-8081-6AD4D34E9BA3}"/>
    <dgm:cxn modelId="{7CD4C012-AACF-4F0D-B0E8-CD5199342364}" type="presParOf" srcId="{7B5B31AC-2663-42A3-9404-7A66637DC813}" destId="{453B6ABC-CB2D-4426-9616-D329477FB46B}" srcOrd="0" destOrd="0" presId="urn:microsoft.com/office/officeart/2005/8/layout/vList2"/>
    <dgm:cxn modelId="{081B5FAC-EE50-473F-8DC4-FCF0EEABD983}" type="presParOf" srcId="{7B5B31AC-2663-42A3-9404-7A66637DC813}" destId="{2310BE52-40AA-4E9E-83E7-1E8D94D10BE6}" srcOrd="1" destOrd="0" presId="urn:microsoft.com/office/officeart/2005/8/layout/vList2"/>
    <dgm:cxn modelId="{07222294-D373-4F44-94A4-E6088CA099A8}" type="presParOf" srcId="{7B5B31AC-2663-42A3-9404-7A66637DC813}" destId="{88E4FD8A-9BB4-48EB-9C89-2EFA56BB0F7E}" srcOrd="2" destOrd="0" presId="urn:microsoft.com/office/officeart/2005/8/layout/vList2"/>
    <dgm:cxn modelId="{E9CBD905-F4E7-4F22-B792-F89A69D1BECA}" type="presParOf" srcId="{7B5B31AC-2663-42A3-9404-7A66637DC813}" destId="{0E84DD74-3937-414E-BDB0-04C03EB558CE}" srcOrd="3" destOrd="0" presId="urn:microsoft.com/office/officeart/2005/8/layout/vList2"/>
    <dgm:cxn modelId="{1E3929AC-3B0B-456B-95D0-E040DC9CEB17}" type="presParOf" srcId="{7B5B31AC-2663-42A3-9404-7A66637DC813}" destId="{F694E8E2-6396-4739-B4DE-FB9A6D8495E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CC75A8-8BEA-43B4-811E-1CDF16FD2A6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D94813B-B228-42F4-A027-94388102A4DA}">
      <dgm:prSet/>
      <dgm:spPr/>
      <dgm:t>
        <a:bodyPr/>
        <a:lstStyle/>
        <a:p>
          <a:r>
            <a:rPr lang="es-ES_tradnl" b="1"/>
            <a:t>-Intensidad del calentamiento</a:t>
          </a:r>
          <a:r>
            <a:rPr lang="es-ES_tradnl"/>
            <a:t>: será uno de los factores más importantes a tener en cuenta, si realizásemos un calentamiento demasiado intenso podríamos incurrir en aspectos muy negativos como pueden ser: más deuda de oxígeno, incidir negativamente en el sistema nervioso, crear una fatiga general perjudicial, aumentar la concentración de ácido láctico...</a:t>
          </a:r>
          <a:endParaRPr lang="en-US"/>
        </a:p>
      </dgm:t>
    </dgm:pt>
    <dgm:pt modelId="{3368EF92-D75B-49F4-BACC-B6F2E30B4BA5}" type="parTrans" cxnId="{07A43396-A4E9-4632-AEEE-DA3F94008EB0}">
      <dgm:prSet/>
      <dgm:spPr/>
      <dgm:t>
        <a:bodyPr/>
        <a:lstStyle/>
        <a:p>
          <a:endParaRPr lang="en-US"/>
        </a:p>
      </dgm:t>
    </dgm:pt>
    <dgm:pt modelId="{A086A3DD-29D0-4DF6-AF1B-C231746117AE}" type="sibTrans" cxnId="{07A43396-A4E9-4632-AEEE-DA3F94008EB0}">
      <dgm:prSet/>
      <dgm:spPr/>
      <dgm:t>
        <a:bodyPr/>
        <a:lstStyle/>
        <a:p>
          <a:endParaRPr lang="en-US"/>
        </a:p>
      </dgm:t>
    </dgm:pt>
    <dgm:pt modelId="{66DF3500-7E96-4C71-A446-C1BBE0346312}">
      <dgm:prSet/>
      <dgm:spPr/>
      <dgm:t>
        <a:bodyPr/>
        <a:lstStyle/>
        <a:p>
          <a:r>
            <a:rPr lang="es-ES_tradnl"/>
            <a:t>-</a:t>
          </a:r>
          <a:r>
            <a:rPr lang="es-ES_tradnl" b="1"/>
            <a:t>Duración de los efectos conseguidos</a:t>
          </a:r>
          <a:r>
            <a:rPr lang="es-ES_tradnl"/>
            <a:t>: como norma podemos afirmar que los efectos positivos conseguidos por medio del calentamiento se pierden por encima de los 5 min. aproximadamente, por lo tanto el tiempo que se debe mediar entre el calentamiento y la actividad física a realizar deberá ser el mínimo posible.</a:t>
          </a:r>
          <a:endParaRPr lang="en-US"/>
        </a:p>
      </dgm:t>
    </dgm:pt>
    <dgm:pt modelId="{22C51B2A-F280-4202-BA82-BF66B4D0DAC4}" type="parTrans" cxnId="{AFA0219E-3C04-4929-BF0B-829A4391AD8D}">
      <dgm:prSet/>
      <dgm:spPr/>
      <dgm:t>
        <a:bodyPr/>
        <a:lstStyle/>
        <a:p>
          <a:endParaRPr lang="en-US"/>
        </a:p>
      </dgm:t>
    </dgm:pt>
    <dgm:pt modelId="{EC30A743-23CA-40D1-A4BC-51F72CD812F1}" type="sibTrans" cxnId="{AFA0219E-3C04-4929-BF0B-829A4391AD8D}">
      <dgm:prSet/>
      <dgm:spPr/>
      <dgm:t>
        <a:bodyPr/>
        <a:lstStyle/>
        <a:p>
          <a:endParaRPr lang="en-US"/>
        </a:p>
      </dgm:t>
    </dgm:pt>
    <dgm:pt modelId="{53154C7E-8C26-45C8-B4D0-7B0307F7C034}" type="pres">
      <dgm:prSet presAssocID="{B2CC75A8-8BEA-43B4-811E-1CDF16FD2A60}" presName="linear" presStyleCnt="0">
        <dgm:presLayoutVars>
          <dgm:animLvl val="lvl"/>
          <dgm:resizeHandles val="exact"/>
        </dgm:presLayoutVars>
      </dgm:prSet>
      <dgm:spPr/>
    </dgm:pt>
    <dgm:pt modelId="{299DE75B-1E71-4F3A-90D2-7B308AE04860}" type="pres">
      <dgm:prSet presAssocID="{AD94813B-B228-42F4-A027-94388102A4DA}" presName="parentText" presStyleLbl="node1" presStyleIdx="0" presStyleCnt="2">
        <dgm:presLayoutVars>
          <dgm:chMax val="0"/>
          <dgm:bulletEnabled val="1"/>
        </dgm:presLayoutVars>
      </dgm:prSet>
      <dgm:spPr/>
    </dgm:pt>
    <dgm:pt modelId="{3F38EFD9-9493-444F-AA8A-C82B4995C4EE}" type="pres">
      <dgm:prSet presAssocID="{A086A3DD-29D0-4DF6-AF1B-C231746117AE}" presName="spacer" presStyleCnt="0"/>
      <dgm:spPr/>
    </dgm:pt>
    <dgm:pt modelId="{9A2A3997-A41D-45E8-AFBA-D214A494CA3B}" type="pres">
      <dgm:prSet presAssocID="{66DF3500-7E96-4C71-A446-C1BBE0346312}" presName="parentText" presStyleLbl="node1" presStyleIdx="1" presStyleCnt="2">
        <dgm:presLayoutVars>
          <dgm:chMax val="0"/>
          <dgm:bulletEnabled val="1"/>
        </dgm:presLayoutVars>
      </dgm:prSet>
      <dgm:spPr/>
    </dgm:pt>
  </dgm:ptLst>
  <dgm:cxnLst>
    <dgm:cxn modelId="{F0074B17-32B9-4E76-A9CB-7B17CA19F3EE}" type="presOf" srcId="{AD94813B-B228-42F4-A027-94388102A4DA}" destId="{299DE75B-1E71-4F3A-90D2-7B308AE04860}" srcOrd="0" destOrd="0" presId="urn:microsoft.com/office/officeart/2005/8/layout/vList2"/>
    <dgm:cxn modelId="{B7F2AF1E-3279-43A4-A780-A83789F03BF4}" type="presOf" srcId="{66DF3500-7E96-4C71-A446-C1BBE0346312}" destId="{9A2A3997-A41D-45E8-AFBA-D214A494CA3B}" srcOrd="0" destOrd="0" presId="urn:microsoft.com/office/officeart/2005/8/layout/vList2"/>
    <dgm:cxn modelId="{3976B176-D165-4C7C-BEC3-47A47C9C722B}" type="presOf" srcId="{B2CC75A8-8BEA-43B4-811E-1CDF16FD2A60}" destId="{53154C7E-8C26-45C8-B4D0-7B0307F7C034}" srcOrd="0" destOrd="0" presId="urn:microsoft.com/office/officeart/2005/8/layout/vList2"/>
    <dgm:cxn modelId="{07A43396-A4E9-4632-AEEE-DA3F94008EB0}" srcId="{B2CC75A8-8BEA-43B4-811E-1CDF16FD2A60}" destId="{AD94813B-B228-42F4-A027-94388102A4DA}" srcOrd="0" destOrd="0" parTransId="{3368EF92-D75B-49F4-BACC-B6F2E30B4BA5}" sibTransId="{A086A3DD-29D0-4DF6-AF1B-C231746117AE}"/>
    <dgm:cxn modelId="{AFA0219E-3C04-4929-BF0B-829A4391AD8D}" srcId="{B2CC75A8-8BEA-43B4-811E-1CDF16FD2A60}" destId="{66DF3500-7E96-4C71-A446-C1BBE0346312}" srcOrd="1" destOrd="0" parTransId="{22C51B2A-F280-4202-BA82-BF66B4D0DAC4}" sibTransId="{EC30A743-23CA-40D1-A4BC-51F72CD812F1}"/>
    <dgm:cxn modelId="{10E23670-2D0A-4D59-8D33-EFB04FCC1300}" type="presParOf" srcId="{53154C7E-8C26-45C8-B4D0-7B0307F7C034}" destId="{299DE75B-1E71-4F3A-90D2-7B308AE04860}" srcOrd="0" destOrd="0" presId="urn:microsoft.com/office/officeart/2005/8/layout/vList2"/>
    <dgm:cxn modelId="{B22ACCE2-1FD2-4C10-88AC-CF16DDFFC7CF}" type="presParOf" srcId="{53154C7E-8C26-45C8-B4D0-7B0307F7C034}" destId="{3F38EFD9-9493-444F-AA8A-C82B4995C4EE}" srcOrd="1" destOrd="0" presId="urn:microsoft.com/office/officeart/2005/8/layout/vList2"/>
    <dgm:cxn modelId="{55463AD5-A5FE-4893-9AC6-657747763FD4}" type="presParOf" srcId="{53154C7E-8C26-45C8-B4D0-7B0307F7C034}" destId="{9A2A3997-A41D-45E8-AFBA-D214A494CA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71191-53B5-4890-9AFE-8A1974B73ADA}">
      <dsp:nvSpPr>
        <dsp:cNvPr id="0" name=""/>
        <dsp:cNvSpPr/>
      </dsp:nvSpPr>
      <dsp:spPr>
        <a:xfrm>
          <a:off x="137421" y="137"/>
          <a:ext cx="1767404" cy="10604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a:t>PREVENCIÓN DE ACCIDENTES</a:t>
          </a:r>
          <a:endParaRPr lang="en-US" sz="1400" kern="1200"/>
        </a:p>
      </dsp:txBody>
      <dsp:txXfrm>
        <a:off x="137421" y="137"/>
        <a:ext cx="1767404" cy="1060442"/>
      </dsp:txXfrm>
    </dsp:sp>
    <dsp:sp modelId="{CE47B655-AAE8-41F3-8FA0-8C5E04B50C08}">
      <dsp:nvSpPr>
        <dsp:cNvPr id="0" name=""/>
        <dsp:cNvSpPr/>
      </dsp:nvSpPr>
      <dsp:spPr>
        <a:xfrm>
          <a:off x="2081566" y="137"/>
          <a:ext cx="1767404" cy="10604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a:t>SEGURIDAD DEL GRUPO</a:t>
          </a:r>
          <a:endParaRPr lang="en-US" sz="1400" kern="1200"/>
        </a:p>
      </dsp:txBody>
      <dsp:txXfrm>
        <a:off x="2081566" y="137"/>
        <a:ext cx="1767404" cy="1060442"/>
      </dsp:txXfrm>
    </dsp:sp>
    <dsp:sp modelId="{7F477281-DCF9-451C-B00B-60111C90765A}">
      <dsp:nvSpPr>
        <dsp:cNvPr id="0" name=""/>
        <dsp:cNvSpPr/>
      </dsp:nvSpPr>
      <dsp:spPr>
        <a:xfrm>
          <a:off x="137421" y="1237320"/>
          <a:ext cx="1767404" cy="10604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a:t>SEGURIDAD INDIVIDUAL</a:t>
          </a:r>
          <a:endParaRPr lang="en-US" sz="1400" kern="1200"/>
        </a:p>
      </dsp:txBody>
      <dsp:txXfrm>
        <a:off x="137421" y="1237320"/>
        <a:ext cx="1767404" cy="1060442"/>
      </dsp:txXfrm>
    </dsp:sp>
    <dsp:sp modelId="{F24922E2-42EB-41AE-816D-7C5FBFAA6E4B}">
      <dsp:nvSpPr>
        <dsp:cNvPr id="0" name=""/>
        <dsp:cNvSpPr/>
      </dsp:nvSpPr>
      <dsp:spPr>
        <a:xfrm>
          <a:off x="2081566" y="1237320"/>
          <a:ext cx="1767404" cy="10604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a:t>EL COMPORTAMIENTO DEL ARQUERO</a:t>
          </a:r>
          <a:endParaRPr lang="en-US" sz="1400" kern="1200"/>
        </a:p>
      </dsp:txBody>
      <dsp:txXfrm>
        <a:off x="2081566" y="1237320"/>
        <a:ext cx="1767404" cy="1060442"/>
      </dsp:txXfrm>
    </dsp:sp>
    <dsp:sp modelId="{F0FA67DD-A406-4ED7-97AF-32D90CCD3E89}">
      <dsp:nvSpPr>
        <dsp:cNvPr id="0" name=""/>
        <dsp:cNvSpPr/>
      </dsp:nvSpPr>
      <dsp:spPr>
        <a:xfrm>
          <a:off x="137421" y="2474503"/>
          <a:ext cx="1767404" cy="10604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a:t>LESIONES MÁS FRECUENTES </a:t>
          </a:r>
          <a:endParaRPr lang="en-US" sz="1400" kern="1200"/>
        </a:p>
      </dsp:txBody>
      <dsp:txXfrm>
        <a:off x="137421" y="2474503"/>
        <a:ext cx="1767404" cy="1060442"/>
      </dsp:txXfrm>
    </dsp:sp>
    <dsp:sp modelId="{FD1A212B-8F0D-4428-8E0D-253F0B654E21}">
      <dsp:nvSpPr>
        <dsp:cNvPr id="0" name=""/>
        <dsp:cNvSpPr/>
      </dsp:nvSpPr>
      <dsp:spPr>
        <a:xfrm>
          <a:off x="2081566" y="2474503"/>
          <a:ext cx="1767404" cy="10604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a:t>PREVENCIÓN DE LESIONES</a:t>
          </a:r>
          <a:endParaRPr lang="en-US" sz="1400" kern="1200"/>
        </a:p>
      </dsp:txBody>
      <dsp:txXfrm>
        <a:off x="2081566" y="2474503"/>
        <a:ext cx="1767404" cy="10604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71F75-4AEF-4DFE-B2A1-66FFBF07B9CA}">
      <dsp:nvSpPr>
        <dsp:cNvPr id="0" name=""/>
        <dsp:cNvSpPr/>
      </dsp:nvSpPr>
      <dsp:spPr>
        <a:xfrm>
          <a:off x="0" y="88929"/>
          <a:ext cx="5000124" cy="128013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Algunos datos a tener en cuenta:</a:t>
          </a:r>
          <a:endParaRPr lang="en-US" sz="1800" kern="1200"/>
        </a:p>
      </dsp:txBody>
      <dsp:txXfrm>
        <a:off x="62491" y="151420"/>
        <a:ext cx="4875142" cy="1155153"/>
      </dsp:txXfrm>
    </dsp:sp>
    <dsp:sp modelId="{27A91B85-DCDD-4B37-9E9D-549C974743C5}">
      <dsp:nvSpPr>
        <dsp:cNvPr id="0" name=""/>
        <dsp:cNvSpPr/>
      </dsp:nvSpPr>
      <dsp:spPr>
        <a:xfrm>
          <a:off x="0" y="1420904"/>
          <a:ext cx="5000124" cy="1280135"/>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Cuando el músculo se estira se desencadena un fenómeno llamado </a:t>
          </a:r>
          <a:r>
            <a:rPr lang="es-ES" sz="1800" b="1" u="sng" kern="1200"/>
            <a:t>reflejo de estiramiento</a:t>
          </a:r>
          <a:r>
            <a:rPr lang="es-ES" sz="1800" kern="1200"/>
            <a:t>.</a:t>
          </a:r>
          <a:endParaRPr lang="en-US" sz="1800" kern="1200"/>
        </a:p>
      </dsp:txBody>
      <dsp:txXfrm>
        <a:off x="62491" y="1483395"/>
        <a:ext cx="4875142" cy="1155153"/>
      </dsp:txXfrm>
    </dsp:sp>
    <dsp:sp modelId="{0199A56B-7873-4618-95E5-A0E6457199C0}">
      <dsp:nvSpPr>
        <dsp:cNvPr id="0" name=""/>
        <dsp:cNvSpPr/>
      </dsp:nvSpPr>
      <dsp:spPr>
        <a:xfrm>
          <a:off x="0" y="2752880"/>
          <a:ext cx="5000124" cy="1280135"/>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Los ejercicios de estiramiento deben realizarse siempre </a:t>
          </a:r>
          <a:r>
            <a:rPr lang="es-ES" sz="1800" b="1" u="sng" kern="1200"/>
            <a:t>en función del grado de implicación</a:t>
          </a:r>
          <a:r>
            <a:rPr lang="es-ES" sz="1800" kern="1200"/>
            <a:t> del deportista en la práctica de un deporte concreto.</a:t>
          </a:r>
          <a:endParaRPr lang="en-US" sz="1800" kern="1200"/>
        </a:p>
      </dsp:txBody>
      <dsp:txXfrm>
        <a:off x="62491" y="2815371"/>
        <a:ext cx="4875142" cy="1155153"/>
      </dsp:txXfrm>
    </dsp:sp>
    <dsp:sp modelId="{5CD5D9EE-B1A7-4A70-8971-3B6165FA56FB}">
      <dsp:nvSpPr>
        <dsp:cNvPr id="0" name=""/>
        <dsp:cNvSpPr/>
      </dsp:nvSpPr>
      <dsp:spPr>
        <a:xfrm>
          <a:off x="0" y="4084855"/>
          <a:ext cx="5000124" cy="1280135"/>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Nunca haremos ejercicios de estiramiento de músculos que </a:t>
          </a:r>
          <a:r>
            <a:rPr lang="es-ES" sz="1800" b="1" u="sng" kern="1200"/>
            <a:t>no hayan sido previamente calentados.</a:t>
          </a:r>
          <a:endParaRPr lang="en-US" sz="1800" kern="1200"/>
        </a:p>
      </dsp:txBody>
      <dsp:txXfrm>
        <a:off x="62491" y="4147346"/>
        <a:ext cx="4875142" cy="1155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4F46-5533-4B55-A07F-AA48CE86A2A2}">
      <dsp:nvSpPr>
        <dsp:cNvPr id="0" name=""/>
        <dsp:cNvSpPr/>
      </dsp:nvSpPr>
      <dsp:spPr>
        <a:xfrm>
          <a:off x="0" y="665"/>
          <a:ext cx="500012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F72B174-10D3-4A41-A64B-21E6B97D54BD}">
      <dsp:nvSpPr>
        <dsp:cNvPr id="0" name=""/>
        <dsp:cNvSpPr/>
      </dsp:nvSpPr>
      <dsp:spPr>
        <a:xfrm>
          <a:off x="0" y="665"/>
          <a:ext cx="5000124"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a:t>PERSONA RESPONSABLE</a:t>
          </a:r>
          <a:endParaRPr lang="en-US" sz="2600" kern="1200"/>
        </a:p>
      </dsp:txBody>
      <dsp:txXfrm>
        <a:off x="0" y="665"/>
        <a:ext cx="5000124" cy="1090517"/>
      </dsp:txXfrm>
    </dsp:sp>
    <dsp:sp modelId="{0E338B8F-DCED-46E4-BB21-F8AF36602077}">
      <dsp:nvSpPr>
        <dsp:cNvPr id="0" name=""/>
        <dsp:cNvSpPr/>
      </dsp:nvSpPr>
      <dsp:spPr>
        <a:xfrm>
          <a:off x="0" y="1091183"/>
          <a:ext cx="5000124" cy="0"/>
        </a:xfrm>
        <a:prstGeom prst="line">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w="12700" cap="flat" cmpd="sng" algn="ctr">
          <a:solidFill>
            <a:schemeClr val="accent2">
              <a:hueOff val="1610903"/>
              <a:satOff val="-4623"/>
              <a:lumOff val="-7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941496-2061-4A89-A365-98C7B724C90C}">
      <dsp:nvSpPr>
        <dsp:cNvPr id="0" name=""/>
        <dsp:cNvSpPr/>
      </dsp:nvSpPr>
      <dsp:spPr>
        <a:xfrm>
          <a:off x="0" y="1091183"/>
          <a:ext cx="5000124"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a:t>Sabe qué equipo de emergencias hay disponible</a:t>
          </a:r>
          <a:endParaRPr lang="en-US" sz="2600" kern="1200"/>
        </a:p>
      </dsp:txBody>
      <dsp:txXfrm>
        <a:off x="0" y="1091183"/>
        <a:ext cx="5000124" cy="1090517"/>
      </dsp:txXfrm>
    </dsp:sp>
    <dsp:sp modelId="{8A5EE22C-CC60-45AF-B00A-1612BCBDDA6B}">
      <dsp:nvSpPr>
        <dsp:cNvPr id="0" name=""/>
        <dsp:cNvSpPr/>
      </dsp:nvSpPr>
      <dsp:spPr>
        <a:xfrm>
          <a:off x="0" y="2181701"/>
          <a:ext cx="5000124" cy="0"/>
        </a:xfrm>
        <a:prstGeom prst="line">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054611-EAE9-4BCF-A313-2188E99D5F25}">
      <dsp:nvSpPr>
        <dsp:cNvPr id="0" name=""/>
        <dsp:cNvSpPr/>
      </dsp:nvSpPr>
      <dsp:spPr>
        <a:xfrm>
          <a:off x="0" y="2181701"/>
          <a:ext cx="5000124"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a:t>Mantendrá la seguridad y la calma	</a:t>
          </a:r>
          <a:endParaRPr lang="en-US" sz="2600" kern="1200"/>
        </a:p>
      </dsp:txBody>
      <dsp:txXfrm>
        <a:off x="0" y="2181701"/>
        <a:ext cx="5000124" cy="1090517"/>
      </dsp:txXfrm>
    </dsp:sp>
    <dsp:sp modelId="{F04F0185-7B9E-4AFE-B957-B8575AED4B7D}">
      <dsp:nvSpPr>
        <dsp:cNvPr id="0" name=""/>
        <dsp:cNvSpPr/>
      </dsp:nvSpPr>
      <dsp:spPr>
        <a:xfrm>
          <a:off x="0" y="3272218"/>
          <a:ext cx="5000124" cy="0"/>
        </a:xfrm>
        <a:prstGeom prst="line">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AB87543-6776-4675-B49A-B47E110FE72F}">
      <dsp:nvSpPr>
        <dsp:cNvPr id="0" name=""/>
        <dsp:cNvSpPr/>
      </dsp:nvSpPr>
      <dsp:spPr>
        <a:xfrm>
          <a:off x="0" y="3272218"/>
          <a:ext cx="5000124"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a:t>Ayudará y atenderá a la persona herida</a:t>
          </a:r>
          <a:endParaRPr lang="en-US" sz="2600" kern="1200"/>
        </a:p>
      </dsp:txBody>
      <dsp:txXfrm>
        <a:off x="0" y="3272218"/>
        <a:ext cx="5000124" cy="1090517"/>
      </dsp:txXfrm>
    </dsp:sp>
    <dsp:sp modelId="{8DFB0BBE-4E12-445D-A510-BC5CEF50B175}">
      <dsp:nvSpPr>
        <dsp:cNvPr id="0" name=""/>
        <dsp:cNvSpPr/>
      </dsp:nvSpPr>
      <dsp:spPr>
        <a:xfrm>
          <a:off x="0" y="4362736"/>
          <a:ext cx="5000124" cy="0"/>
        </a:xfrm>
        <a:prstGeom prst="line">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B70328-F1B3-4E04-B4A0-2E0A4BAEFFDD}">
      <dsp:nvSpPr>
        <dsp:cNvPr id="0" name=""/>
        <dsp:cNvSpPr/>
      </dsp:nvSpPr>
      <dsp:spPr>
        <a:xfrm>
          <a:off x="0" y="4362736"/>
          <a:ext cx="5000124"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a:t>Dirigirá a los demás mientras llega el personal médico	</a:t>
          </a:r>
          <a:endParaRPr lang="en-US" sz="2600" kern="1200"/>
        </a:p>
      </dsp:txBody>
      <dsp:txXfrm>
        <a:off x="0" y="4362736"/>
        <a:ext cx="5000124" cy="1090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93024-7786-4B40-8E12-E71A271ED22A}">
      <dsp:nvSpPr>
        <dsp:cNvPr id="0" name=""/>
        <dsp:cNvSpPr/>
      </dsp:nvSpPr>
      <dsp:spPr>
        <a:xfrm>
          <a:off x="0" y="1585"/>
          <a:ext cx="2839212" cy="9230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a:t>-MÚSCULOS MOTORES ACCESORIOS DE LA TÉCNICA</a:t>
          </a:r>
          <a:endParaRPr lang="en-US" sz="1600" kern="1200"/>
        </a:p>
      </dsp:txBody>
      <dsp:txXfrm>
        <a:off x="45060" y="46645"/>
        <a:ext cx="2749092" cy="832940"/>
      </dsp:txXfrm>
    </dsp:sp>
    <dsp:sp modelId="{BFD20080-A2DE-47ED-BC50-C2061B5CE267}">
      <dsp:nvSpPr>
        <dsp:cNvPr id="0" name=""/>
        <dsp:cNvSpPr/>
      </dsp:nvSpPr>
      <dsp:spPr>
        <a:xfrm>
          <a:off x="0" y="970798"/>
          <a:ext cx="2839212" cy="923060"/>
        </a:xfrm>
        <a:prstGeom prst="roundRect">
          <a:avLst/>
        </a:prstGeom>
        <a:solidFill>
          <a:schemeClr val="accent5">
            <a:hueOff val="-2430430"/>
            <a:satOff val="-165"/>
            <a:lumOff val="39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a:t>Esternocleidomastoideo: Inclina la cabeza hacia músculo que se contrae.</a:t>
          </a:r>
          <a:endParaRPr lang="en-US" sz="1600" kern="1200"/>
        </a:p>
      </dsp:txBody>
      <dsp:txXfrm>
        <a:off x="45060" y="1015858"/>
        <a:ext cx="2749092" cy="832940"/>
      </dsp:txXfrm>
    </dsp:sp>
    <dsp:sp modelId="{1B09A13C-4C7F-46F9-8629-F741F60D2C84}">
      <dsp:nvSpPr>
        <dsp:cNvPr id="0" name=""/>
        <dsp:cNvSpPr/>
      </dsp:nvSpPr>
      <dsp:spPr>
        <a:xfrm>
          <a:off x="0" y="1940012"/>
          <a:ext cx="2839212" cy="923060"/>
        </a:xfrm>
        <a:prstGeom prst="roundRect">
          <a:avLst/>
        </a:prstGeom>
        <a:solidFill>
          <a:schemeClr val="accent5">
            <a:hueOff val="-4860860"/>
            <a:satOff val="-330"/>
            <a:lumOff val="78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a:t>Dorsal Mayor (según la técnica)</a:t>
          </a:r>
          <a:endParaRPr lang="en-US" sz="1600" kern="1200"/>
        </a:p>
      </dsp:txBody>
      <dsp:txXfrm>
        <a:off x="45060" y="1985072"/>
        <a:ext cx="2749092" cy="832940"/>
      </dsp:txXfrm>
    </dsp:sp>
    <dsp:sp modelId="{AB70805F-F204-46E0-B189-AE3900AEE290}">
      <dsp:nvSpPr>
        <dsp:cNvPr id="0" name=""/>
        <dsp:cNvSpPr/>
      </dsp:nvSpPr>
      <dsp:spPr>
        <a:xfrm>
          <a:off x="0" y="2909226"/>
          <a:ext cx="2839212" cy="923060"/>
        </a:xfrm>
        <a:prstGeom prst="roundRect">
          <a:avLst/>
        </a:prstGeom>
        <a:solidFill>
          <a:schemeClr val="accent5">
            <a:hueOff val="-7291290"/>
            <a:satOff val="-496"/>
            <a:lumOff val="117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a:t>-MÚSCULOS MOTORES ANTAGÓNICOS DE LA TÉCNICA</a:t>
          </a:r>
          <a:endParaRPr lang="en-US" sz="1600" kern="1200"/>
        </a:p>
      </dsp:txBody>
      <dsp:txXfrm>
        <a:off x="45060" y="2954286"/>
        <a:ext cx="2749092" cy="832940"/>
      </dsp:txXfrm>
    </dsp:sp>
    <dsp:sp modelId="{331BBB5C-2B84-47BB-84C3-25121560CD16}">
      <dsp:nvSpPr>
        <dsp:cNvPr id="0" name=""/>
        <dsp:cNvSpPr/>
      </dsp:nvSpPr>
      <dsp:spPr>
        <a:xfrm rot="5400000">
          <a:off x="4993731" y="1816225"/>
          <a:ext cx="738448" cy="5047488"/>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s-ES" sz="1100" b="1" kern="1200"/>
            <a:t>Extiende la 1ª falange y la muñeca</a:t>
          </a:r>
          <a:endParaRPr lang="en-US" sz="1100" kern="1200"/>
        </a:p>
        <a:p>
          <a:pPr marL="57150" lvl="1" indent="-57150" algn="l" defTabSz="488950">
            <a:lnSpc>
              <a:spcPct val="90000"/>
            </a:lnSpc>
            <a:spcBef>
              <a:spcPct val="0"/>
            </a:spcBef>
            <a:spcAft>
              <a:spcPct val="15000"/>
            </a:spcAft>
            <a:buChar char="•"/>
          </a:pPr>
          <a:r>
            <a:rPr lang="es-ES" sz="1100" b="1" kern="1200"/>
            <a:t>El del brazo de arco y cuerda totalmente relajados.</a:t>
          </a:r>
          <a:endParaRPr lang="en-US" sz="1100" kern="1200"/>
        </a:p>
      </dsp:txBody>
      <dsp:txXfrm rot="-5400000">
        <a:off x="2839211" y="4006793"/>
        <a:ext cx="5011440" cy="666352"/>
      </dsp:txXfrm>
    </dsp:sp>
    <dsp:sp modelId="{456D3D78-7948-4966-8A0B-320385376D95}">
      <dsp:nvSpPr>
        <dsp:cNvPr id="0" name=""/>
        <dsp:cNvSpPr/>
      </dsp:nvSpPr>
      <dsp:spPr>
        <a:xfrm>
          <a:off x="0" y="3878439"/>
          <a:ext cx="2839212" cy="923060"/>
        </a:xfrm>
        <a:prstGeom prst="roundRect">
          <a:avLst/>
        </a:prstGeom>
        <a:solidFill>
          <a:schemeClr val="accent5">
            <a:hueOff val="-9721720"/>
            <a:satOff val="-661"/>
            <a:lumOff val="156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a:t>Extensor común de los dedos*</a:t>
          </a:r>
          <a:endParaRPr lang="en-US" sz="1600" kern="1200"/>
        </a:p>
      </dsp:txBody>
      <dsp:txXfrm>
        <a:off x="45060" y="3923499"/>
        <a:ext cx="2749092" cy="832940"/>
      </dsp:txXfrm>
    </dsp:sp>
    <dsp:sp modelId="{2C5A2FAF-FC75-4FAB-8DA6-2CB42D22935E}">
      <dsp:nvSpPr>
        <dsp:cNvPr id="0" name=""/>
        <dsp:cNvSpPr/>
      </dsp:nvSpPr>
      <dsp:spPr>
        <a:xfrm rot="5400000">
          <a:off x="4993731" y="2785439"/>
          <a:ext cx="738448" cy="5047488"/>
        </a:xfrm>
        <a:prstGeom prst="round2Same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s-ES" sz="1100" b="1" kern="1200"/>
            <a:t>Extiende la 1ª falange del dedo índice.</a:t>
          </a:r>
          <a:endParaRPr lang="en-US" sz="1100" kern="1200"/>
        </a:p>
        <a:p>
          <a:pPr marL="57150" lvl="1" indent="-57150" algn="l" defTabSz="488950">
            <a:lnSpc>
              <a:spcPct val="90000"/>
            </a:lnSpc>
            <a:spcBef>
              <a:spcPct val="0"/>
            </a:spcBef>
            <a:spcAft>
              <a:spcPct val="15000"/>
            </a:spcAft>
            <a:buChar char="•"/>
          </a:pPr>
          <a:r>
            <a:rPr lang="es-ES" sz="1100" b="1" kern="1200"/>
            <a:t>El del brazo de arco y cuerda totalmente relajados.</a:t>
          </a:r>
          <a:endParaRPr lang="en-US" sz="1100" kern="1200"/>
        </a:p>
        <a:p>
          <a:pPr marL="57150" lvl="1" indent="-57150" algn="l" defTabSz="488950">
            <a:lnSpc>
              <a:spcPct val="90000"/>
            </a:lnSpc>
            <a:spcBef>
              <a:spcPct val="0"/>
            </a:spcBef>
            <a:spcAft>
              <a:spcPct val="15000"/>
            </a:spcAft>
            <a:buChar char="•"/>
          </a:pPr>
          <a:r>
            <a:rPr lang="es-ES" sz="1100" b="1" kern="1200"/>
            <a:t>La llamada “suelta de dedos” se produce por acción de éstos músculos.</a:t>
          </a:r>
          <a:endParaRPr lang="en-US" sz="1100" kern="1200"/>
        </a:p>
      </dsp:txBody>
      <dsp:txXfrm rot="-5400000">
        <a:off x="2839211" y="4976007"/>
        <a:ext cx="5011440" cy="666352"/>
      </dsp:txXfrm>
    </dsp:sp>
    <dsp:sp modelId="{93AADFAB-69DE-4CDA-BD7B-0DEA58AC4A4B}">
      <dsp:nvSpPr>
        <dsp:cNvPr id="0" name=""/>
        <dsp:cNvSpPr/>
      </dsp:nvSpPr>
      <dsp:spPr>
        <a:xfrm>
          <a:off x="0" y="4847653"/>
          <a:ext cx="2839212" cy="923060"/>
        </a:xfrm>
        <a:prstGeom prst="roundRect">
          <a:avLst/>
        </a:prstGeom>
        <a:solidFill>
          <a:schemeClr val="accent5">
            <a:hueOff val="-12152150"/>
            <a:satOff val="-826"/>
            <a:lumOff val="196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a:t>Extensor propio del dedo índice*</a:t>
          </a:r>
          <a:endParaRPr lang="en-US" sz="1600" kern="1200"/>
        </a:p>
      </dsp:txBody>
      <dsp:txXfrm>
        <a:off x="45060" y="4892713"/>
        <a:ext cx="2749092" cy="832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3537E-524F-40FE-B5DC-15EA1B062A8D}">
      <dsp:nvSpPr>
        <dsp:cNvPr id="0" name=""/>
        <dsp:cNvSpPr/>
      </dsp:nvSpPr>
      <dsp:spPr>
        <a:xfrm>
          <a:off x="0" y="128259"/>
          <a:ext cx="7886700" cy="29483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a:t>Cuello/Cabeza:	Largo del cuello</a:t>
          </a:r>
          <a:endParaRPr lang="en-US" sz="1200" kern="1200"/>
        </a:p>
      </dsp:txBody>
      <dsp:txXfrm>
        <a:off x="14393" y="142652"/>
        <a:ext cx="7857914" cy="266053"/>
      </dsp:txXfrm>
    </dsp:sp>
    <dsp:sp modelId="{A1612789-AE3B-4F82-97F8-1559E77DE530}">
      <dsp:nvSpPr>
        <dsp:cNvPr id="0" name=""/>
        <dsp:cNvSpPr/>
      </dsp:nvSpPr>
      <dsp:spPr>
        <a:xfrm>
          <a:off x="0" y="423099"/>
          <a:ext cx="7886700" cy="19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S" sz="900" b="1" kern="1200"/>
            <a:t>Espinoso de la cabeza</a:t>
          </a:r>
          <a:endParaRPr lang="en-US" sz="900" kern="1200"/>
        </a:p>
      </dsp:txBody>
      <dsp:txXfrm>
        <a:off x="0" y="423099"/>
        <a:ext cx="7886700" cy="198720"/>
      </dsp:txXfrm>
    </dsp:sp>
    <dsp:sp modelId="{2896451A-3749-4B45-9FA1-68D3B6BB70E0}">
      <dsp:nvSpPr>
        <dsp:cNvPr id="0" name=""/>
        <dsp:cNvSpPr/>
      </dsp:nvSpPr>
      <dsp:spPr>
        <a:xfrm>
          <a:off x="0" y="621819"/>
          <a:ext cx="7886700" cy="294839"/>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a:t>Tronco:		Rectos del abdomen</a:t>
          </a:r>
          <a:endParaRPr lang="en-US" sz="1200" kern="1200"/>
        </a:p>
      </dsp:txBody>
      <dsp:txXfrm>
        <a:off x="14393" y="636212"/>
        <a:ext cx="7857914" cy="266053"/>
      </dsp:txXfrm>
    </dsp:sp>
    <dsp:sp modelId="{73F0C443-1853-4FBD-B48F-9FD80D5BFDBA}">
      <dsp:nvSpPr>
        <dsp:cNvPr id="0" name=""/>
        <dsp:cNvSpPr/>
      </dsp:nvSpPr>
      <dsp:spPr>
        <a:xfrm>
          <a:off x="0" y="916659"/>
          <a:ext cx="788670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S" sz="900" b="1" kern="1200"/>
            <a:t>Transverso del abdomen</a:t>
          </a:r>
          <a:endParaRPr lang="en-US" sz="900" kern="1200"/>
        </a:p>
        <a:p>
          <a:pPr marL="57150" lvl="1" indent="-57150" algn="l" defTabSz="400050">
            <a:lnSpc>
              <a:spcPct val="90000"/>
            </a:lnSpc>
            <a:spcBef>
              <a:spcPct val="0"/>
            </a:spcBef>
            <a:spcAft>
              <a:spcPct val="20000"/>
            </a:spcAft>
            <a:buChar char="•"/>
          </a:pPr>
          <a:r>
            <a:rPr lang="es-ES" sz="900" b="1" kern="1200"/>
            <a:t>Oblicuo menor</a:t>
          </a:r>
          <a:endParaRPr lang="en-US" sz="900" kern="1200"/>
        </a:p>
        <a:p>
          <a:pPr marL="57150" lvl="1" indent="-57150" algn="l" defTabSz="400050">
            <a:lnSpc>
              <a:spcPct val="90000"/>
            </a:lnSpc>
            <a:spcBef>
              <a:spcPct val="0"/>
            </a:spcBef>
            <a:spcAft>
              <a:spcPct val="20000"/>
            </a:spcAft>
            <a:buChar char="•"/>
          </a:pPr>
          <a:r>
            <a:rPr lang="es-ES" sz="900" b="1" kern="1200"/>
            <a:t>Oblicuo mayor</a:t>
          </a:r>
          <a:endParaRPr lang="en-US" sz="900" kern="1200"/>
        </a:p>
        <a:p>
          <a:pPr marL="57150" lvl="1" indent="-57150" algn="l" defTabSz="400050">
            <a:lnSpc>
              <a:spcPct val="90000"/>
            </a:lnSpc>
            <a:spcBef>
              <a:spcPct val="0"/>
            </a:spcBef>
            <a:spcAft>
              <a:spcPct val="20000"/>
            </a:spcAft>
            <a:buChar char="•"/>
          </a:pPr>
          <a:r>
            <a:rPr lang="es-ES" sz="900" b="1" kern="1200"/>
            <a:t>Dorsal largo</a:t>
          </a:r>
          <a:endParaRPr lang="en-US" sz="900" kern="1200"/>
        </a:p>
        <a:p>
          <a:pPr marL="57150" lvl="1" indent="-57150" algn="l" defTabSz="400050">
            <a:lnSpc>
              <a:spcPct val="90000"/>
            </a:lnSpc>
            <a:spcBef>
              <a:spcPct val="0"/>
            </a:spcBef>
            <a:spcAft>
              <a:spcPct val="20000"/>
            </a:spcAft>
            <a:buChar char="•"/>
          </a:pPr>
          <a:r>
            <a:rPr lang="es-ES" sz="900" b="1" kern="1200"/>
            <a:t>Ileocostal</a:t>
          </a:r>
          <a:endParaRPr lang="en-US" sz="900" kern="1200"/>
        </a:p>
      </dsp:txBody>
      <dsp:txXfrm>
        <a:off x="0" y="916659"/>
        <a:ext cx="7886700" cy="782460"/>
      </dsp:txXfrm>
    </dsp:sp>
    <dsp:sp modelId="{92BB2D94-E8C6-419E-BBEA-D0B9CA43E60C}">
      <dsp:nvSpPr>
        <dsp:cNvPr id="0" name=""/>
        <dsp:cNvSpPr/>
      </dsp:nvSpPr>
      <dsp:spPr>
        <a:xfrm>
          <a:off x="0" y="1699119"/>
          <a:ext cx="7886700" cy="294839"/>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a:t>Columna:		Espinoso dorsal</a:t>
          </a:r>
          <a:endParaRPr lang="en-US" sz="1200" kern="1200"/>
        </a:p>
      </dsp:txBody>
      <dsp:txXfrm>
        <a:off x="14393" y="1713512"/>
        <a:ext cx="7857914" cy="266053"/>
      </dsp:txXfrm>
    </dsp:sp>
    <dsp:sp modelId="{53AE869B-2C78-493E-9D78-BB69A06D633E}">
      <dsp:nvSpPr>
        <dsp:cNvPr id="0" name=""/>
        <dsp:cNvSpPr/>
      </dsp:nvSpPr>
      <dsp:spPr>
        <a:xfrm>
          <a:off x="0" y="1993959"/>
          <a:ext cx="7886700" cy="19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S" sz="900" b="1" kern="1200"/>
            <a:t>Cuadrado lumbar</a:t>
          </a:r>
          <a:endParaRPr lang="en-US" sz="900" kern="1200"/>
        </a:p>
      </dsp:txBody>
      <dsp:txXfrm>
        <a:off x="0" y="1993959"/>
        <a:ext cx="7886700" cy="198720"/>
      </dsp:txXfrm>
    </dsp:sp>
    <dsp:sp modelId="{6D3D9142-842B-4464-BBCA-6A0E918930B0}">
      <dsp:nvSpPr>
        <dsp:cNvPr id="0" name=""/>
        <dsp:cNvSpPr/>
      </dsp:nvSpPr>
      <dsp:spPr>
        <a:xfrm>
          <a:off x="0" y="2192679"/>
          <a:ext cx="7886700" cy="294839"/>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a:t>Pierna/Cadera:	Cuadriceps femoral</a:t>
          </a:r>
          <a:endParaRPr lang="en-US" sz="1200" kern="1200"/>
        </a:p>
      </dsp:txBody>
      <dsp:txXfrm>
        <a:off x="14393" y="2207072"/>
        <a:ext cx="7857914" cy="266053"/>
      </dsp:txXfrm>
    </dsp:sp>
    <dsp:sp modelId="{3758A10A-4F71-4D95-9098-99848312B6C5}">
      <dsp:nvSpPr>
        <dsp:cNvPr id="0" name=""/>
        <dsp:cNvSpPr/>
      </dsp:nvSpPr>
      <dsp:spPr>
        <a:xfrm>
          <a:off x="0" y="2487519"/>
          <a:ext cx="7886700"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S" sz="900" b="1" kern="1200"/>
            <a:t>Sartorio</a:t>
          </a:r>
          <a:endParaRPr lang="en-US" sz="900" kern="1200"/>
        </a:p>
        <a:p>
          <a:pPr marL="57150" lvl="1" indent="-57150" algn="l" defTabSz="400050">
            <a:lnSpc>
              <a:spcPct val="90000"/>
            </a:lnSpc>
            <a:spcBef>
              <a:spcPct val="0"/>
            </a:spcBef>
            <a:spcAft>
              <a:spcPct val="20000"/>
            </a:spcAft>
            <a:buChar char="•"/>
          </a:pPr>
          <a:r>
            <a:rPr lang="es-ES" sz="900" b="1" kern="1200"/>
            <a:t>Pectíneo</a:t>
          </a:r>
          <a:endParaRPr lang="en-US" sz="900" kern="1200"/>
        </a:p>
        <a:p>
          <a:pPr marL="57150" lvl="1" indent="-57150" algn="l" defTabSz="400050">
            <a:lnSpc>
              <a:spcPct val="90000"/>
            </a:lnSpc>
            <a:spcBef>
              <a:spcPct val="0"/>
            </a:spcBef>
            <a:spcAft>
              <a:spcPct val="20000"/>
            </a:spcAft>
            <a:buChar char="•"/>
          </a:pPr>
          <a:r>
            <a:rPr lang="es-ES" sz="900" b="1" kern="1200"/>
            <a:t>Glúteo mayor, mediano y menor</a:t>
          </a:r>
          <a:endParaRPr lang="en-US" sz="900" kern="1200"/>
        </a:p>
        <a:p>
          <a:pPr marL="57150" lvl="1" indent="-57150" algn="l" defTabSz="400050">
            <a:lnSpc>
              <a:spcPct val="90000"/>
            </a:lnSpc>
            <a:spcBef>
              <a:spcPct val="0"/>
            </a:spcBef>
            <a:spcAft>
              <a:spcPct val="20000"/>
            </a:spcAft>
            <a:buChar char="•"/>
          </a:pPr>
          <a:r>
            <a:rPr lang="es-ES" sz="900" b="1" kern="1200"/>
            <a:t>Biceps crural</a:t>
          </a:r>
          <a:endParaRPr lang="en-US" sz="900" kern="1200"/>
        </a:p>
        <a:p>
          <a:pPr marL="57150" lvl="1" indent="-57150" algn="l" defTabSz="400050">
            <a:lnSpc>
              <a:spcPct val="90000"/>
            </a:lnSpc>
            <a:spcBef>
              <a:spcPct val="0"/>
            </a:spcBef>
            <a:spcAft>
              <a:spcPct val="20000"/>
            </a:spcAft>
            <a:buChar char="•"/>
          </a:pPr>
          <a:r>
            <a:rPr lang="es-ES" sz="900" b="1" kern="1200"/>
            <a:t>Semitendinoso</a:t>
          </a:r>
          <a:endParaRPr lang="en-US" sz="900" kern="1200"/>
        </a:p>
        <a:p>
          <a:pPr marL="57150" lvl="1" indent="-57150" algn="l" defTabSz="400050">
            <a:lnSpc>
              <a:spcPct val="90000"/>
            </a:lnSpc>
            <a:spcBef>
              <a:spcPct val="0"/>
            </a:spcBef>
            <a:spcAft>
              <a:spcPct val="20000"/>
            </a:spcAft>
            <a:buChar char="•"/>
          </a:pPr>
          <a:r>
            <a:rPr lang="es-ES" sz="900" b="1" kern="1200"/>
            <a:t>Semimembranoso</a:t>
          </a:r>
          <a:endParaRPr lang="en-US" sz="900" kern="1200"/>
        </a:p>
        <a:p>
          <a:pPr marL="57150" lvl="1" indent="-57150" algn="l" defTabSz="400050">
            <a:lnSpc>
              <a:spcPct val="90000"/>
            </a:lnSpc>
            <a:spcBef>
              <a:spcPct val="0"/>
            </a:spcBef>
            <a:spcAft>
              <a:spcPct val="20000"/>
            </a:spcAft>
            <a:buChar char="•"/>
          </a:pPr>
          <a:r>
            <a:rPr lang="es-ES" sz="900" b="1" kern="1200"/>
            <a:t>Tensor de la fascia lata</a:t>
          </a:r>
          <a:endParaRPr lang="en-US" sz="900" kern="1200"/>
        </a:p>
        <a:p>
          <a:pPr marL="57150" lvl="1" indent="-57150" algn="l" defTabSz="400050">
            <a:lnSpc>
              <a:spcPct val="90000"/>
            </a:lnSpc>
            <a:spcBef>
              <a:spcPct val="0"/>
            </a:spcBef>
            <a:spcAft>
              <a:spcPct val="20000"/>
            </a:spcAft>
            <a:buChar char="•"/>
          </a:pPr>
          <a:r>
            <a:rPr lang="es-ES" sz="900" b="1" kern="1200"/>
            <a:t>Aductor mayor, mediano y menor</a:t>
          </a:r>
          <a:endParaRPr lang="en-US" sz="900" kern="1200"/>
        </a:p>
      </dsp:txBody>
      <dsp:txXfrm>
        <a:off x="0" y="2487519"/>
        <a:ext cx="7886700" cy="1242000"/>
      </dsp:txXfrm>
    </dsp:sp>
    <dsp:sp modelId="{0B573E22-30F2-4200-BDFD-F2434BE8FFDA}">
      <dsp:nvSpPr>
        <dsp:cNvPr id="0" name=""/>
        <dsp:cNvSpPr/>
      </dsp:nvSpPr>
      <dsp:spPr>
        <a:xfrm>
          <a:off x="0" y="3729519"/>
          <a:ext cx="7886700" cy="294839"/>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a:t>Rodilla/Pie:	Gemelos</a:t>
          </a:r>
          <a:endParaRPr lang="en-US" sz="1200" kern="1200"/>
        </a:p>
      </dsp:txBody>
      <dsp:txXfrm>
        <a:off x="14393" y="3743912"/>
        <a:ext cx="7857914" cy="266053"/>
      </dsp:txXfrm>
    </dsp:sp>
    <dsp:sp modelId="{8DA006EF-7F54-49C6-8476-F8B048E1643B}">
      <dsp:nvSpPr>
        <dsp:cNvPr id="0" name=""/>
        <dsp:cNvSpPr/>
      </dsp:nvSpPr>
      <dsp:spPr>
        <a:xfrm>
          <a:off x="0" y="4024359"/>
          <a:ext cx="7886700" cy="19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S" sz="900" b="1" kern="1200"/>
            <a:t>Plantar</a:t>
          </a:r>
          <a:endParaRPr lang="en-US" sz="900" kern="1200"/>
        </a:p>
      </dsp:txBody>
      <dsp:txXfrm>
        <a:off x="0" y="4024359"/>
        <a:ext cx="7886700" cy="198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F98E3-5D4E-40FA-8812-08C212A2810F}">
      <dsp:nvSpPr>
        <dsp:cNvPr id="0" name=""/>
        <dsp:cNvSpPr/>
      </dsp:nvSpPr>
      <dsp:spPr>
        <a:xfrm>
          <a:off x="0" y="4"/>
          <a:ext cx="5000124" cy="8751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1" kern="1200"/>
            <a:t>DOLOR DE LOS MÚSCULOS DE LA ESPALDA </a:t>
          </a:r>
          <a:endParaRPr lang="en-US" sz="2200" kern="1200"/>
        </a:p>
      </dsp:txBody>
      <dsp:txXfrm>
        <a:off x="42722" y="42726"/>
        <a:ext cx="4914680" cy="789716"/>
      </dsp:txXfrm>
    </dsp:sp>
    <dsp:sp modelId="{2EA1E531-58EB-409F-9F75-B7EFA61C06E0}">
      <dsp:nvSpPr>
        <dsp:cNvPr id="0" name=""/>
        <dsp:cNvSpPr/>
      </dsp:nvSpPr>
      <dsp:spPr>
        <a:xfrm>
          <a:off x="0" y="875164"/>
          <a:ext cx="5000124"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S" sz="1700" b="1" kern="1200"/>
            <a:t>DOLOR MUSCULAR (MIALGIAS)</a:t>
          </a:r>
          <a:endParaRPr lang="en-US" sz="1700" kern="1200"/>
        </a:p>
        <a:p>
          <a:pPr marL="171450" lvl="1" indent="-171450" algn="l" defTabSz="755650">
            <a:lnSpc>
              <a:spcPct val="90000"/>
            </a:lnSpc>
            <a:spcBef>
              <a:spcPct val="0"/>
            </a:spcBef>
            <a:spcAft>
              <a:spcPct val="20000"/>
            </a:spcAft>
            <a:buChar char="•"/>
          </a:pPr>
          <a:r>
            <a:rPr lang="es-ES" sz="1700" b="1" kern="1200"/>
            <a:t>CONTRACTURAS CERVICALES (CERVIALGIAS)</a:t>
          </a:r>
          <a:endParaRPr lang="en-US" sz="1700" kern="1200"/>
        </a:p>
        <a:p>
          <a:pPr marL="171450" lvl="1" indent="-171450" algn="l" defTabSz="755650">
            <a:lnSpc>
              <a:spcPct val="90000"/>
            </a:lnSpc>
            <a:spcBef>
              <a:spcPct val="0"/>
            </a:spcBef>
            <a:spcAft>
              <a:spcPct val="20000"/>
            </a:spcAft>
            <a:buChar char="•"/>
          </a:pPr>
          <a:r>
            <a:rPr lang="es-ES" sz="1700" b="1" kern="1200"/>
            <a:t>DOLOR LUMBAR (LUMBALGIAS)</a:t>
          </a:r>
          <a:endParaRPr lang="en-US" sz="1700" kern="1200"/>
        </a:p>
      </dsp:txBody>
      <dsp:txXfrm>
        <a:off x="0" y="875164"/>
        <a:ext cx="5000124" cy="888030"/>
      </dsp:txXfrm>
    </dsp:sp>
    <dsp:sp modelId="{036CC54F-9058-4DA0-9134-192D9FCD15C3}">
      <dsp:nvSpPr>
        <dsp:cNvPr id="0" name=""/>
        <dsp:cNvSpPr/>
      </dsp:nvSpPr>
      <dsp:spPr>
        <a:xfrm>
          <a:off x="0" y="1763194"/>
          <a:ext cx="5000124" cy="875160"/>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1" kern="1200"/>
            <a:t>DOLOR DE HOMBRO (tendinitis)</a:t>
          </a:r>
          <a:endParaRPr lang="en-US" sz="2200" kern="1200"/>
        </a:p>
      </dsp:txBody>
      <dsp:txXfrm>
        <a:off x="42722" y="1805916"/>
        <a:ext cx="4914680" cy="789716"/>
      </dsp:txXfrm>
    </dsp:sp>
    <dsp:sp modelId="{16B49EEA-E9A1-476D-92DD-C0E551CF9BD6}">
      <dsp:nvSpPr>
        <dsp:cNvPr id="0" name=""/>
        <dsp:cNvSpPr/>
      </dsp:nvSpPr>
      <dsp:spPr>
        <a:xfrm>
          <a:off x="0" y="2701714"/>
          <a:ext cx="5000124" cy="87516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1" kern="1200"/>
            <a:t>DOLOR DE CODO (epicondilitis)</a:t>
          </a:r>
          <a:endParaRPr lang="en-US" sz="2200" kern="1200"/>
        </a:p>
      </dsp:txBody>
      <dsp:txXfrm>
        <a:off x="42722" y="2744436"/>
        <a:ext cx="4914680" cy="789716"/>
      </dsp:txXfrm>
    </dsp:sp>
    <dsp:sp modelId="{14B5271F-83A2-4A18-8D95-607DF8D18750}">
      <dsp:nvSpPr>
        <dsp:cNvPr id="0" name=""/>
        <dsp:cNvSpPr/>
      </dsp:nvSpPr>
      <dsp:spPr>
        <a:xfrm>
          <a:off x="0" y="3640235"/>
          <a:ext cx="5000124" cy="875160"/>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1" kern="1200"/>
            <a:t>DEDOS DOLORIDOS</a:t>
          </a:r>
          <a:endParaRPr lang="en-US" sz="2200" kern="1200"/>
        </a:p>
      </dsp:txBody>
      <dsp:txXfrm>
        <a:off x="42722" y="3682957"/>
        <a:ext cx="4914680" cy="789716"/>
      </dsp:txXfrm>
    </dsp:sp>
    <dsp:sp modelId="{A98FE052-1F4F-4C10-A598-3C77F647F89F}">
      <dsp:nvSpPr>
        <dsp:cNvPr id="0" name=""/>
        <dsp:cNvSpPr/>
      </dsp:nvSpPr>
      <dsp:spPr>
        <a:xfrm>
          <a:off x="0" y="4578755"/>
          <a:ext cx="5000124" cy="87516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1" kern="1200"/>
            <a:t>OTRAS LESIONES</a:t>
          </a:r>
          <a:endParaRPr lang="en-US" sz="2200" kern="1200"/>
        </a:p>
      </dsp:txBody>
      <dsp:txXfrm>
        <a:off x="42722" y="4621477"/>
        <a:ext cx="4914680" cy="789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25579-B888-4336-A6D4-9616CF133E1E}">
      <dsp:nvSpPr>
        <dsp:cNvPr id="0" name=""/>
        <dsp:cNvSpPr/>
      </dsp:nvSpPr>
      <dsp:spPr>
        <a:xfrm>
          <a:off x="0" y="77578"/>
          <a:ext cx="5000124" cy="172017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1" kern="1200"/>
            <a:t>DOLOR DE LOS MÚSCULOS DE LA ESPALDA</a:t>
          </a:r>
          <a:endParaRPr lang="en-US" sz="2400" kern="1200"/>
        </a:p>
      </dsp:txBody>
      <dsp:txXfrm>
        <a:off x="83972" y="161550"/>
        <a:ext cx="4832180" cy="1552230"/>
      </dsp:txXfrm>
    </dsp:sp>
    <dsp:sp modelId="{BB6AA22F-FFE5-482B-9129-029F428F647E}">
      <dsp:nvSpPr>
        <dsp:cNvPr id="0" name=""/>
        <dsp:cNvSpPr/>
      </dsp:nvSpPr>
      <dsp:spPr>
        <a:xfrm>
          <a:off x="0" y="1866872"/>
          <a:ext cx="5000124" cy="1720174"/>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Lesión o trauma: ejercicio o trabajo físicamente exigente           </a:t>
          </a:r>
          <a:r>
            <a:rPr lang="es-ES" sz="2400" b="1" u="sng" kern="1200"/>
            <a:t>distensión muscular</a:t>
          </a:r>
          <a:endParaRPr lang="en-US" sz="2400" kern="1200"/>
        </a:p>
      </dsp:txBody>
      <dsp:txXfrm>
        <a:off x="83972" y="1950844"/>
        <a:ext cx="4832180" cy="1552230"/>
      </dsp:txXfrm>
    </dsp:sp>
    <dsp:sp modelId="{59753E02-F432-4A9D-9BBE-7A7237EC9A42}">
      <dsp:nvSpPr>
        <dsp:cNvPr id="0" name=""/>
        <dsp:cNvSpPr/>
      </dsp:nvSpPr>
      <dsp:spPr>
        <a:xfrm>
          <a:off x="0" y="3656167"/>
          <a:ext cx="5000124" cy="1720174"/>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Tensión con sobrecarga : usar demasiado el músculo, muy pronto o con excesiva frecuencia</a:t>
          </a:r>
          <a:r>
            <a:rPr lang="es-ES" sz="2400" b="1" kern="1200"/>
            <a:t>                     	     </a:t>
          </a:r>
          <a:r>
            <a:rPr lang="es-ES" sz="2400" b="1" u="sng" kern="1200"/>
            <a:t>contractura</a:t>
          </a:r>
          <a:endParaRPr lang="en-US" sz="2400" kern="1200"/>
        </a:p>
      </dsp:txBody>
      <dsp:txXfrm>
        <a:off x="83972" y="3740139"/>
        <a:ext cx="4832180" cy="15522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73455-1BCA-4460-B860-6C3EA64D30EB}">
      <dsp:nvSpPr>
        <dsp:cNvPr id="0" name=""/>
        <dsp:cNvSpPr/>
      </dsp:nvSpPr>
      <dsp:spPr>
        <a:xfrm>
          <a:off x="0" y="681330"/>
          <a:ext cx="8195871" cy="12578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1843E-50FA-4527-8AD9-11D4F124464E}">
      <dsp:nvSpPr>
        <dsp:cNvPr id="0" name=""/>
        <dsp:cNvSpPr/>
      </dsp:nvSpPr>
      <dsp:spPr>
        <a:xfrm>
          <a:off x="380497" y="964345"/>
          <a:ext cx="691812" cy="691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A8E1F6-B1E4-47C8-98FC-A19974812CBE}">
      <dsp:nvSpPr>
        <dsp:cNvPr id="0" name=""/>
        <dsp:cNvSpPr/>
      </dsp:nvSpPr>
      <dsp:spPr>
        <a:xfrm>
          <a:off x="1452806" y="681330"/>
          <a:ext cx="3688141"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755650">
            <a:lnSpc>
              <a:spcPct val="90000"/>
            </a:lnSpc>
            <a:spcBef>
              <a:spcPct val="0"/>
            </a:spcBef>
            <a:spcAft>
              <a:spcPct val="35000"/>
            </a:spcAft>
            <a:buNone/>
          </a:pPr>
          <a:r>
            <a:rPr lang="es-ES" sz="1700" b="1" u="sng" kern="1200"/>
            <a:t>DISTENSIÓN</a:t>
          </a:r>
          <a:r>
            <a:rPr lang="es-ES" sz="1700" b="1" kern="1200"/>
            <a:t>: </a:t>
          </a:r>
          <a:endParaRPr lang="en-US" sz="1700" kern="1200"/>
        </a:p>
      </dsp:txBody>
      <dsp:txXfrm>
        <a:off x="1452806" y="681330"/>
        <a:ext cx="3688141" cy="1257841"/>
      </dsp:txXfrm>
    </dsp:sp>
    <dsp:sp modelId="{EAD32DC1-EC9C-437F-AF0E-07D64C949FC8}">
      <dsp:nvSpPr>
        <dsp:cNvPr id="0" name=""/>
        <dsp:cNvSpPr/>
      </dsp:nvSpPr>
      <dsp:spPr>
        <a:xfrm>
          <a:off x="5140948" y="681330"/>
          <a:ext cx="3054922"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488950">
            <a:lnSpc>
              <a:spcPct val="90000"/>
            </a:lnSpc>
            <a:spcBef>
              <a:spcPct val="0"/>
            </a:spcBef>
            <a:spcAft>
              <a:spcPct val="35000"/>
            </a:spcAft>
            <a:buNone/>
          </a:pPr>
          <a:r>
            <a:rPr lang="es-ES" sz="1100" b="1" kern="1200"/>
            <a:t>Lesión microscópica del músculo, que se produce al sobrepasar los límites normales de la elasticidad, produciéndose un estiramiento de las fibras musculares pudiendo llegar al desgarro parcial o completo de las mismas.</a:t>
          </a:r>
          <a:endParaRPr lang="en-US" sz="1100" kern="1200"/>
        </a:p>
      </dsp:txBody>
      <dsp:txXfrm>
        <a:off x="5140948" y="681330"/>
        <a:ext cx="3054922" cy="1257841"/>
      </dsp:txXfrm>
    </dsp:sp>
    <dsp:sp modelId="{DBAF661A-B92B-48CB-A920-ED0E22F45CAF}">
      <dsp:nvSpPr>
        <dsp:cNvPr id="0" name=""/>
        <dsp:cNvSpPr/>
      </dsp:nvSpPr>
      <dsp:spPr>
        <a:xfrm>
          <a:off x="0" y="2253632"/>
          <a:ext cx="8195871" cy="125784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8D712-AB60-4840-864A-E91A31C255C3}">
      <dsp:nvSpPr>
        <dsp:cNvPr id="0" name=""/>
        <dsp:cNvSpPr/>
      </dsp:nvSpPr>
      <dsp:spPr>
        <a:xfrm>
          <a:off x="380497" y="2536647"/>
          <a:ext cx="691812" cy="691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271A73-15D1-469F-82C7-2C538A4C18A7}">
      <dsp:nvSpPr>
        <dsp:cNvPr id="0" name=""/>
        <dsp:cNvSpPr/>
      </dsp:nvSpPr>
      <dsp:spPr>
        <a:xfrm>
          <a:off x="1452806" y="2253632"/>
          <a:ext cx="3688141"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755650">
            <a:lnSpc>
              <a:spcPct val="90000"/>
            </a:lnSpc>
            <a:spcBef>
              <a:spcPct val="0"/>
            </a:spcBef>
            <a:spcAft>
              <a:spcPct val="35000"/>
            </a:spcAft>
            <a:buNone/>
          </a:pPr>
          <a:r>
            <a:rPr lang="es-ES" sz="1700" b="1" kern="1200"/>
            <a:t>Si afectados los vasos sanguíneos                hematoma. La zona se hincha y tumefacta por edema y hemorragia.</a:t>
          </a:r>
          <a:endParaRPr lang="en-US" sz="1700" kern="1200"/>
        </a:p>
      </dsp:txBody>
      <dsp:txXfrm>
        <a:off x="1452806" y="2253632"/>
        <a:ext cx="3688141" cy="1257841"/>
      </dsp:txXfrm>
    </dsp:sp>
    <dsp:sp modelId="{C27DB859-6888-4B39-88C8-42E282137F07}">
      <dsp:nvSpPr>
        <dsp:cNvPr id="0" name=""/>
        <dsp:cNvSpPr/>
      </dsp:nvSpPr>
      <dsp:spPr>
        <a:xfrm>
          <a:off x="5140948" y="2253632"/>
          <a:ext cx="3054922"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488950">
            <a:lnSpc>
              <a:spcPct val="90000"/>
            </a:lnSpc>
            <a:spcBef>
              <a:spcPct val="0"/>
            </a:spcBef>
            <a:spcAft>
              <a:spcPct val="35000"/>
            </a:spcAft>
            <a:buNone/>
          </a:pPr>
          <a:r>
            <a:rPr lang="es-ES" sz="1100" b="1" kern="1200"/>
            <a:t>Signo clínico de depresión: al pasar los dedos se nota una depresión en la zona.</a:t>
          </a:r>
          <a:endParaRPr lang="en-US" sz="1100" kern="1200"/>
        </a:p>
        <a:p>
          <a:pPr marL="0" lvl="0" indent="0" algn="l" defTabSz="488950">
            <a:lnSpc>
              <a:spcPct val="90000"/>
            </a:lnSpc>
            <a:spcBef>
              <a:spcPct val="0"/>
            </a:spcBef>
            <a:spcAft>
              <a:spcPct val="35000"/>
            </a:spcAft>
            <a:buNone/>
          </a:pPr>
          <a:r>
            <a:rPr lang="es-ES" sz="1100" b="1" u="sng" kern="1200"/>
            <a:t>Se manifiesta</a:t>
          </a:r>
          <a:r>
            <a:rPr lang="es-ES" sz="1100" b="1" kern="1200"/>
            <a:t> por dolor intenso y súbito. Se siente como una punzada y se puede escuchar como un chasquido. Limitación muscular funcional.</a:t>
          </a:r>
          <a:endParaRPr lang="en-US" sz="1100" kern="1200"/>
        </a:p>
      </dsp:txBody>
      <dsp:txXfrm>
        <a:off x="5140948" y="2253632"/>
        <a:ext cx="3054922" cy="12578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B6ABC-CB2D-4426-9616-D329477FB46B}">
      <dsp:nvSpPr>
        <dsp:cNvPr id="0" name=""/>
        <dsp:cNvSpPr/>
      </dsp:nvSpPr>
      <dsp:spPr>
        <a:xfrm>
          <a:off x="0" y="52519"/>
          <a:ext cx="5000124" cy="17503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En el calentamiento se movilizan músculos de muy diverso tipo por lo que se harán estiramientos de todos los músculos que han entrado en juego. Tras el tiro, solamente estiraremos aquellos músculos que intervienen en la práctica de nuestro deporte.</a:t>
          </a:r>
          <a:endParaRPr lang="en-US" sz="1700" kern="1200"/>
        </a:p>
      </dsp:txBody>
      <dsp:txXfrm>
        <a:off x="85444" y="137963"/>
        <a:ext cx="4829236" cy="1579432"/>
      </dsp:txXfrm>
    </dsp:sp>
    <dsp:sp modelId="{88E4FD8A-9BB4-48EB-9C89-2EFA56BB0F7E}">
      <dsp:nvSpPr>
        <dsp:cNvPr id="0" name=""/>
        <dsp:cNvSpPr/>
      </dsp:nvSpPr>
      <dsp:spPr>
        <a:xfrm>
          <a:off x="0" y="1851799"/>
          <a:ext cx="5000124" cy="175032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Tener mucho cuidado. Los estiramientos son muy peligrosos si no se hacen adecuadamente, pudiendo ocasionarse lesiones. Por tanto si no sabemos realizar algún estiramiento concreto, es mejor no intentarlo.</a:t>
          </a:r>
          <a:endParaRPr lang="en-US" sz="1700" kern="1200"/>
        </a:p>
      </dsp:txBody>
      <dsp:txXfrm>
        <a:off x="85444" y="1937243"/>
        <a:ext cx="4829236" cy="1579432"/>
      </dsp:txXfrm>
    </dsp:sp>
    <dsp:sp modelId="{F694E8E2-6396-4739-B4DE-FB9A6D8495EA}">
      <dsp:nvSpPr>
        <dsp:cNvPr id="0" name=""/>
        <dsp:cNvSpPr/>
      </dsp:nvSpPr>
      <dsp:spPr>
        <a:xfrm>
          <a:off x="0" y="3651080"/>
          <a:ext cx="5000124" cy="175032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Nunca hacer los calentamientos de las diferentes partes del cuerpo de forma aleatoria, sino que debemos ir calentando sucesivamente los diferentes grupos musculares que están más o menos conectados.</a:t>
          </a:r>
          <a:endParaRPr lang="en-US" sz="1700" kern="1200"/>
        </a:p>
      </dsp:txBody>
      <dsp:txXfrm>
        <a:off x="85444" y="3736524"/>
        <a:ext cx="4829236" cy="15794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DE75B-1E71-4F3A-90D2-7B308AE04860}">
      <dsp:nvSpPr>
        <dsp:cNvPr id="0" name=""/>
        <dsp:cNvSpPr/>
      </dsp:nvSpPr>
      <dsp:spPr>
        <a:xfrm>
          <a:off x="0" y="5360"/>
          <a:ext cx="5000124" cy="26956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b="1" kern="1200"/>
            <a:t>-Intensidad del calentamiento</a:t>
          </a:r>
          <a:r>
            <a:rPr lang="es-ES_tradnl" sz="1800" kern="1200"/>
            <a:t>: será uno de los factores más importantes a tener en cuenta, si realizásemos un calentamiento demasiado intenso podríamos incurrir en aspectos muy negativos como pueden ser: más deuda de oxígeno, incidir negativamente en el sistema nervioso, crear una fatiga general perjudicial, aumentar la concentración de ácido láctico...</a:t>
          </a:r>
          <a:endParaRPr lang="en-US" sz="1800" kern="1200"/>
        </a:p>
      </dsp:txBody>
      <dsp:txXfrm>
        <a:off x="131592" y="136952"/>
        <a:ext cx="4736940" cy="2432496"/>
      </dsp:txXfrm>
    </dsp:sp>
    <dsp:sp modelId="{9A2A3997-A41D-45E8-AFBA-D214A494CA3B}">
      <dsp:nvSpPr>
        <dsp:cNvPr id="0" name=""/>
        <dsp:cNvSpPr/>
      </dsp:nvSpPr>
      <dsp:spPr>
        <a:xfrm>
          <a:off x="0" y="2752880"/>
          <a:ext cx="5000124" cy="269568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a:t>
          </a:r>
          <a:r>
            <a:rPr lang="es-ES_tradnl" sz="1800" b="1" kern="1200"/>
            <a:t>Duración de los efectos conseguidos</a:t>
          </a:r>
          <a:r>
            <a:rPr lang="es-ES_tradnl" sz="1800" kern="1200"/>
            <a:t>: como norma podemos afirmar que los efectos positivos conseguidos por medio del calentamiento se pierden por encima de los 5 min. aproximadamente, por lo tanto el tiempo que se debe mediar entre el calentamiento y la actividad física a realizar deberá ser el mínimo posible.</a:t>
          </a:r>
          <a:endParaRPr lang="en-US" sz="1800" kern="1200"/>
        </a:p>
      </dsp:txBody>
      <dsp:txXfrm>
        <a:off x="131592" y="2884472"/>
        <a:ext cx="4736940" cy="24324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9CA5849-3124-D4E0-CB2F-F8BD0B591E8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es-ES" altLang="es-ES"/>
          </a:p>
        </p:txBody>
      </p:sp>
      <p:sp>
        <p:nvSpPr>
          <p:cNvPr id="124931" name="Rectangle 3">
            <a:extLst>
              <a:ext uri="{FF2B5EF4-FFF2-40B4-BE49-F238E27FC236}">
                <a16:creationId xmlns:a16="http://schemas.microsoft.com/office/drawing/2014/main" id="{4BCCC5E9-3F21-61BE-5EA5-6FC3AFA454E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47634CF2-4A0F-4CE6-B93D-5FBEE2A8AA61}" type="datetimeFigureOut">
              <a:rPr lang="es-ES" altLang="es-ES"/>
              <a:pPr/>
              <a:t>07/04/2026</a:t>
            </a:fld>
            <a:endParaRPr lang="es-ES" altLang="es-ES"/>
          </a:p>
        </p:txBody>
      </p:sp>
      <p:sp>
        <p:nvSpPr>
          <p:cNvPr id="124932" name="Rectangle 4">
            <a:extLst>
              <a:ext uri="{FF2B5EF4-FFF2-40B4-BE49-F238E27FC236}">
                <a16:creationId xmlns:a16="http://schemas.microsoft.com/office/drawing/2014/main" id="{D8552641-D967-1B7E-B910-1CCAFADD661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3" name="Rectangle 5">
            <a:extLst>
              <a:ext uri="{FF2B5EF4-FFF2-40B4-BE49-F238E27FC236}">
                <a16:creationId xmlns:a16="http://schemas.microsoft.com/office/drawing/2014/main" id="{C0385754-398D-DCC3-771A-A80CF0BFCC4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24934" name="Rectangle 6">
            <a:extLst>
              <a:ext uri="{FF2B5EF4-FFF2-40B4-BE49-F238E27FC236}">
                <a16:creationId xmlns:a16="http://schemas.microsoft.com/office/drawing/2014/main" id="{936ADF30-E067-1494-C7AE-B8E9EC668BDF}"/>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s-ES" altLang="es-ES"/>
          </a:p>
        </p:txBody>
      </p:sp>
      <p:sp>
        <p:nvSpPr>
          <p:cNvPr id="124935" name="Rectangle 7">
            <a:extLst>
              <a:ext uri="{FF2B5EF4-FFF2-40B4-BE49-F238E27FC236}">
                <a16:creationId xmlns:a16="http://schemas.microsoft.com/office/drawing/2014/main" id="{E2F97A7E-B7AC-3F41-A928-F6AF7417A071}"/>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46A77531-2F6D-443F-99FE-257A1ACDEFD2}"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C740C-27CA-1F81-C84B-C626EA9A8512}"/>
              </a:ext>
            </a:extLst>
          </p:cNvPr>
          <p:cNvSpPr>
            <a:spLocks noGrp="1"/>
          </p:cNvSpPr>
          <p:nvPr>
            <p:ph type="ctrTitle"/>
          </p:nvPr>
        </p:nvSpPr>
        <p:spPr>
          <a:xfrm>
            <a:off x="1143000" y="1122363"/>
            <a:ext cx="6858000" cy="2387600"/>
          </a:xfrm>
        </p:spPr>
        <p:txBody>
          <a:bodyPr anchor="b"/>
          <a:lstStyle>
            <a:lvl1pPr algn="ctr">
              <a:defRPr sz="4500"/>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8E26F80-BEC7-2208-8E2F-75E742094C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92C3FC04-8891-60D7-8E13-A57DB27A7D50}"/>
              </a:ext>
            </a:extLst>
          </p:cNvPr>
          <p:cNvSpPr>
            <a:spLocks noGrp="1"/>
          </p:cNvSpPr>
          <p:nvPr>
            <p:ph type="dt" sz="half" idx="10"/>
          </p:nvPr>
        </p:nvSpPr>
        <p:spPr/>
        <p:txBody>
          <a:bodyPr/>
          <a:lstStyle/>
          <a:p>
            <a:pPr>
              <a:defRPr/>
            </a:pPr>
            <a:endParaRPr lang="es-ES_tradnl"/>
          </a:p>
        </p:txBody>
      </p:sp>
      <p:sp>
        <p:nvSpPr>
          <p:cNvPr id="5" name="Marcador de pie de página 4">
            <a:extLst>
              <a:ext uri="{FF2B5EF4-FFF2-40B4-BE49-F238E27FC236}">
                <a16:creationId xmlns:a16="http://schemas.microsoft.com/office/drawing/2014/main" id="{292610B5-234A-B8C3-70B9-B1B149037DA6}"/>
              </a:ext>
            </a:extLst>
          </p:cNvPr>
          <p:cNvSpPr>
            <a:spLocks noGrp="1"/>
          </p:cNvSpPr>
          <p:nvPr>
            <p:ph type="ftr" sz="quarter" idx="11"/>
          </p:nvPr>
        </p:nvSpPr>
        <p:spPr/>
        <p:txBody>
          <a:bodyPr/>
          <a:lstStyle/>
          <a:p>
            <a:pPr>
              <a:defRPr/>
            </a:pPr>
            <a:endParaRPr lang="es-ES_tradnl"/>
          </a:p>
        </p:txBody>
      </p:sp>
      <p:sp>
        <p:nvSpPr>
          <p:cNvPr id="6" name="Marcador de número de diapositiva 5">
            <a:extLst>
              <a:ext uri="{FF2B5EF4-FFF2-40B4-BE49-F238E27FC236}">
                <a16:creationId xmlns:a16="http://schemas.microsoft.com/office/drawing/2014/main" id="{176E4E16-B12B-2FC0-E23E-3EA540073270}"/>
              </a:ext>
            </a:extLst>
          </p:cNvPr>
          <p:cNvSpPr>
            <a:spLocks noGrp="1"/>
          </p:cNvSpPr>
          <p:nvPr>
            <p:ph type="sldNum" sz="quarter" idx="12"/>
          </p:nvPr>
        </p:nvSpPr>
        <p:spPr/>
        <p:txBody>
          <a:bodyPr/>
          <a:lstStyle/>
          <a:p>
            <a:fld id="{574BE7FD-F309-42B2-81DC-3AF9E3690511}" type="slidenum">
              <a:rPr lang="es-ES_tradnl" altLang="es-ES" smtClean="0"/>
              <a:pPr/>
              <a:t>‹Nº›</a:t>
            </a:fld>
            <a:endParaRPr lang="es-ES_tradnl" altLang="es-ES"/>
          </a:p>
        </p:txBody>
      </p:sp>
    </p:spTree>
    <p:extLst>
      <p:ext uri="{BB962C8B-B14F-4D97-AF65-F5344CB8AC3E}">
        <p14:creationId xmlns:p14="http://schemas.microsoft.com/office/powerpoint/2010/main" val="166521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C3EB3-EB26-13AF-D173-95256784E94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60DDF2F-D55D-C8F9-ACDE-7584BDE764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6A4D84-6032-B77E-4B1A-FDE339F23C56}"/>
              </a:ext>
            </a:extLst>
          </p:cNvPr>
          <p:cNvSpPr>
            <a:spLocks noGrp="1"/>
          </p:cNvSpPr>
          <p:nvPr>
            <p:ph type="dt" sz="half" idx="10"/>
          </p:nvPr>
        </p:nvSpPr>
        <p:spPr/>
        <p:txBody>
          <a:bodyPr/>
          <a:lstStyle/>
          <a:p>
            <a:pPr>
              <a:defRPr/>
            </a:pPr>
            <a:endParaRPr lang="es-ES_tradnl"/>
          </a:p>
        </p:txBody>
      </p:sp>
      <p:sp>
        <p:nvSpPr>
          <p:cNvPr id="5" name="Marcador de pie de página 4">
            <a:extLst>
              <a:ext uri="{FF2B5EF4-FFF2-40B4-BE49-F238E27FC236}">
                <a16:creationId xmlns:a16="http://schemas.microsoft.com/office/drawing/2014/main" id="{80A639BD-21CF-2996-8F84-A4D28E2EF001}"/>
              </a:ext>
            </a:extLst>
          </p:cNvPr>
          <p:cNvSpPr>
            <a:spLocks noGrp="1"/>
          </p:cNvSpPr>
          <p:nvPr>
            <p:ph type="ftr" sz="quarter" idx="11"/>
          </p:nvPr>
        </p:nvSpPr>
        <p:spPr/>
        <p:txBody>
          <a:bodyPr/>
          <a:lstStyle/>
          <a:p>
            <a:pPr>
              <a:defRPr/>
            </a:pPr>
            <a:endParaRPr lang="es-ES_tradnl"/>
          </a:p>
        </p:txBody>
      </p:sp>
      <p:sp>
        <p:nvSpPr>
          <p:cNvPr id="6" name="Marcador de número de diapositiva 5">
            <a:extLst>
              <a:ext uri="{FF2B5EF4-FFF2-40B4-BE49-F238E27FC236}">
                <a16:creationId xmlns:a16="http://schemas.microsoft.com/office/drawing/2014/main" id="{1F9E5FB9-0778-0637-FB65-EF7731221EA7}"/>
              </a:ext>
            </a:extLst>
          </p:cNvPr>
          <p:cNvSpPr>
            <a:spLocks noGrp="1"/>
          </p:cNvSpPr>
          <p:nvPr>
            <p:ph type="sldNum" sz="quarter" idx="12"/>
          </p:nvPr>
        </p:nvSpPr>
        <p:spPr/>
        <p:txBody>
          <a:bodyPr/>
          <a:lstStyle/>
          <a:p>
            <a:fld id="{F86DC15D-0595-4EDE-9A56-DA7EDC5D17C5}" type="slidenum">
              <a:rPr lang="es-ES_tradnl" altLang="es-ES" smtClean="0"/>
              <a:pPr/>
              <a:t>‹Nº›</a:t>
            </a:fld>
            <a:endParaRPr lang="es-ES_tradnl" altLang="es-ES"/>
          </a:p>
        </p:txBody>
      </p:sp>
    </p:spTree>
    <p:extLst>
      <p:ext uri="{BB962C8B-B14F-4D97-AF65-F5344CB8AC3E}">
        <p14:creationId xmlns:p14="http://schemas.microsoft.com/office/powerpoint/2010/main" val="258009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53F5CA-830A-628A-A427-FCF3B62E0EC6}"/>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7B4F22-468C-EDB2-D80E-F5295BD45C36}"/>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5879C29-9648-0C95-D36B-BAD5932B3A2A}"/>
              </a:ext>
            </a:extLst>
          </p:cNvPr>
          <p:cNvSpPr>
            <a:spLocks noGrp="1"/>
          </p:cNvSpPr>
          <p:nvPr>
            <p:ph type="dt" sz="half" idx="10"/>
          </p:nvPr>
        </p:nvSpPr>
        <p:spPr/>
        <p:txBody>
          <a:bodyPr/>
          <a:lstStyle/>
          <a:p>
            <a:pPr>
              <a:defRPr/>
            </a:pPr>
            <a:endParaRPr lang="es-ES_tradnl"/>
          </a:p>
        </p:txBody>
      </p:sp>
      <p:sp>
        <p:nvSpPr>
          <p:cNvPr id="5" name="Marcador de pie de página 4">
            <a:extLst>
              <a:ext uri="{FF2B5EF4-FFF2-40B4-BE49-F238E27FC236}">
                <a16:creationId xmlns:a16="http://schemas.microsoft.com/office/drawing/2014/main" id="{C8BED633-8EFB-8140-0A86-305FE7735019}"/>
              </a:ext>
            </a:extLst>
          </p:cNvPr>
          <p:cNvSpPr>
            <a:spLocks noGrp="1"/>
          </p:cNvSpPr>
          <p:nvPr>
            <p:ph type="ftr" sz="quarter" idx="11"/>
          </p:nvPr>
        </p:nvSpPr>
        <p:spPr/>
        <p:txBody>
          <a:bodyPr/>
          <a:lstStyle/>
          <a:p>
            <a:pPr>
              <a:defRPr/>
            </a:pPr>
            <a:endParaRPr lang="es-ES_tradnl"/>
          </a:p>
        </p:txBody>
      </p:sp>
      <p:sp>
        <p:nvSpPr>
          <p:cNvPr id="6" name="Marcador de número de diapositiva 5">
            <a:extLst>
              <a:ext uri="{FF2B5EF4-FFF2-40B4-BE49-F238E27FC236}">
                <a16:creationId xmlns:a16="http://schemas.microsoft.com/office/drawing/2014/main" id="{64C29226-F35A-799F-8056-3461A9D17B58}"/>
              </a:ext>
            </a:extLst>
          </p:cNvPr>
          <p:cNvSpPr>
            <a:spLocks noGrp="1"/>
          </p:cNvSpPr>
          <p:nvPr>
            <p:ph type="sldNum" sz="quarter" idx="12"/>
          </p:nvPr>
        </p:nvSpPr>
        <p:spPr/>
        <p:txBody>
          <a:bodyPr/>
          <a:lstStyle/>
          <a:p>
            <a:fld id="{FA5B4D65-20C3-4C0B-9D0F-0547968CA328}" type="slidenum">
              <a:rPr lang="es-ES_tradnl" altLang="es-ES" smtClean="0"/>
              <a:pPr/>
              <a:t>‹Nº›</a:t>
            </a:fld>
            <a:endParaRPr lang="es-ES_tradnl" altLang="es-ES"/>
          </a:p>
        </p:txBody>
      </p:sp>
    </p:spTree>
    <p:extLst>
      <p:ext uri="{BB962C8B-B14F-4D97-AF65-F5344CB8AC3E}">
        <p14:creationId xmlns:p14="http://schemas.microsoft.com/office/powerpoint/2010/main" val="340542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tabla"/>
          <p:cNvSpPr>
            <a:spLocks noGrp="1"/>
          </p:cNvSpPr>
          <p:nvPr>
            <p:ph type="tbl" idx="1"/>
          </p:nvPr>
        </p:nvSpPr>
        <p:spPr>
          <a:xfrm>
            <a:off x="457200" y="1600200"/>
            <a:ext cx="8229600" cy="4525963"/>
          </a:xfrm>
        </p:spPr>
        <p:txBody>
          <a:bodyPr/>
          <a:lstStyle/>
          <a:p>
            <a:pPr lvl="0"/>
            <a:endParaRPr lang="es-ES" noProof="0"/>
          </a:p>
        </p:txBody>
      </p:sp>
      <p:sp>
        <p:nvSpPr>
          <p:cNvPr id="4" name="Rectangle 69">
            <a:extLst>
              <a:ext uri="{FF2B5EF4-FFF2-40B4-BE49-F238E27FC236}">
                <a16:creationId xmlns:a16="http://schemas.microsoft.com/office/drawing/2014/main" id="{66C9B17D-2437-4D5A-D70E-7AAE345DBB51}"/>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70">
            <a:extLst>
              <a:ext uri="{FF2B5EF4-FFF2-40B4-BE49-F238E27FC236}">
                <a16:creationId xmlns:a16="http://schemas.microsoft.com/office/drawing/2014/main" id="{404EF431-2ECF-CCB8-D2A8-3D93E2C9ECA8}"/>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71">
            <a:extLst>
              <a:ext uri="{FF2B5EF4-FFF2-40B4-BE49-F238E27FC236}">
                <a16:creationId xmlns:a16="http://schemas.microsoft.com/office/drawing/2014/main" id="{08D2716E-3406-850A-7EB3-E767FAD056ED}"/>
              </a:ext>
            </a:extLst>
          </p:cNvPr>
          <p:cNvSpPr>
            <a:spLocks noGrp="1" noChangeArrowheads="1"/>
          </p:cNvSpPr>
          <p:nvPr>
            <p:ph type="sldNum" sz="quarter" idx="12"/>
          </p:nvPr>
        </p:nvSpPr>
        <p:spPr>
          <a:ln/>
        </p:spPr>
        <p:txBody>
          <a:bodyPr/>
          <a:lstStyle>
            <a:lvl1pPr>
              <a:defRPr/>
            </a:lvl1pPr>
          </a:lstStyle>
          <a:p>
            <a:fld id="{D5ACC995-70CD-4FED-8190-F25331F4871C}" type="slidenum">
              <a:rPr lang="es-ES_tradnl" altLang="es-ES"/>
              <a:pPr/>
              <a:t>‹Nº›</a:t>
            </a:fld>
            <a:endParaRPr lang="es-ES_tradnl" altLang="es-ES"/>
          </a:p>
        </p:txBody>
      </p:sp>
    </p:spTree>
    <p:extLst>
      <p:ext uri="{BB962C8B-B14F-4D97-AF65-F5344CB8AC3E}">
        <p14:creationId xmlns:p14="http://schemas.microsoft.com/office/powerpoint/2010/main" val="78816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1B097-C795-DEA2-3B65-598F3E2FB88A}"/>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B020AC77-EB51-D210-A2CE-BA3DC29ED87E}"/>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C0A00C9B-BA79-01C8-9E50-557D24AE4414}"/>
              </a:ext>
            </a:extLst>
          </p:cNvPr>
          <p:cNvSpPr>
            <a:spLocks noGrp="1"/>
          </p:cNvSpPr>
          <p:nvPr>
            <p:ph type="dt" sz="half" idx="10"/>
          </p:nvPr>
        </p:nvSpPr>
        <p:spPr/>
        <p:txBody>
          <a:bodyPr/>
          <a:lstStyle/>
          <a:p>
            <a:pPr>
              <a:defRPr/>
            </a:pPr>
            <a:endParaRPr lang="es-ES_tradnl"/>
          </a:p>
        </p:txBody>
      </p:sp>
      <p:sp>
        <p:nvSpPr>
          <p:cNvPr id="5" name="Marcador de pie de página 4">
            <a:extLst>
              <a:ext uri="{FF2B5EF4-FFF2-40B4-BE49-F238E27FC236}">
                <a16:creationId xmlns:a16="http://schemas.microsoft.com/office/drawing/2014/main" id="{A5F00B7D-5B3A-DF14-FC22-A18BA17AA17D}"/>
              </a:ext>
            </a:extLst>
          </p:cNvPr>
          <p:cNvSpPr>
            <a:spLocks noGrp="1"/>
          </p:cNvSpPr>
          <p:nvPr>
            <p:ph type="ftr" sz="quarter" idx="11"/>
          </p:nvPr>
        </p:nvSpPr>
        <p:spPr/>
        <p:txBody>
          <a:bodyPr/>
          <a:lstStyle/>
          <a:p>
            <a:pPr>
              <a:defRPr/>
            </a:pPr>
            <a:endParaRPr lang="es-ES_tradnl"/>
          </a:p>
        </p:txBody>
      </p:sp>
      <p:sp>
        <p:nvSpPr>
          <p:cNvPr id="6" name="Marcador de número de diapositiva 5">
            <a:extLst>
              <a:ext uri="{FF2B5EF4-FFF2-40B4-BE49-F238E27FC236}">
                <a16:creationId xmlns:a16="http://schemas.microsoft.com/office/drawing/2014/main" id="{F54F80A1-24DF-E8E6-1B7D-FC4C654B0C66}"/>
              </a:ext>
            </a:extLst>
          </p:cNvPr>
          <p:cNvSpPr>
            <a:spLocks noGrp="1"/>
          </p:cNvSpPr>
          <p:nvPr>
            <p:ph type="sldNum" sz="quarter" idx="12"/>
          </p:nvPr>
        </p:nvSpPr>
        <p:spPr/>
        <p:txBody>
          <a:bodyPr/>
          <a:lstStyle/>
          <a:p>
            <a:fld id="{EEDABCCD-5CD0-419E-99B8-762FA44D8203}" type="slidenum">
              <a:rPr lang="es-ES_tradnl" altLang="es-ES" smtClean="0"/>
              <a:pPr/>
              <a:t>‹Nº›</a:t>
            </a:fld>
            <a:endParaRPr lang="es-ES_tradnl" altLang="es-ES"/>
          </a:p>
        </p:txBody>
      </p:sp>
    </p:spTree>
    <p:extLst>
      <p:ext uri="{BB962C8B-B14F-4D97-AF65-F5344CB8AC3E}">
        <p14:creationId xmlns:p14="http://schemas.microsoft.com/office/powerpoint/2010/main" val="172742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9293FC-1FF5-4242-D19F-5AE430A7CBC7}"/>
              </a:ext>
            </a:extLst>
          </p:cNvPr>
          <p:cNvSpPr>
            <a:spLocks noGrp="1"/>
          </p:cNvSpPr>
          <p:nvPr>
            <p:ph type="title"/>
          </p:nvPr>
        </p:nvSpPr>
        <p:spPr>
          <a:xfrm>
            <a:off x="623888" y="1709739"/>
            <a:ext cx="7886700" cy="2852737"/>
          </a:xfrm>
        </p:spPr>
        <p:txBody>
          <a:bodyPr anchor="b"/>
          <a:lstStyle>
            <a:lvl1pPr>
              <a:defRPr sz="4500"/>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4DC6A76-5FA1-39E3-D43C-8DF43B5DBF39}"/>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7662FD8-FF1A-EFDC-CDF0-C87B3CBD7A38}"/>
              </a:ext>
            </a:extLst>
          </p:cNvPr>
          <p:cNvSpPr>
            <a:spLocks noGrp="1"/>
          </p:cNvSpPr>
          <p:nvPr>
            <p:ph type="dt" sz="half" idx="10"/>
          </p:nvPr>
        </p:nvSpPr>
        <p:spPr/>
        <p:txBody>
          <a:bodyPr/>
          <a:lstStyle/>
          <a:p>
            <a:pPr>
              <a:defRPr/>
            </a:pPr>
            <a:endParaRPr lang="es-ES_tradnl"/>
          </a:p>
        </p:txBody>
      </p:sp>
      <p:sp>
        <p:nvSpPr>
          <p:cNvPr id="5" name="Marcador de pie de página 4">
            <a:extLst>
              <a:ext uri="{FF2B5EF4-FFF2-40B4-BE49-F238E27FC236}">
                <a16:creationId xmlns:a16="http://schemas.microsoft.com/office/drawing/2014/main" id="{354A3CB2-58CF-4165-7262-81D45FEA03B9}"/>
              </a:ext>
            </a:extLst>
          </p:cNvPr>
          <p:cNvSpPr>
            <a:spLocks noGrp="1"/>
          </p:cNvSpPr>
          <p:nvPr>
            <p:ph type="ftr" sz="quarter" idx="11"/>
          </p:nvPr>
        </p:nvSpPr>
        <p:spPr/>
        <p:txBody>
          <a:bodyPr/>
          <a:lstStyle/>
          <a:p>
            <a:pPr>
              <a:defRPr/>
            </a:pPr>
            <a:endParaRPr lang="es-ES_tradnl"/>
          </a:p>
        </p:txBody>
      </p:sp>
      <p:sp>
        <p:nvSpPr>
          <p:cNvPr id="6" name="Marcador de número de diapositiva 5">
            <a:extLst>
              <a:ext uri="{FF2B5EF4-FFF2-40B4-BE49-F238E27FC236}">
                <a16:creationId xmlns:a16="http://schemas.microsoft.com/office/drawing/2014/main" id="{22F63645-2493-112A-8913-0BD227DD3AD9}"/>
              </a:ext>
            </a:extLst>
          </p:cNvPr>
          <p:cNvSpPr>
            <a:spLocks noGrp="1"/>
          </p:cNvSpPr>
          <p:nvPr>
            <p:ph type="sldNum" sz="quarter" idx="12"/>
          </p:nvPr>
        </p:nvSpPr>
        <p:spPr/>
        <p:txBody>
          <a:bodyPr/>
          <a:lstStyle/>
          <a:p>
            <a:fld id="{4BF0DC9D-394A-42FC-831A-0EC698D4C30F}" type="slidenum">
              <a:rPr lang="es-ES_tradnl" altLang="es-ES" smtClean="0"/>
              <a:pPr/>
              <a:t>‹Nº›</a:t>
            </a:fld>
            <a:endParaRPr lang="es-ES_tradnl" altLang="es-ES"/>
          </a:p>
        </p:txBody>
      </p:sp>
    </p:spTree>
    <p:extLst>
      <p:ext uri="{BB962C8B-B14F-4D97-AF65-F5344CB8AC3E}">
        <p14:creationId xmlns:p14="http://schemas.microsoft.com/office/powerpoint/2010/main" val="426467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2CE59-4B87-1942-FEFF-4E9E03E685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257C69D-8E0A-D10F-E4C9-B30A53F0848E}"/>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D7E18F0-0736-D48F-7187-2ADD0C5AE2E8}"/>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89ACE70-0F50-9504-F52D-4F8B9DA0BC17}"/>
              </a:ext>
            </a:extLst>
          </p:cNvPr>
          <p:cNvSpPr>
            <a:spLocks noGrp="1"/>
          </p:cNvSpPr>
          <p:nvPr>
            <p:ph type="dt" sz="half" idx="10"/>
          </p:nvPr>
        </p:nvSpPr>
        <p:spPr/>
        <p:txBody>
          <a:bodyPr/>
          <a:lstStyle/>
          <a:p>
            <a:pPr>
              <a:defRPr/>
            </a:pPr>
            <a:endParaRPr lang="es-ES_tradnl"/>
          </a:p>
        </p:txBody>
      </p:sp>
      <p:sp>
        <p:nvSpPr>
          <p:cNvPr id="6" name="Marcador de pie de página 5">
            <a:extLst>
              <a:ext uri="{FF2B5EF4-FFF2-40B4-BE49-F238E27FC236}">
                <a16:creationId xmlns:a16="http://schemas.microsoft.com/office/drawing/2014/main" id="{FA337271-9F5E-0736-3C58-3F94A4095275}"/>
              </a:ext>
            </a:extLst>
          </p:cNvPr>
          <p:cNvSpPr>
            <a:spLocks noGrp="1"/>
          </p:cNvSpPr>
          <p:nvPr>
            <p:ph type="ftr" sz="quarter" idx="11"/>
          </p:nvPr>
        </p:nvSpPr>
        <p:spPr/>
        <p:txBody>
          <a:bodyPr/>
          <a:lstStyle/>
          <a:p>
            <a:pPr>
              <a:defRPr/>
            </a:pPr>
            <a:endParaRPr lang="es-ES_tradnl"/>
          </a:p>
        </p:txBody>
      </p:sp>
      <p:sp>
        <p:nvSpPr>
          <p:cNvPr id="7" name="Marcador de número de diapositiva 6">
            <a:extLst>
              <a:ext uri="{FF2B5EF4-FFF2-40B4-BE49-F238E27FC236}">
                <a16:creationId xmlns:a16="http://schemas.microsoft.com/office/drawing/2014/main" id="{40DB6BE4-55E4-C8A9-7332-66B0E0F382D6}"/>
              </a:ext>
            </a:extLst>
          </p:cNvPr>
          <p:cNvSpPr>
            <a:spLocks noGrp="1"/>
          </p:cNvSpPr>
          <p:nvPr>
            <p:ph type="sldNum" sz="quarter" idx="12"/>
          </p:nvPr>
        </p:nvSpPr>
        <p:spPr/>
        <p:txBody>
          <a:bodyPr/>
          <a:lstStyle/>
          <a:p>
            <a:fld id="{E82E6A46-C0EF-41FA-8E23-A9B6577F8C3C}" type="slidenum">
              <a:rPr lang="es-ES_tradnl" altLang="es-ES" smtClean="0"/>
              <a:pPr/>
              <a:t>‹Nº›</a:t>
            </a:fld>
            <a:endParaRPr lang="es-ES_tradnl" altLang="es-ES"/>
          </a:p>
        </p:txBody>
      </p:sp>
    </p:spTree>
    <p:extLst>
      <p:ext uri="{BB962C8B-B14F-4D97-AF65-F5344CB8AC3E}">
        <p14:creationId xmlns:p14="http://schemas.microsoft.com/office/powerpoint/2010/main" val="3542355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EFE2A-B97E-5BE8-E581-5CCC3284DFCE}"/>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995E205-A515-2E1D-AD65-46474FD4CFD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5782633-3A5C-BE32-ED6A-CEBB680DCF53}"/>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8E3EFAA-5E13-BCDC-DB7A-8FD1235E8B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872A2D5-B0B4-E1A4-8F5B-4639B1BF1505}"/>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FAE869C-7443-FCE3-4284-62A0865F5799}"/>
              </a:ext>
            </a:extLst>
          </p:cNvPr>
          <p:cNvSpPr>
            <a:spLocks noGrp="1"/>
          </p:cNvSpPr>
          <p:nvPr>
            <p:ph type="dt" sz="half" idx="10"/>
          </p:nvPr>
        </p:nvSpPr>
        <p:spPr/>
        <p:txBody>
          <a:bodyPr/>
          <a:lstStyle/>
          <a:p>
            <a:pPr>
              <a:defRPr/>
            </a:pPr>
            <a:endParaRPr lang="es-ES_tradnl"/>
          </a:p>
        </p:txBody>
      </p:sp>
      <p:sp>
        <p:nvSpPr>
          <p:cNvPr id="8" name="Marcador de pie de página 7">
            <a:extLst>
              <a:ext uri="{FF2B5EF4-FFF2-40B4-BE49-F238E27FC236}">
                <a16:creationId xmlns:a16="http://schemas.microsoft.com/office/drawing/2014/main" id="{A564668B-0D12-86F4-F636-C7DB605F50F0}"/>
              </a:ext>
            </a:extLst>
          </p:cNvPr>
          <p:cNvSpPr>
            <a:spLocks noGrp="1"/>
          </p:cNvSpPr>
          <p:nvPr>
            <p:ph type="ftr" sz="quarter" idx="11"/>
          </p:nvPr>
        </p:nvSpPr>
        <p:spPr/>
        <p:txBody>
          <a:bodyPr/>
          <a:lstStyle/>
          <a:p>
            <a:pPr>
              <a:defRPr/>
            </a:pPr>
            <a:endParaRPr lang="es-ES_tradnl"/>
          </a:p>
        </p:txBody>
      </p:sp>
      <p:sp>
        <p:nvSpPr>
          <p:cNvPr id="9" name="Marcador de número de diapositiva 8">
            <a:extLst>
              <a:ext uri="{FF2B5EF4-FFF2-40B4-BE49-F238E27FC236}">
                <a16:creationId xmlns:a16="http://schemas.microsoft.com/office/drawing/2014/main" id="{E578CB7C-63A9-7E5A-8184-AA7F0301FA03}"/>
              </a:ext>
            </a:extLst>
          </p:cNvPr>
          <p:cNvSpPr>
            <a:spLocks noGrp="1"/>
          </p:cNvSpPr>
          <p:nvPr>
            <p:ph type="sldNum" sz="quarter" idx="12"/>
          </p:nvPr>
        </p:nvSpPr>
        <p:spPr/>
        <p:txBody>
          <a:bodyPr/>
          <a:lstStyle/>
          <a:p>
            <a:fld id="{B6FA23D9-C34B-4803-ADA7-7060C2A4E99A}" type="slidenum">
              <a:rPr lang="es-ES_tradnl" altLang="es-ES" smtClean="0"/>
              <a:pPr/>
              <a:t>‹Nº›</a:t>
            </a:fld>
            <a:endParaRPr lang="es-ES_tradnl" altLang="es-ES"/>
          </a:p>
        </p:txBody>
      </p:sp>
    </p:spTree>
    <p:extLst>
      <p:ext uri="{BB962C8B-B14F-4D97-AF65-F5344CB8AC3E}">
        <p14:creationId xmlns:p14="http://schemas.microsoft.com/office/powerpoint/2010/main" val="946766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A4CAD-E517-394E-B273-3FC204485D5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6AEFFD-16A8-0795-16D1-212ACA456119}"/>
              </a:ext>
            </a:extLst>
          </p:cNvPr>
          <p:cNvSpPr>
            <a:spLocks noGrp="1"/>
          </p:cNvSpPr>
          <p:nvPr>
            <p:ph type="dt" sz="half" idx="10"/>
          </p:nvPr>
        </p:nvSpPr>
        <p:spPr/>
        <p:txBody>
          <a:bodyPr/>
          <a:lstStyle/>
          <a:p>
            <a:pPr>
              <a:defRPr/>
            </a:pPr>
            <a:endParaRPr lang="es-ES_tradnl"/>
          </a:p>
        </p:txBody>
      </p:sp>
      <p:sp>
        <p:nvSpPr>
          <p:cNvPr id="4" name="Marcador de pie de página 3">
            <a:extLst>
              <a:ext uri="{FF2B5EF4-FFF2-40B4-BE49-F238E27FC236}">
                <a16:creationId xmlns:a16="http://schemas.microsoft.com/office/drawing/2014/main" id="{0E089ED4-05FA-7A76-E103-657AA40A5C64}"/>
              </a:ext>
            </a:extLst>
          </p:cNvPr>
          <p:cNvSpPr>
            <a:spLocks noGrp="1"/>
          </p:cNvSpPr>
          <p:nvPr>
            <p:ph type="ftr" sz="quarter" idx="11"/>
          </p:nvPr>
        </p:nvSpPr>
        <p:spPr/>
        <p:txBody>
          <a:bodyPr/>
          <a:lstStyle/>
          <a:p>
            <a:pPr>
              <a:defRPr/>
            </a:pPr>
            <a:endParaRPr lang="es-ES_tradnl"/>
          </a:p>
        </p:txBody>
      </p:sp>
      <p:sp>
        <p:nvSpPr>
          <p:cNvPr id="5" name="Marcador de número de diapositiva 4">
            <a:extLst>
              <a:ext uri="{FF2B5EF4-FFF2-40B4-BE49-F238E27FC236}">
                <a16:creationId xmlns:a16="http://schemas.microsoft.com/office/drawing/2014/main" id="{F245BA3D-3796-844C-BC7B-66DEE1B56739}"/>
              </a:ext>
            </a:extLst>
          </p:cNvPr>
          <p:cNvSpPr>
            <a:spLocks noGrp="1"/>
          </p:cNvSpPr>
          <p:nvPr>
            <p:ph type="sldNum" sz="quarter" idx="12"/>
          </p:nvPr>
        </p:nvSpPr>
        <p:spPr/>
        <p:txBody>
          <a:bodyPr/>
          <a:lstStyle/>
          <a:p>
            <a:fld id="{D9DD9EF8-B749-4047-BAE6-E43F288541DC}" type="slidenum">
              <a:rPr lang="es-ES_tradnl" altLang="es-ES" smtClean="0"/>
              <a:pPr/>
              <a:t>‹Nº›</a:t>
            </a:fld>
            <a:endParaRPr lang="es-ES_tradnl" altLang="es-ES"/>
          </a:p>
        </p:txBody>
      </p:sp>
    </p:spTree>
    <p:extLst>
      <p:ext uri="{BB962C8B-B14F-4D97-AF65-F5344CB8AC3E}">
        <p14:creationId xmlns:p14="http://schemas.microsoft.com/office/powerpoint/2010/main" val="404066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5786234-181A-1F2E-449D-76773D4A3B73}"/>
              </a:ext>
            </a:extLst>
          </p:cNvPr>
          <p:cNvSpPr>
            <a:spLocks noGrp="1"/>
          </p:cNvSpPr>
          <p:nvPr>
            <p:ph type="dt" sz="half" idx="10"/>
          </p:nvPr>
        </p:nvSpPr>
        <p:spPr/>
        <p:txBody>
          <a:bodyPr/>
          <a:lstStyle/>
          <a:p>
            <a:pPr>
              <a:defRPr/>
            </a:pPr>
            <a:endParaRPr lang="es-ES_tradnl"/>
          </a:p>
        </p:txBody>
      </p:sp>
      <p:sp>
        <p:nvSpPr>
          <p:cNvPr id="3" name="Marcador de pie de página 2">
            <a:extLst>
              <a:ext uri="{FF2B5EF4-FFF2-40B4-BE49-F238E27FC236}">
                <a16:creationId xmlns:a16="http://schemas.microsoft.com/office/drawing/2014/main" id="{CB9C2AE8-D59B-A2F7-26EC-CF01B7BBAE50}"/>
              </a:ext>
            </a:extLst>
          </p:cNvPr>
          <p:cNvSpPr>
            <a:spLocks noGrp="1"/>
          </p:cNvSpPr>
          <p:nvPr>
            <p:ph type="ftr" sz="quarter" idx="11"/>
          </p:nvPr>
        </p:nvSpPr>
        <p:spPr/>
        <p:txBody>
          <a:bodyPr/>
          <a:lstStyle/>
          <a:p>
            <a:pPr>
              <a:defRPr/>
            </a:pPr>
            <a:endParaRPr lang="es-ES_tradnl"/>
          </a:p>
        </p:txBody>
      </p:sp>
      <p:sp>
        <p:nvSpPr>
          <p:cNvPr id="4" name="Marcador de número de diapositiva 3">
            <a:extLst>
              <a:ext uri="{FF2B5EF4-FFF2-40B4-BE49-F238E27FC236}">
                <a16:creationId xmlns:a16="http://schemas.microsoft.com/office/drawing/2014/main" id="{EA1C5211-1348-049C-8769-2508E0807CB2}"/>
              </a:ext>
            </a:extLst>
          </p:cNvPr>
          <p:cNvSpPr>
            <a:spLocks noGrp="1"/>
          </p:cNvSpPr>
          <p:nvPr>
            <p:ph type="sldNum" sz="quarter" idx="12"/>
          </p:nvPr>
        </p:nvSpPr>
        <p:spPr/>
        <p:txBody>
          <a:bodyPr/>
          <a:lstStyle/>
          <a:p>
            <a:fld id="{7FCE5FF5-E5B6-4D16-B59D-A77D08EBDBC2}" type="slidenum">
              <a:rPr lang="es-ES_tradnl" altLang="es-ES" smtClean="0"/>
              <a:pPr/>
              <a:t>‹Nº›</a:t>
            </a:fld>
            <a:endParaRPr lang="es-ES_tradnl" altLang="es-ES"/>
          </a:p>
        </p:txBody>
      </p:sp>
    </p:spTree>
    <p:extLst>
      <p:ext uri="{BB962C8B-B14F-4D97-AF65-F5344CB8AC3E}">
        <p14:creationId xmlns:p14="http://schemas.microsoft.com/office/powerpoint/2010/main" val="1191179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415730-BE2C-FE24-1841-F2A68086A74F}"/>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E7AEF2-E380-C798-B0BF-2FF895A7C9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9CD02E9-7214-E68F-04E1-6BEBAB07CF5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F978A2-2FED-72DA-92CB-4F073204A431}"/>
              </a:ext>
            </a:extLst>
          </p:cNvPr>
          <p:cNvSpPr>
            <a:spLocks noGrp="1"/>
          </p:cNvSpPr>
          <p:nvPr>
            <p:ph type="dt" sz="half" idx="10"/>
          </p:nvPr>
        </p:nvSpPr>
        <p:spPr/>
        <p:txBody>
          <a:bodyPr/>
          <a:lstStyle/>
          <a:p>
            <a:pPr>
              <a:defRPr/>
            </a:pPr>
            <a:endParaRPr lang="es-ES_tradnl"/>
          </a:p>
        </p:txBody>
      </p:sp>
      <p:sp>
        <p:nvSpPr>
          <p:cNvPr id="6" name="Marcador de pie de página 5">
            <a:extLst>
              <a:ext uri="{FF2B5EF4-FFF2-40B4-BE49-F238E27FC236}">
                <a16:creationId xmlns:a16="http://schemas.microsoft.com/office/drawing/2014/main" id="{5B23F959-E818-CE03-22D9-28221AF16F41}"/>
              </a:ext>
            </a:extLst>
          </p:cNvPr>
          <p:cNvSpPr>
            <a:spLocks noGrp="1"/>
          </p:cNvSpPr>
          <p:nvPr>
            <p:ph type="ftr" sz="quarter" idx="11"/>
          </p:nvPr>
        </p:nvSpPr>
        <p:spPr/>
        <p:txBody>
          <a:bodyPr/>
          <a:lstStyle/>
          <a:p>
            <a:pPr>
              <a:defRPr/>
            </a:pPr>
            <a:endParaRPr lang="es-ES_tradnl"/>
          </a:p>
        </p:txBody>
      </p:sp>
      <p:sp>
        <p:nvSpPr>
          <p:cNvPr id="7" name="Marcador de número de diapositiva 6">
            <a:extLst>
              <a:ext uri="{FF2B5EF4-FFF2-40B4-BE49-F238E27FC236}">
                <a16:creationId xmlns:a16="http://schemas.microsoft.com/office/drawing/2014/main" id="{2F5CBE63-A83D-16A4-2C2A-BB87A5F959CC}"/>
              </a:ext>
            </a:extLst>
          </p:cNvPr>
          <p:cNvSpPr>
            <a:spLocks noGrp="1"/>
          </p:cNvSpPr>
          <p:nvPr>
            <p:ph type="sldNum" sz="quarter" idx="12"/>
          </p:nvPr>
        </p:nvSpPr>
        <p:spPr/>
        <p:txBody>
          <a:bodyPr/>
          <a:lstStyle/>
          <a:p>
            <a:fld id="{0C63CCD5-21F1-4B9C-8C96-8061AC9BD3A4}" type="slidenum">
              <a:rPr lang="es-ES_tradnl" altLang="es-ES" smtClean="0"/>
              <a:pPr/>
              <a:t>‹Nº›</a:t>
            </a:fld>
            <a:endParaRPr lang="es-ES_tradnl" altLang="es-ES"/>
          </a:p>
        </p:txBody>
      </p:sp>
    </p:spTree>
    <p:extLst>
      <p:ext uri="{BB962C8B-B14F-4D97-AF65-F5344CB8AC3E}">
        <p14:creationId xmlns:p14="http://schemas.microsoft.com/office/powerpoint/2010/main" val="418900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A1A05-806C-601C-94BA-98A5CDF2A06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DDDD602-F004-EB9B-ADB7-8DB9FECE0CC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D9D1E7B8-5438-6CFD-72B9-EEF1180F21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440BC8E-B0EE-8611-9CCA-69CEA8FD245F}"/>
              </a:ext>
            </a:extLst>
          </p:cNvPr>
          <p:cNvSpPr>
            <a:spLocks noGrp="1"/>
          </p:cNvSpPr>
          <p:nvPr>
            <p:ph type="dt" sz="half" idx="10"/>
          </p:nvPr>
        </p:nvSpPr>
        <p:spPr/>
        <p:txBody>
          <a:bodyPr/>
          <a:lstStyle/>
          <a:p>
            <a:pPr>
              <a:defRPr/>
            </a:pPr>
            <a:endParaRPr lang="es-ES_tradnl"/>
          </a:p>
        </p:txBody>
      </p:sp>
      <p:sp>
        <p:nvSpPr>
          <p:cNvPr id="6" name="Marcador de pie de página 5">
            <a:extLst>
              <a:ext uri="{FF2B5EF4-FFF2-40B4-BE49-F238E27FC236}">
                <a16:creationId xmlns:a16="http://schemas.microsoft.com/office/drawing/2014/main" id="{223D497F-AA40-4BD8-3189-B5F17648586A}"/>
              </a:ext>
            </a:extLst>
          </p:cNvPr>
          <p:cNvSpPr>
            <a:spLocks noGrp="1"/>
          </p:cNvSpPr>
          <p:nvPr>
            <p:ph type="ftr" sz="quarter" idx="11"/>
          </p:nvPr>
        </p:nvSpPr>
        <p:spPr/>
        <p:txBody>
          <a:bodyPr/>
          <a:lstStyle/>
          <a:p>
            <a:pPr>
              <a:defRPr/>
            </a:pPr>
            <a:endParaRPr lang="es-ES_tradnl"/>
          </a:p>
        </p:txBody>
      </p:sp>
      <p:sp>
        <p:nvSpPr>
          <p:cNvPr id="7" name="Marcador de número de diapositiva 6">
            <a:extLst>
              <a:ext uri="{FF2B5EF4-FFF2-40B4-BE49-F238E27FC236}">
                <a16:creationId xmlns:a16="http://schemas.microsoft.com/office/drawing/2014/main" id="{31E96EA8-60BF-7A2C-5CA5-D0DC1DEC19C3}"/>
              </a:ext>
            </a:extLst>
          </p:cNvPr>
          <p:cNvSpPr>
            <a:spLocks noGrp="1"/>
          </p:cNvSpPr>
          <p:nvPr>
            <p:ph type="sldNum" sz="quarter" idx="12"/>
          </p:nvPr>
        </p:nvSpPr>
        <p:spPr/>
        <p:txBody>
          <a:bodyPr/>
          <a:lstStyle/>
          <a:p>
            <a:fld id="{1FBEAE78-DD4F-443D-949C-E92BC3FCA692}" type="slidenum">
              <a:rPr lang="es-ES_tradnl" altLang="es-ES" smtClean="0"/>
              <a:pPr/>
              <a:t>‹Nº›</a:t>
            </a:fld>
            <a:endParaRPr lang="es-ES_tradnl" altLang="es-ES"/>
          </a:p>
        </p:txBody>
      </p:sp>
    </p:spTree>
    <p:extLst>
      <p:ext uri="{BB962C8B-B14F-4D97-AF65-F5344CB8AC3E}">
        <p14:creationId xmlns:p14="http://schemas.microsoft.com/office/powerpoint/2010/main" val="423289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4000"/>
          </a:blip>
          <a:srcRect/>
          <a:tile tx="0" ty="0" sx="100000" sy="100000" flip="none" algn="tl"/>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4A30292-5182-1460-8E2D-56C02EC333F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D966BF7-203C-867A-B61B-75A75FBA0A3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36475258-363E-3FA1-FCAE-E43B7DA6386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s-ES_tradnl"/>
          </a:p>
        </p:txBody>
      </p:sp>
      <p:sp>
        <p:nvSpPr>
          <p:cNvPr id="5" name="Marcador de pie de página 4">
            <a:extLst>
              <a:ext uri="{FF2B5EF4-FFF2-40B4-BE49-F238E27FC236}">
                <a16:creationId xmlns:a16="http://schemas.microsoft.com/office/drawing/2014/main" id="{ECAE7A13-A679-8ED4-F2FD-9BE8F28366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s-ES_tradnl"/>
          </a:p>
        </p:txBody>
      </p:sp>
      <p:sp>
        <p:nvSpPr>
          <p:cNvPr id="6" name="Marcador de número de diapositiva 5">
            <a:extLst>
              <a:ext uri="{FF2B5EF4-FFF2-40B4-BE49-F238E27FC236}">
                <a16:creationId xmlns:a16="http://schemas.microsoft.com/office/drawing/2014/main" id="{D40B4913-24C2-407B-02FA-8A4D31EEFEC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D9DD9EF8-B749-4047-BAE6-E43F288541DC}" type="slidenum">
              <a:rPr lang="es-ES_tradnl" altLang="es-ES" smtClean="0"/>
              <a:pPr/>
              <a:t>‹Nº›</a:t>
            </a:fld>
            <a:endParaRPr lang="es-ES_tradnl" altLang="es-ES"/>
          </a:p>
        </p:txBody>
      </p:sp>
    </p:spTree>
    <p:extLst>
      <p:ext uri="{BB962C8B-B14F-4D97-AF65-F5344CB8AC3E}">
        <p14:creationId xmlns:p14="http://schemas.microsoft.com/office/powerpoint/2010/main" val="299555277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 Id="rId5" Type="http://schemas.openxmlformats.org/officeDocument/2006/relationships/image" Target="../media/image94.emf"/><Relationship Id="rId4" Type="http://schemas.openxmlformats.org/officeDocument/2006/relationships/image" Target="../media/image93.emf"/></Relationships>
</file>

<file path=ppt/slides/_rels/slide10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emf"/></Relationships>
</file>

<file path=ppt/slides/_rels/slide109.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image" Target="../media/image99.emf"/><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wmf"/><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 Id="rId5" Type="http://schemas.openxmlformats.org/officeDocument/2006/relationships/image" Target="../media/image111.emf"/><Relationship Id="rId4" Type="http://schemas.openxmlformats.org/officeDocument/2006/relationships/image" Target="../media/image110.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2.xml"/><Relationship Id="rId4" Type="http://schemas.openxmlformats.org/officeDocument/2006/relationships/image" Target="../media/image125.wmf"/></Relationships>
</file>

<file path=ppt/slides/_rels/slide127.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http://3.bp.blogspot.com/-H5oMNmp3gsU/Tjl__a5y6QI/AAAAAAAAAFQ/qsYQe6eoR08/s1600/Sin+t%C3%ADtulo.pn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http://t2.gstatic.com/images?q=tbn:ANd9GcRNHRnaHP5OxpKqpZC818q-bSgSp8Wsrwz_IUBdeo-H7-85hAj-VjVwQAY1PQ"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83" name="Rectangle 2055">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2057">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4" name="Rectangle 2061">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Oval 206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0" name="Rectangle 2">
            <a:extLst>
              <a:ext uri="{FF2B5EF4-FFF2-40B4-BE49-F238E27FC236}">
                <a16:creationId xmlns:a16="http://schemas.microsoft.com/office/drawing/2014/main" id="{AB824E69-5159-AA23-3098-9DF45E2F9DB1}"/>
              </a:ext>
            </a:extLst>
          </p:cNvPr>
          <p:cNvSpPr>
            <a:spLocks noGrp="1" noChangeArrowheads="1"/>
          </p:cNvSpPr>
          <p:nvPr>
            <p:ph type="ctrTitle"/>
          </p:nvPr>
        </p:nvSpPr>
        <p:spPr>
          <a:xfrm>
            <a:off x="1040148" y="818984"/>
            <a:ext cx="4947184" cy="3268520"/>
          </a:xfrm>
        </p:spPr>
        <p:txBody>
          <a:bodyPr>
            <a:normAutofit/>
          </a:bodyPr>
          <a:lstStyle/>
          <a:p>
            <a:pPr algn="r" eaLnBrk="1" hangingPunct="1">
              <a:defRPr/>
            </a:pPr>
            <a:r>
              <a:rPr lang="es-ES" sz="4200" b="1">
                <a:solidFill>
                  <a:srgbClr val="FFFFFF"/>
                </a:solidFill>
              </a:rPr>
              <a:t>AREA DE SEGURIDAD E HIGIENE EN EL DEPORTE</a:t>
            </a:r>
            <a:endParaRPr lang="es-ES_tradnl" sz="4200" b="1">
              <a:solidFill>
                <a:srgbClr val="FFFFFF"/>
              </a:solidFill>
            </a:endParaRPr>
          </a:p>
        </p:txBody>
      </p:sp>
      <p:sp>
        <p:nvSpPr>
          <p:cNvPr id="2066" name="Rectangle 206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ectangle 3">
            <a:extLst>
              <a:ext uri="{FF2B5EF4-FFF2-40B4-BE49-F238E27FC236}">
                <a16:creationId xmlns:a16="http://schemas.microsoft.com/office/drawing/2014/main" id="{0C3BFEC0-4BAB-D7D8-90BE-A0049D74C5C6}"/>
              </a:ext>
            </a:extLst>
          </p:cNvPr>
          <p:cNvSpPr>
            <a:spLocks noGrp="1" noChangeArrowheads="1"/>
          </p:cNvSpPr>
          <p:nvPr>
            <p:ph type="subTitle" idx="1"/>
          </p:nvPr>
        </p:nvSpPr>
        <p:spPr>
          <a:xfrm>
            <a:off x="1448905" y="4797188"/>
            <a:ext cx="4538427" cy="1241828"/>
          </a:xfrm>
        </p:spPr>
        <p:txBody>
          <a:bodyPr>
            <a:normAutofit/>
          </a:bodyPr>
          <a:lstStyle/>
          <a:p>
            <a:pPr algn="r" eaLnBrk="1" hangingPunct="1">
              <a:defRPr/>
            </a:pPr>
            <a:r>
              <a:rPr lang="es-ES" b="1">
                <a:solidFill>
                  <a:srgbClr val="FFFFFF"/>
                </a:solidFill>
              </a:rPr>
              <a:t>TIRO CON ARCO</a:t>
            </a:r>
            <a:endParaRPr lang="es-ES_tradnl" b="1">
              <a:solidFill>
                <a:srgbClr val="FFFFFF"/>
              </a:solidFill>
            </a:endParaRPr>
          </a:p>
        </p:txBody>
      </p:sp>
      <p:sp>
        <p:nvSpPr>
          <p:cNvPr id="2068" name="Rectangle 2067">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4955" name="Rectangle 12495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30" name="Rectangle 2">
            <a:extLst>
              <a:ext uri="{FF2B5EF4-FFF2-40B4-BE49-F238E27FC236}">
                <a16:creationId xmlns:a16="http://schemas.microsoft.com/office/drawing/2014/main" id="{D413992E-130A-872A-5965-C6C3BEC1DC9F}"/>
              </a:ext>
            </a:extLst>
          </p:cNvPr>
          <p:cNvSpPr>
            <a:spLocks noGrp="1" noChangeArrowheads="1"/>
          </p:cNvSpPr>
          <p:nvPr>
            <p:ph type="title"/>
          </p:nvPr>
        </p:nvSpPr>
        <p:spPr>
          <a:xfrm>
            <a:off x="852297" y="878545"/>
            <a:ext cx="4672739" cy="1285106"/>
          </a:xfrm>
        </p:spPr>
        <p:txBody>
          <a:bodyPr anchor="t">
            <a:normAutofit/>
          </a:bodyPr>
          <a:lstStyle/>
          <a:p>
            <a:pPr eaLnBrk="1" hangingPunct="1">
              <a:defRPr/>
            </a:pPr>
            <a:r>
              <a:rPr lang="es-ES" sz="3500" b="1"/>
              <a:t>PREVENCIÓN DE ACCIDENTES</a:t>
            </a:r>
          </a:p>
        </p:txBody>
      </p:sp>
      <p:sp>
        <p:nvSpPr>
          <p:cNvPr id="124931" name="Rectangle 3">
            <a:extLst>
              <a:ext uri="{FF2B5EF4-FFF2-40B4-BE49-F238E27FC236}">
                <a16:creationId xmlns:a16="http://schemas.microsoft.com/office/drawing/2014/main" id="{8F0FCCF1-3B28-D287-BCE0-FBFA7E1EEFB4}"/>
              </a:ext>
            </a:extLst>
          </p:cNvPr>
          <p:cNvSpPr>
            <a:spLocks noGrp="1" noChangeArrowheads="1"/>
          </p:cNvSpPr>
          <p:nvPr>
            <p:ph idx="1"/>
          </p:nvPr>
        </p:nvSpPr>
        <p:spPr>
          <a:xfrm>
            <a:off x="852297" y="2369714"/>
            <a:ext cx="4672739" cy="3368478"/>
          </a:xfrm>
        </p:spPr>
        <p:txBody>
          <a:bodyPr>
            <a:normAutofit/>
          </a:bodyPr>
          <a:lstStyle/>
          <a:p>
            <a:pPr lvl="1" eaLnBrk="1" hangingPunct="1">
              <a:defRPr/>
            </a:pPr>
            <a:r>
              <a:rPr lang="es-ES" sz="1700" b="1"/>
              <a:t>LAS PERCHAS PARA ARCOS ELIMINAN LA POSIBILIDAD DE QUE ALGUIEN DÉ UNA PATADA O PISE EL EQUIPO.</a:t>
            </a:r>
          </a:p>
          <a:p>
            <a:pPr eaLnBrk="1" hangingPunct="1">
              <a:defRPr/>
            </a:pPr>
            <a:endParaRPr lang="es-ES" sz="1700"/>
          </a:p>
        </p:txBody>
      </p:sp>
      <p:pic>
        <p:nvPicPr>
          <p:cNvPr id="12292" name="Picture 4" descr="Tiro con arco-2">
            <a:extLst>
              <a:ext uri="{FF2B5EF4-FFF2-40B4-BE49-F238E27FC236}">
                <a16:creationId xmlns:a16="http://schemas.microsoft.com/office/drawing/2014/main" id="{EEDD9F36-BB1E-B773-A606-4B10C45DE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532" r="-3" b="18163"/>
          <a:stretch>
            <a:fillRect/>
          </a:stretch>
        </p:blipFill>
        <p:spPr bwMode="auto">
          <a:xfrm>
            <a:off x="5911402" y="88274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_DSC3264">
            <a:extLst>
              <a:ext uri="{FF2B5EF4-FFF2-40B4-BE49-F238E27FC236}">
                <a16:creationId xmlns:a16="http://schemas.microsoft.com/office/drawing/2014/main" id="{BDB2E3E5-5937-0335-CFFC-F4B0C8EE1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544" b="-6"/>
          <a:stretch>
            <a:fillRect/>
          </a:stretch>
        </p:blipFill>
        <p:spPr bwMode="auto">
          <a:xfrm>
            <a:off x="5911402" y="342900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57" name="Rectangle 12495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59" name="Rectangle 12495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302894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6264" name="Rectangle 9626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6266" name="Rectangle 9626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8" name="Rectangle 9626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70" name="Rectangle 9626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72" name="Rectangle 9627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274" name="Freeform: Shape 9627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6276" name="Rectangle 9627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2">
            <a:extLst>
              <a:ext uri="{FF2B5EF4-FFF2-40B4-BE49-F238E27FC236}">
                <a16:creationId xmlns:a16="http://schemas.microsoft.com/office/drawing/2014/main" id="{66C11DFA-B9DF-F298-72AE-2A7E7F8441DE}"/>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200" b="1">
                <a:solidFill>
                  <a:srgbClr val="FFFFFF"/>
                </a:solidFill>
              </a:rPr>
              <a:t>CALENTAMIENTO EN EL TIRO CON ARCO</a:t>
            </a:r>
          </a:p>
        </p:txBody>
      </p:sp>
      <p:sp>
        <p:nvSpPr>
          <p:cNvPr id="96259" name="Rectangle 3">
            <a:extLst>
              <a:ext uri="{FF2B5EF4-FFF2-40B4-BE49-F238E27FC236}">
                <a16:creationId xmlns:a16="http://schemas.microsoft.com/office/drawing/2014/main" id="{9823FD7F-26BF-3CCE-C908-12CC8E2DCAE3}"/>
              </a:ext>
            </a:extLst>
          </p:cNvPr>
          <p:cNvSpPr>
            <a:spLocks noGrp="1" noChangeArrowheads="1"/>
          </p:cNvSpPr>
          <p:nvPr>
            <p:ph idx="1"/>
          </p:nvPr>
        </p:nvSpPr>
        <p:spPr>
          <a:xfrm>
            <a:off x="3607694" y="649480"/>
            <a:ext cx="4916510" cy="5546047"/>
          </a:xfrm>
        </p:spPr>
        <p:txBody>
          <a:bodyPr anchor="ctr">
            <a:normAutofit/>
          </a:bodyPr>
          <a:lstStyle/>
          <a:p>
            <a:pPr eaLnBrk="1" hangingPunct="1"/>
            <a:r>
              <a:rPr lang="es-ES_tradnl" altLang="es-ES" sz="1400" b="1" u="sng"/>
              <a:t>VENTAJAS:</a:t>
            </a:r>
          </a:p>
          <a:p>
            <a:pPr eaLnBrk="1" hangingPunct="1">
              <a:buFont typeface="Wingdings" panose="05000000000000000000" pitchFamily="2" charset="2"/>
              <a:buNone/>
            </a:pPr>
            <a:r>
              <a:rPr lang="es-ES_tradnl" altLang="es-ES" sz="1400" b="1"/>
              <a:t> </a:t>
            </a:r>
          </a:p>
          <a:p>
            <a:pPr eaLnBrk="1" hangingPunct="1"/>
            <a:r>
              <a:rPr lang="es-ES_tradnl" altLang="es-ES" sz="1400" b="1" u="sng"/>
              <a:t>Mayor gasto cardiaco</a:t>
            </a:r>
            <a:r>
              <a:rPr lang="es-ES_tradnl" altLang="es-ES" sz="1400"/>
              <a:t>: </a:t>
            </a:r>
            <a:r>
              <a:rPr lang="es-ES_tradnl" altLang="es-ES" sz="1400" b="1"/>
              <a:t>mayor frecuencia cardiaca, mayor volumen sistólico                 mayor flujo sanguíneo favoreciendo la vascularización periférica por medio de una vasodilatación de los capilares.</a:t>
            </a:r>
          </a:p>
          <a:p>
            <a:pPr eaLnBrk="1" hangingPunct="1"/>
            <a:endParaRPr lang="es-ES_tradnl" altLang="es-ES" sz="1400" b="1"/>
          </a:p>
          <a:p>
            <a:pPr eaLnBrk="1" hangingPunct="1"/>
            <a:r>
              <a:rPr lang="es-ES_tradnl" altLang="es-ES" sz="1400" b="1" u="sng"/>
              <a:t>Incrementa el nivel metabólico</a:t>
            </a:r>
            <a:r>
              <a:rPr lang="es-ES_tradnl" altLang="es-ES" sz="1400" b="1"/>
              <a:t>, es decir, el ritmo al que se puede gastar la energía acumulada.</a:t>
            </a:r>
          </a:p>
          <a:p>
            <a:pPr eaLnBrk="1" hangingPunct="1"/>
            <a:endParaRPr lang="es-ES_tradnl" altLang="es-ES" sz="1400" b="1"/>
          </a:p>
          <a:p>
            <a:pPr eaLnBrk="1" hangingPunct="1"/>
            <a:r>
              <a:rPr lang="es-ES_tradnl" altLang="es-ES" sz="1400" b="1" u="sng"/>
              <a:t>Mayor capacidad respiratoria</a:t>
            </a:r>
            <a:r>
              <a:rPr lang="es-ES_tradnl" altLang="es-ES" sz="1400" b="1"/>
              <a:t>: elevación de la frecuencia respiratoria:     12 a 15 resp./min. a 20 a 25 resp./min. (esto dependerá del individuo y de su condición física.)</a:t>
            </a:r>
          </a:p>
          <a:p>
            <a:pPr eaLnBrk="1" hangingPunct="1"/>
            <a:endParaRPr lang="es-ES_tradnl" altLang="es-ES" sz="1400" b="1"/>
          </a:p>
          <a:p>
            <a:pPr eaLnBrk="1" hangingPunct="1"/>
            <a:r>
              <a:rPr lang="es-ES_tradnl" altLang="es-ES" sz="1400" b="1" u="sng"/>
              <a:t>Incrementa el intercambio de oxígeno</a:t>
            </a:r>
            <a:r>
              <a:rPr lang="es-ES_tradnl" altLang="es-ES" sz="1400" b="1"/>
              <a:t> en los alvéolos pulmonares y en las paredes celulares.</a:t>
            </a:r>
          </a:p>
          <a:p>
            <a:pPr eaLnBrk="1" hangingPunct="1"/>
            <a:endParaRPr lang="es-ES_tradnl" altLang="es-ES" sz="1400" b="1"/>
          </a:p>
          <a:p>
            <a:pPr eaLnBrk="1" hangingPunct="1"/>
            <a:r>
              <a:rPr lang="es-ES_tradnl" altLang="es-ES" sz="1400" b="1" u="sng"/>
              <a:t>Evita accidentes musculares</a:t>
            </a:r>
            <a:r>
              <a:rPr lang="es-ES_tradnl" altLang="es-ES" sz="1400" b="1"/>
              <a:t>: un músculo calentado correctamente es menos propenso a sufrir contracturas, desgarros o roturas que un músculo frío o no calentado convenientemente.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9512" name="Rectangle 1495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9514" name="Rectangle 1495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16" name="Rectangle 1495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18" name="Rectangle 1495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20" name="Rectangle 1495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522" name="Freeform: Shape 1495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9524" name="Rectangle 1495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06" name="Rectangle 2">
            <a:extLst>
              <a:ext uri="{FF2B5EF4-FFF2-40B4-BE49-F238E27FC236}">
                <a16:creationId xmlns:a16="http://schemas.microsoft.com/office/drawing/2014/main" id="{637D2788-43D9-CFD5-29B4-01AA3F60D172}"/>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CALENTAMIENTO EN EL TIRO CON ARCO</a:t>
            </a:r>
          </a:p>
        </p:txBody>
      </p:sp>
      <p:sp>
        <p:nvSpPr>
          <p:cNvPr id="149507" name="Rectangle 3">
            <a:extLst>
              <a:ext uri="{FF2B5EF4-FFF2-40B4-BE49-F238E27FC236}">
                <a16:creationId xmlns:a16="http://schemas.microsoft.com/office/drawing/2014/main" id="{35EA4BFF-7D07-B078-7295-C385158FC73E}"/>
              </a:ext>
            </a:extLst>
          </p:cNvPr>
          <p:cNvSpPr>
            <a:spLocks noGrp="1" noChangeArrowheads="1"/>
          </p:cNvSpPr>
          <p:nvPr>
            <p:ph idx="1"/>
          </p:nvPr>
        </p:nvSpPr>
        <p:spPr>
          <a:xfrm>
            <a:off x="3607694" y="649480"/>
            <a:ext cx="4916510" cy="5546047"/>
          </a:xfrm>
        </p:spPr>
        <p:txBody>
          <a:bodyPr anchor="ctr">
            <a:normAutofit/>
          </a:bodyPr>
          <a:lstStyle/>
          <a:p>
            <a:pPr eaLnBrk="1" hangingPunct="1"/>
            <a:r>
              <a:rPr lang="es-ES_tradnl" altLang="es-ES" sz="1400" b="1" u="sng"/>
              <a:t>Incrementa la velocidad de transmisión del impulso nervioso</a:t>
            </a:r>
            <a:r>
              <a:rPr lang="es-ES_tradnl" altLang="es-ES" sz="1400" b="1"/>
              <a:t>.</a:t>
            </a:r>
          </a:p>
          <a:p>
            <a:pPr eaLnBrk="1" hangingPunct="1"/>
            <a:endParaRPr lang="es-ES_tradnl" altLang="es-ES" sz="1400" b="1"/>
          </a:p>
          <a:p>
            <a:pPr eaLnBrk="1" hangingPunct="1"/>
            <a:r>
              <a:rPr lang="es-ES_tradnl" altLang="es-ES" sz="1400" b="1" u="sng"/>
              <a:t>Eleva la temperatura corporal</a:t>
            </a:r>
            <a:r>
              <a:rPr lang="es-ES_tradnl" altLang="es-ES" sz="1400" b="1"/>
              <a:t>: como consecuencia de un mayor aporte sanguíneo se elevara la temperatura corporal afectando positivamente a la viscosidad intramuscular (inversamente proporcional a la temperatura), favoreciendo por tanto el intercambio entre los tejidos.</a:t>
            </a:r>
          </a:p>
          <a:p>
            <a:pPr eaLnBrk="1" hangingPunct="1"/>
            <a:endParaRPr lang="es-ES_tradnl" altLang="es-ES" sz="1400" b="1"/>
          </a:p>
          <a:p>
            <a:pPr eaLnBrk="1" hangingPunct="1"/>
            <a:r>
              <a:rPr lang="es-ES_tradnl" altLang="es-ES" sz="1400" b="1" u="sng"/>
              <a:t>Facilita a los músculos la recuperación</a:t>
            </a:r>
            <a:r>
              <a:rPr lang="es-ES_tradnl" altLang="es-ES" sz="1400" b="1"/>
              <a:t> tras la contracción de una manera más eficaz y eficiente.</a:t>
            </a:r>
          </a:p>
          <a:p>
            <a:pPr eaLnBrk="1" hangingPunct="1"/>
            <a:endParaRPr lang="es-ES_tradnl" altLang="es-ES" sz="1400" b="1"/>
          </a:p>
          <a:p>
            <a:pPr eaLnBrk="1" hangingPunct="1"/>
            <a:r>
              <a:rPr lang="es-ES_tradnl" altLang="es-ES" sz="1400" b="1" u="sng"/>
              <a:t>Disminuye la tensión muscular</a:t>
            </a:r>
            <a:r>
              <a:rPr lang="es-ES_tradnl" altLang="es-ES" sz="1400" b="1"/>
              <a:t> o, lo que es lo mismo, permite una mejor relajación del músculo tras la contracción, bajando el llamado tono muscular.</a:t>
            </a:r>
          </a:p>
          <a:p>
            <a:pPr eaLnBrk="1" hangingPunct="1"/>
            <a:endParaRPr lang="es-ES_tradnl" altLang="es-ES" sz="1400" b="1"/>
          </a:p>
          <a:p>
            <a:pPr eaLnBrk="1" hangingPunct="1"/>
            <a:r>
              <a:rPr lang="es-ES_tradnl" altLang="es-ES" sz="1400" b="1" u="sng"/>
              <a:t>Mejora la preparación psicológica</a:t>
            </a:r>
            <a:r>
              <a:rPr lang="es-ES_tradnl" altLang="es-ES" sz="1400" b="1"/>
              <a:t>: un deportista que no haya calentado previamente entrará mucho peor en acción puesto que mentalmente no estará preparado para rendir al máximo de sus posibilidades.</a:t>
            </a:r>
            <a:endParaRPr lang="es-ES" altLang="es-ES" sz="1400" b="1"/>
          </a:p>
          <a:p>
            <a:endParaRPr lang="es-ES" altLang="es-ES" sz="1400">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7288" name="Rectangle 9728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7290" name="Rectangle 9728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2" name="Rectangle 9729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4" name="Rectangle 9729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6" name="Rectangle 9729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298" name="Freeform: Shape 9729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7300" name="Rectangle 9729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a:extLst>
              <a:ext uri="{FF2B5EF4-FFF2-40B4-BE49-F238E27FC236}">
                <a16:creationId xmlns:a16="http://schemas.microsoft.com/office/drawing/2014/main" id="{ADEE0BBB-A5DD-217E-859C-26B67F6E3777}"/>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200" b="1">
                <a:solidFill>
                  <a:srgbClr val="FFFFFF"/>
                </a:solidFill>
              </a:rPr>
              <a:t>CALENTAMIENTO EN EL TIRO CON ARCO</a:t>
            </a:r>
          </a:p>
        </p:txBody>
      </p:sp>
      <p:sp>
        <p:nvSpPr>
          <p:cNvPr id="97283" name="Rectangle 3">
            <a:extLst>
              <a:ext uri="{FF2B5EF4-FFF2-40B4-BE49-F238E27FC236}">
                <a16:creationId xmlns:a16="http://schemas.microsoft.com/office/drawing/2014/main" id="{6C8EC0FA-7190-AD06-FE5A-0C50BE76DB75}"/>
              </a:ext>
            </a:extLst>
          </p:cNvPr>
          <p:cNvSpPr>
            <a:spLocks noGrp="1" noChangeArrowheads="1"/>
          </p:cNvSpPr>
          <p:nvPr>
            <p:ph idx="1"/>
          </p:nvPr>
        </p:nvSpPr>
        <p:spPr>
          <a:xfrm>
            <a:off x="3607694" y="649480"/>
            <a:ext cx="4916510" cy="5546047"/>
          </a:xfrm>
        </p:spPr>
        <p:txBody>
          <a:bodyPr anchor="ctr">
            <a:normAutofit/>
          </a:bodyPr>
          <a:lstStyle/>
          <a:p>
            <a:pPr eaLnBrk="1" hangingPunct="1"/>
            <a:r>
              <a:rPr lang="es-ES_tradnl" altLang="es-ES" sz="1700" b="1" u="sng"/>
              <a:t>Clases de calentamientos:</a:t>
            </a:r>
          </a:p>
          <a:p>
            <a:pPr eaLnBrk="1" hangingPunct="1">
              <a:buFont typeface="Wingdings" panose="05000000000000000000" pitchFamily="2" charset="2"/>
              <a:buNone/>
            </a:pPr>
            <a:endParaRPr lang="es-ES_tradnl" altLang="es-ES" sz="1700" b="1"/>
          </a:p>
          <a:p>
            <a:pPr eaLnBrk="1" hangingPunct="1"/>
            <a:r>
              <a:rPr lang="es-ES_tradnl" altLang="es-ES" sz="1700" b="1"/>
              <a:t>Calentamiento general:</a:t>
            </a:r>
            <a:r>
              <a:rPr lang="es-ES_tradnl" altLang="es-ES" sz="1700"/>
              <a:t> </a:t>
            </a:r>
            <a:r>
              <a:rPr lang="es-ES_tradnl" altLang="es-ES" sz="1700" b="1"/>
              <a:t>se basa en un tipo de calentamiento para todo el cuerpo de una forma global (atendiendo a todos los grupos musculares más importantes), así como al sistema cardio−respiratorio.</a:t>
            </a:r>
          </a:p>
          <a:p>
            <a:pPr eaLnBrk="1" hangingPunct="1">
              <a:buFont typeface="Wingdings" panose="05000000000000000000" pitchFamily="2" charset="2"/>
              <a:buNone/>
            </a:pPr>
            <a:endParaRPr lang="es-ES_tradnl" altLang="es-ES" sz="1700" b="1"/>
          </a:p>
          <a:p>
            <a:pPr eaLnBrk="1" hangingPunct="1"/>
            <a:r>
              <a:rPr lang="es-ES_tradnl" altLang="es-ES" sz="1700" b="1"/>
              <a:t>Calentamiento específico</a:t>
            </a:r>
            <a:r>
              <a:rPr lang="es-ES_tradnl" altLang="es-ES" sz="1700"/>
              <a:t>: </a:t>
            </a:r>
            <a:r>
              <a:rPr lang="es-ES_tradnl" altLang="es-ES" sz="1700" b="1"/>
              <a:t>está indicado a aquellos músculos que más vamos a utilizar.</a:t>
            </a:r>
            <a:endParaRPr lang="es-ES" altLang="es-ES" sz="1700" b="1"/>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8314" name="Rectangle 983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6" name="Rectangle 983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8" name="Rectangle 983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0" name="Rectangle 983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22" name="Freeform: Shape 983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324" name="Rectangle 983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a:extLst>
              <a:ext uri="{FF2B5EF4-FFF2-40B4-BE49-F238E27FC236}">
                <a16:creationId xmlns:a16="http://schemas.microsoft.com/office/drawing/2014/main" id="{C091D690-7D62-CA5B-E039-78F620A9C7A5}"/>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200" b="1">
                <a:solidFill>
                  <a:srgbClr val="FFFFFF"/>
                </a:solidFill>
              </a:rPr>
              <a:t>CALENTAMIENTO EN EL TIRO CON ARCO</a:t>
            </a:r>
          </a:p>
        </p:txBody>
      </p:sp>
      <p:sp>
        <p:nvSpPr>
          <p:cNvPr id="98307" name="Rectangle 3">
            <a:extLst>
              <a:ext uri="{FF2B5EF4-FFF2-40B4-BE49-F238E27FC236}">
                <a16:creationId xmlns:a16="http://schemas.microsoft.com/office/drawing/2014/main" id="{57118129-03D8-48C6-3D55-1A15C126B0D3}"/>
              </a:ext>
            </a:extLst>
          </p:cNvPr>
          <p:cNvSpPr>
            <a:spLocks noGrp="1" noChangeArrowheads="1"/>
          </p:cNvSpPr>
          <p:nvPr>
            <p:ph idx="1"/>
          </p:nvPr>
        </p:nvSpPr>
        <p:spPr>
          <a:xfrm>
            <a:off x="3607694" y="649480"/>
            <a:ext cx="4916510" cy="5546047"/>
          </a:xfrm>
        </p:spPr>
        <p:txBody>
          <a:bodyPr anchor="ctr">
            <a:normAutofit/>
          </a:bodyPr>
          <a:lstStyle/>
          <a:p>
            <a:pPr eaLnBrk="1" hangingPunct="1"/>
            <a:r>
              <a:rPr lang="es-ES_tradnl" altLang="es-ES" sz="1700" b="1" u="sng" dirty="0"/>
              <a:t>Características del calentamiento</a:t>
            </a:r>
          </a:p>
          <a:p>
            <a:pPr eaLnBrk="1" hangingPunct="1"/>
            <a:endParaRPr lang="es-ES_tradnl" altLang="es-ES" sz="1700" b="1" dirty="0"/>
          </a:p>
          <a:p>
            <a:pPr eaLnBrk="1" hangingPunct="1"/>
            <a:r>
              <a:rPr lang="es-ES_tradnl" altLang="es-ES" sz="1700" b="1" dirty="0"/>
              <a:t>-La respiración</a:t>
            </a:r>
            <a:r>
              <a:rPr lang="es-ES_tradnl" altLang="es-ES" sz="1700" dirty="0"/>
              <a:t>: respirar únicamente lo que nos pida el organismo. Como dato orientativo podemos situar la frecuencia entre 20 </a:t>
            </a:r>
            <a:r>
              <a:rPr lang="es-ES_tradnl" altLang="es-ES" sz="1700" dirty="0" err="1"/>
              <a:t>ó</a:t>
            </a:r>
            <a:r>
              <a:rPr lang="es-ES_tradnl" altLang="es-ES" sz="1700" dirty="0"/>
              <a:t> 25 </a:t>
            </a:r>
            <a:r>
              <a:rPr lang="es-ES_tradnl" altLang="es-ES" sz="1700" dirty="0" err="1"/>
              <a:t>resp</a:t>
            </a:r>
            <a:r>
              <a:rPr lang="es-ES_tradnl" altLang="es-ES" sz="1700" dirty="0"/>
              <a:t>./min. Además la respiración debe ser rítmica y ajustar cada individuo su ritmo propio respiratorio.</a:t>
            </a:r>
          </a:p>
          <a:p>
            <a:pPr eaLnBrk="1" hangingPunct="1"/>
            <a:endParaRPr lang="es-ES_tradnl" altLang="es-ES" sz="1700" b="1" dirty="0"/>
          </a:p>
          <a:p>
            <a:pPr eaLnBrk="1" hangingPunct="1"/>
            <a:r>
              <a:rPr lang="es-ES_tradnl" altLang="es-ES" sz="1700" b="1" dirty="0"/>
              <a:t>-La duración</a:t>
            </a:r>
            <a:r>
              <a:rPr lang="es-ES_tradnl" altLang="es-ES" sz="1700" dirty="0"/>
              <a:t>: entre 10 min. hasta 20 </a:t>
            </a:r>
            <a:r>
              <a:rPr lang="es-ES_tradnl" altLang="es-ES" sz="1700" dirty="0" err="1"/>
              <a:t>ó</a:t>
            </a:r>
            <a:r>
              <a:rPr lang="es-ES_tradnl" altLang="es-ES" sz="1700" dirty="0"/>
              <a:t> 25 min. e incluso más, dependerá sobre todo de los siguientes factores:</a:t>
            </a:r>
          </a:p>
          <a:p>
            <a:pPr eaLnBrk="1" hangingPunct="1"/>
            <a:endParaRPr lang="es-ES_tradnl" altLang="es-ES" sz="1700" dirty="0"/>
          </a:p>
          <a:p>
            <a:pPr eaLnBrk="1" hangingPunct="1"/>
            <a:r>
              <a:rPr lang="es-ES_tradnl" altLang="es-ES" sz="1700" dirty="0"/>
              <a:t>· Condición física del deportista.</a:t>
            </a:r>
          </a:p>
          <a:p>
            <a:pPr eaLnBrk="1" hangingPunct="1"/>
            <a:r>
              <a:rPr lang="es-ES_tradnl" altLang="es-ES" sz="1700" dirty="0"/>
              <a:t>· Tipo de actividad a realizar.</a:t>
            </a:r>
          </a:p>
          <a:p>
            <a:pPr eaLnBrk="1" hangingPunct="1"/>
            <a:r>
              <a:rPr lang="es-ES_tradnl" altLang="es-ES" sz="1700" dirty="0"/>
              <a:t>· Intensidad de la actividad.</a:t>
            </a:r>
          </a:p>
          <a:p>
            <a:pPr eaLnBrk="1" hangingPunct="1"/>
            <a:endParaRPr lang="es-ES_tradnl" altLang="es-ES" sz="1700" b="1"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9337" name="Rectangle 993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9" name="Rectangle 9933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41" name="Rectangle 9934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43" name="Rectangle 9934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345" name="Freeform: Shape 9934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9347" name="Rectangle 9934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0" name="Rectangle 2">
            <a:extLst>
              <a:ext uri="{FF2B5EF4-FFF2-40B4-BE49-F238E27FC236}">
                <a16:creationId xmlns:a16="http://schemas.microsoft.com/office/drawing/2014/main" id="{20A27768-1D62-809D-81D2-D2202148CA68}"/>
              </a:ext>
            </a:extLst>
          </p:cNvPr>
          <p:cNvSpPr>
            <a:spLocks noGrp="1" noChangeArrowheads="1"/>
          </p:cNvSpPr>
          <p:nvPr>
            <p:ph type="title"/>
          </p:nvPr>
        </p:nvSpPr>
        <p:spPr>
          <a:xfrm>
            <a:off x="439858" y="1683756"/>
            <a:ext cx="2336449" cy="2396359"/>
          </a:xfrm>
        </p:spPr>
        <p:txBody>
          <a:bodyPr anchor="b">
            <a:normAutofit/>
          </a:bodyPr>
          <a:lstStyle/>
          <a:p>
            <a:pPr algn="r" eaLnBrk="1" hangingPunct="1">
              <a:defRPr/>
            </a:pPr>
            <a:r>
              <a:rPr lang="es-ES" sz="2200" b="1">
                <a:solidFill>
                  <a:srgbClr val="FFFFFF"/>
                </a:solidFill>
              </a:rPr>
              <a:t>CALENTAMIENTO EN EL TIRO CON ARCO</a:t>
            </a:r>
          </a:p>
        </p:txBody>
      </p:sp>
      <p:graphicFrame>
        <p:nvGraphicFramePr>
          <p:cNvPr id="99333" name="Rectangle 3">
            <a:extLst>
              <a:ext uri="{FF2B5EF4-FFF2-40B4-BE49-F238E27FC236}">
                <a16:creationId xmlns:a16="http://schemas.microsoft.com/office/drawing/2014/main" id="{FCA62BAC-75E1-76DA-A52D-2C1B28BDD931}"/>
              </a:ext>
            </a:extLst>
          </p:cNvPr>
          <p:cNvGraphicFramePr>
            <a:graphicFrameLocks noGrp="1"/>
          </p:cNvGraphicFramePr>
          <p:nvPr>
            <p:ph idx="1"/>
            <p:extLst>
              <p:ext uri="{D42A27DB-BD31-4B8C-83A1-F6EECF244321}">
                <p14:modId xmlns:p14="http://schemas.microsoft.com/office/powerpoint/2010/main" val="349075034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0536" name="Rectangle 15053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0538" name="Rectangle 1505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0" name="Rectangle 15053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2" name="Rectangle 1505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4" name="Rectangle 15054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546" name="Freeform: Shape 1505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0548" name="Rectangle 15054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30" name="Rectangle 2">
            <a:extLst>
              <a:ext uri="{FF2B5EF4-FFF2-40B4-BE49-F238E27FC236}">
                <a16:creationId xmlns:a16="http://schemas.microsoft.com/office/drawing/2014/main" id="{9129869D-5F0E-B8D6-9147-15B5A5C5BD37}"/>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CALENTAMIENTO EN EL TIRO CON ARCO</a:t>
            </a:r>
          </a:p>
        </p:txBody>
      </p:sp>
      <p:sp>
        <p:nvSpPr>
          <p:cNvPr id="150531" name="Rectangle 3">
            <a:extLst>
              <a:ext uri="{FF2B5EF4-FFF2-40B4-BE49-F238E27FC236}">
                <a16:creationId xmlns:a16="http://schemas.microsoft.com/office/drawing/2014/main" id="{DCA43A59-299D-B0A4-0583-9340EC9FE7A5}"/>
              </a:ext>
            </a:extLst>
          </p:cNvPr>
          <p:cNvSpPr>
            <a:spLocks noGrp="1" noChangeArrowheads="1"/>
          </p:cNvSpPr>
          <p:nvPr>
            <p:ph idx="1"/>
          </p:nvPr>
        </p:nvSpPr>
        <p:spPr>
          <a:xfrm>
            <a:off x="3607694" y="649480"/>
            <a:ext cx="4916510" cy="5546047"/>
          </a:xfrm>
        </p:spPr>
        <p:txBody>
          <a:bodyPr anchor="ctr">
            <a:normAutofit/>
          </a:bodyPr>
          <a:lstStyle/>
          <a:p>
            <a:pPr marL="609600" indent="-609600"/>
            <a:r>
              <a:rPr lang="es-ES" altLang="es-ES" sz="1200" b="1" u="sng">
                <a:effectLst/>
              </a:rPr>
              <a:t>EJERCICIOS DE CALENTAMIENTO GLOBAL</a:t>
            </a:r>
          </a:p>
          <a:p>
            <a:pPr marL="609600" indent="-609600"/>
            <a:endParaRPr lang="es-ES" altLang="es-ES" sz="1200" b="1" u="sng">
              <a:effectLst/>
            </a:endParaRPr>
          </a:p>
          <a:p>
            <a:pPr marL="609600" indent="-609600">
              <a:buFont typeface="Wingdings" panose="05000000000000000000" pitchFamily="2" charset="2"/>
              <a:buNone/>
            </a:pPr>
            <a:r>
              <a:rPr lang="es-ES_tradnl" altLang="es-ES" sz="1200" b="1" u="sng">
                <a:effectLst/>
              </a:rPr>
              <a:t>CARRERA</a:t>
            </a:r>
            <a:r>
              <a:rPr lang="es-ES_tradnl" altLang="es-ES" sz="1200" b="1">
                <a:effectLst/>
              </a:rPr>
              <a:t>: </a:t>
            </a:r>
            <a:r>
              <a:rPr lang="es-ES_tradnl" altLang="es-ES" sz="1200">
                <a:effectLst/>
              </a:rPr>
              <a:t>Trote suave para todas las edades, nunca forzando. Se trata de conseguir que el sistema nervioso y el circulatorio se despierten. Pero la carrera se debe hacer después de haber calentado las piernas y hecho algunos ejercicios que suban previamente el ritmo respiratorio.</a:t>
            </a:r>
            <a:r>
              <a:rPr lang="es-ES_tradnl" altLang="es-ES" sz="1200" b="1">
                <a:effectLst/>
              </a:rPr>
              <a:t> (Tiempo máximo de carrera: 30 segundos para los más pequeños).</a:t>
            </a:r>
          </a:p>
          <a:p>
            <a:pPr marL="609600" indent="-609600">
              <a:buFont typeface="Wingdings" panose="05000000000000000000" pitchFamily="2" charset="2"/>
              <a:buNone/>
            </a:pPr>
            <a:r>
              <a:rPr lang="es-ES_tradnl" altLang="es-ES" sz="1200" b="1" u="sng">
                <a:effectLst/>
              </a:rPr>
              <a:t>SENTADILLAS</a:t>
            </a:r>
            <a:r>
              <a:rPr lang="es-ES_tradnl" altLang="es-ES" sz="1200" b="1">
                <a:effectLst/>
              </a:rPr>
              <a:t>: </a:t>
            </a:r>
            <a:r>
              <a:rPr lang="es-ES_tradnl" altLang="es-ES" sz="1200">
                <a:effectLst/>
              </a:rPr>
              <a:t>Colocarse erguido, separando un poco los pies, colocándolos paralelos. Bajar las manos mientras nos colocamos en cuclillas todo lo bajo que podamos, hasta tocar el suelo con las palmas de las manos, para después levantarse</a:t>
            </a:r>
            <a:r>
              <a:rPr lang="es-ES_tradnl" altLang="es-ES" sz="1200" b="1">
                <a:effectLst/>
              </a:rPr>
              <a:t>. (Para los más pequeños repetir a ritmo medio de 3 a 4 veces).</a:t>
            </a:r>
          </a:p>
          <a:p>
            <a:pPr marL="609600" indent="-609600">
              <a:buFont typeface="Wingdings" panose="05000000000000000000" pitchFamily="2" charset="2"/>
              <a:buNone/>
            </a:pPr>
            <a:r>
              <a:rPr lang="es-ES_tradnl" altLang="es-ES" sz="1200" b="1" u="sng">
                <a:effectLst/>
              </a:rPr>
              <a:t>SENTADILLAS EN CRUZ</a:t>
            </a:r>
            <a:r>
              <a:rPr lang="es-ES_tradnl" altLang="es-ES" sz="1200" b="1">
                <a:effectLst/>
              </a:rPr>
              <a:t>: </a:t>
            </a:r>
            <a:r>
              <a:rPr lang="es-ES_tradnl" altLang="es-ES" sz="1200">
                <a:effectLst/>
              </a:rPr>
              <a:t>Empezaremos igual que en el ejercicio anterior, pero al levantarse abrir los brazos, a la vez, hacia los lados de forma que queden en cruz, cuando volvamos a posición de erguidos</a:t>
            </a:r>
            <a:r>
              <a:rPr lang="es-ES_tradnl" altLang="es-ES" sz="1200" b="1">
                <a:effectLst/>
              </a:rPr>
              <a:t>. (Para los más pequeños repetir a ritmo medio de 2 a 3 veces).</a:t>
            </a:r>
          </a:p>
          <a:p>
            <a:pPr marL="609600" indent="-609600">
              <a:buFont typeface="Wingdings" panose="05000000000000000000" pitchFamily="2" charset="2"/>
              <a:buNone/>
            </a:pPr>
            <a:r>
              <a:rPr lang="es-ES_tradnl" altLang="es-ES" sz="1200" b="1" u="sng">
                <a:effectLst/>
              </a:rPr>
              <a:t>RECOGIDA</a:t>
            </a:r>
            <a:r>
              <a:rPr lang="es-ES_tradnl" altLang="es-ES" sz="1200" b="1">
                <a:effectLst/>
              </a:rPr>
              <a:t>: </a:t>
            </a:r>
            <a:r>
              <a:rPr lang="es-ES_tradnl" altLang="es-ES" sz="1200">
                <a:effectLst/>
              </a:rPr>
              <a:t>Caminar durante sesenta segundos, a ritmo medio, y cada cinco segundos pararse y colocarse en cuclillas, como si fuéramos a recoger algo del suelo. Seguidamente levantarse. Este ejercicio se puede intercalar, dos o tres veces, entremedias de otros ejercicios de calentamiento global que programemos.</a:t>
            </a:r>
          </a:p>
          <a:p>
            <a:pPr marL="609600" indent="-609600">
              <a:buFont typeface="Wingdings" panose="05000000000000000000" pitchFamily="2" charset="2"/>
              <a:buNone/>
            </a:pPr>
            <a:r>
              <a:rPr lang="es-ES_tradnl" altLang="es-ES" sz="1200" b="1" u="sng">
                <a:effectLst/>
              </a:rPr>
              <a:t>LA GARZA</a:t>
            </a:r>
            <a:r>
              <a:rPr lang="es-ES_tradnl" altLang="es-ES" sz="1200" b="1">
                <a:effectLst/>
              </a:rPr>
              <a:t>: </a:t>
            </a:r>
            <a:r>
              <a:rPr lang="es-ES_tradnl" altLang="es-ES" sz="1200">
                <a:effectLst/>
              </a:rPr>
              <a:t>Caminar durante 40 segundos, levantando cada cinco segundos bien alto una pierna, con la rodilla doblada, y la mano correspondiente. Ir alternando entre las dos piernas.</a:t>
            </a:r>
            <a:endParaRPr lang="es-ES" altLang="es-ES" sz="1200">
              <a:effectLs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1560" name="Rectangle 15155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1562" name="Rectangle 15156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64" name="Rectangle 15156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66" name="Rectangle 15156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68" name="Rectangle 15156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570" name="Freeform: Shape 15156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1572" name="Rectangle 15157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a:extLst>
              <a:ext uri="{FF2B5EF4-FFF2-40B4-BE49-F238E27FC236}">
                <a16:creationId xmlns:a16="http://schemas.microsoft.com/office/drawing/2014/main" id="{A59EB7D1-3E1E-C30F-2B30-DBAE966B8671}"/>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CALENTAMIENTO EN EL TIRO CON ARCO</a:t>
            </a:r>
          </a:p>
        </p:txBody>
      </p:sp>
      <p:sp>
        <p:nvSpPr>
          <p:cNvPr id="151555" name="Rectangle 3">
            <a:extLst>
              <a:ext uri="{FF2B5EF4-FFF2-40B4-BE49-F238E27FC236}">
                <a16:creationId xmlns:a16="http://schemas.microsoft.com/office/drawing/2014/main" id="{3810BE52-A34E-E436-C17A-1267EFECCDE6}"/>
              </a:ext>
            </a:extLst>
          </p:cNvPr>
          <p:cNvSpPr>
            <a:spLocks noGrp="1" noChangeArrowheads="1"/>
          </p:cNvSpPr>
          <p:nvPr>
            <p:ph idx="1"/>
          </p:nvPr>
        </p:nvSpPr>
        <p:spPr>
          <a:xfrm>
            <a:off x="3607694" y="649480"/>
            <a:ext cx="4916510" cy="5546047"/>
          </a:xfrm>
        </p:spPr>
        <p:txBody>
          <a:bodyPr anchor="ctr">
            <a:normAutofit/>
          </a:bodyPr>
          <a:lstStyle/>
          <a:p>
            <a:pPr>
              <a:buFont typeface="Wingdings" panose="05000000000000000000" pitchFamily="2" charset="2"/>
              <a:buNone/>
            </a:pPr>
            <a:r>
              <a:rPr lang="es-ES_tradnl" altLang="es-ES" sz="1400" b="1" u="sng">
                <a:effectLst/>
              </a:rPr>
              <a:t>EL VUELO</a:t>
            </a:r>
            <a:r>
              <a:rPr lang="es-ES_tradnl" altLang="es-ES" sz="1400" b="1">
                <a:effectLst/>
              </a:rPr>
              <a:t>: </a:t>
            </a:r>
            <a:r>
              <a:rPr lang="es-ES_tradnl" altLang="es-ES" sz="1400">
                <a:effectLst/>
              </a:rPr>
              <a:t>Trotar durante 30 segundos, a la vez que con los brazos se imita el aleteo de un ave. Este ejercicio puede sustituir a la carrera.</a:t>
            </a:r>
          </a:p>
          <a:p>
            <a:pPr>
              <a:buFont typeface="Wingdings" panose="05000000000000000000" pitchFamily="2" charset="2"/>
              <a:buNone/>
            </a:pPr>
            <a:endParaRPr lang="es-ES_tradnl" altLang="es-ES" sz="1400" b="1">
              <a:effectLst/>
            </a:endParaRPr>
          </a:p>
          <a:p>
            <a:pPr>
              <a:buFont typeface="Wingdings" panose="05000000000000000000" pitchFamily="2" charset="2"/>
              <a:buNone/>
            </a:pPr>
            <a:r>
              <a:rPr lang="es-ES_tradnl" altLang="es-ES" sz="1400" b="1" u="sng">
                <a:effectLst/>
              </a:rPr>
              <a:t>HACER EL POTRO</a:t>
            </a:r>
            <a:r>
              <a:rPr lang="es-ES_tradnl" altLang="es-ES" sz="1400" b="1">
                <a:effectLst/>
              </a:rPr>
              <a:t>: </a:t>
            </a:r>
            <a:r>
              <a:rPr lang="es-ES_tradnl" altLang="es-ES" sz="1400">
                <a:effectLst/>
              </a:rPr>
              <a:t>Correr de treinta a cuarenta segundos a la vez que se van dando saltos de vez en cuando. </a:t>
            </a:r>
          </a:p>
          <a:p>
            <a:pPr>
              <a:buFont typeface="Wingdings" panose="05000000000000000000" pitchFamily="2" charset="2"/>
              <a:buNone/>
            </a:pPr>
            <a:endParaRPr lang="es-ES_tradnl" altLang="es-ES" sz="1400">
              <a:effectLst/>
            </a:endParaRPr>
          </a:p>
          <a:p>
            <a:pPr>
              <a:buFont typeface="Wingdings" panose="05000000000000000000" pitchFamily="2" charset="2"/>
              <a:buNone/>
            </a:pPr>
            <a:r>
              <a:rPr lang="es-ES_tradnl" altLang="es-ES" sz="1400" b="1" u="sng">
                <a:effectLst/>
              </a:rPr>
              <a:t>SALTO DE PUNTERAS</a:t>
            </a:r>
            <a:r>
              <a:rPr lang="es-ES_tradnl" altLang="es-ES" sz="1400" b="1">
                <a:effectLst/>
              </a:rPr>
              <a:t>: </a:t>
            </a:r>
            <a:r>
              <a:rPr lang="es-ES_tradnl" altLang="es-ES" sz="1400">
                <a:effectLst/>
              </a:rPr>
              <a:t>Colocarse erguido, con los pies juntos y los brazos a lo largo del cuerpo. Durante 30 segundos ir dando saltos de forma rápida, apoyándose en las puntas de los pies.</a:t>
            </a:r>
          </a:p>
          <a:p>
            <a:pPr>
              <a:buFont typeface="Wingdings" panose="05000000000000000000" pitchFamily="2" charset="2"/>
              <a:buNone/>
            </a:pPr>
            <a:endParaRPr lang="es-ES_tradnl" altLang="es-ES" sz="1400" b="1">
              <a:effectLst/>
            </a:endParaRPr>
          </a:p>
          <a:p>
            <a:pPr>
              <a:buFont typeface="Wingdings" panose="05000000000000000000" pitchFamily="2" charset="2"/>
              <a:buNone/>
            </a:pPr>
            <a:r>
              <a:rPr lang="es-ES_tradnl" altLang="es-ES" sz="1400" b="1" u="sng">
                <a:effectLst/>
              </a:rPr>
              <a:t>A LA PATA COJA</a:t>
            </a:r>
            <a:r>
              <a:rPr lang="es-ES_tradnl" altLang="es-ES" sz="1400" b="1">
                <a:effectLst/>
              </a:rPr>
              <a:t>: </a:t>
            </a:r>
            <a:r>
              <a:rPr lang="es-ES_tradnl" altLang="es-ES" sz="1400">
                <a:effectLst/>
              </a:rPr>
              <a:t>Durante 15 ó 20 segundos, y a ritmo rápido, saltar a la pata coja, a la vez que se avanza, la mitad del tiempo con un pie y la otra mitad con el otro.</a:t>
            </a:r>
          </a:p>
          <a:p>
            <a:pPr>
              <a:buFont typeface="Wingdings" panose="05000000000000000000" pitchFamily="2" charset="2"/>
              <a:buNone/>
            </a:pPr>
            <a:endParaRPr lang="es-ES_tradnl" altLang="es-ES" sz="1400">
              <a:effectLst/>
            </a:endParaRPr>
          </a:p>
          <a:p>
            <a:pPr>
              <a:buFont typeface="Wingdings" panose="05000000000000000000" pitchFamily="2" charset="2"/>
              <a:buNone/>
            </a:pPr>
            <a:r>
              <a:rPr lang="es-ES_tradnl" altLang="es-ES" sz="1400" b="1" u="sng">
                <a:effectLst/>
              </a:rPr>
              <a:t>EJERCICIOS CON LA CUERDA</a:t>
            </a:r>
            <a:r>
              <a:rPr lang="es-ES_tradnl" altLang="es-ES" sz="1400" b="1">
                <a:effectLst/>
              </a:rPr>
              <a:t>: </a:t>
            </a:r>
            <a:r>
              <a:rPr lang="es-ES_tradnl" altLang="es-ES" sz="1400">
                <a:effectLst/>
              </a:rPr>
              <a:t>Los típicos: Salto a la comba individual hacia adelante y hacia atrás, salto a la comba mantenida entre dos compañeros, que se van alternado, pequeños saltos con la comba individual reducida a la mitad de su longitud, doblándola, salto por encima con los pies juntos, tirar entre dos de la cuerda, etc. </a:t>
            </a:r>
            <a:r>
              <a:rPr lang="es-ES_tradnl" altLang="es-ES" sz="1400" b="1">
                <a:effectLst/>
              </a:rPr>
              <a:t>(Todos estos ejercicios, para los más pequeños, no serán muy prolongados, ni se harán excesivamente bruscos).</a:t>
            </a:r>
            <a:endParaRPr lang="es-ES" altLang="es-ES" sz="1400" b="1">
              <a:effectLs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0360" name="Rectangle 100359">
            <a:extLst>
              <a:ext uri="{FF2B5EF4-FFF2-40B4-BE49-F238E27FC236}">
                <a16:creationId xmlns:a16="http://schemas.microsoft.com/office/drawing/2014/main" id="{DAA9D101-9817-4D16-A481-1E00352EC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Rectangle 2">
            <a:extLst>
              <a:ext uri="{FF2B5EF4-FFF2-40B4-BE49-F238E27FC236}">
                <a16:creationId xmlns:a16="http://schemas.microsoft.com/office/drawing/2014/main" id="{24155E72-68D9-7C50-391B-BD8322F6B4E1}"/>
              </a:ext>
            </a:extLst>
          </p:cNvPr>
          <p:cNvSpPr>
            <a:spLocks noGrp="1" noChangeArrowheads="1"/>
          </p:cNvSpPr>
          <p:nvPr>
            <p:ph type="title"/>
          </p:nvPr>
        </p:nvSpPr>
        <p:spPr>
          <a:xfrm>
            <a:off x="862713" y="502021"/>
            <a:ext cx="3709287" cy="1667997"/>
          </a:xfrm>
        </p:spPr>
        <p:txBody>
          <a:bodyPr anchor="b">
            <a:normAutofit/>
          </a:bodyPr>
          <a:lstStyle/>
          <a:p>
            <a:pPr eaLnBrk="1" hangingPunct="1">
              <a:defRPr/>
            </a:pPr>
            <a:r>
              <a:rPr lang="es-ES" sz="3500" b="1"/>
              <a:t>CALENTAMIENTO EN EL TIRO CON ARCO</a:t>
            </a:r>
          </a:p>
        </p:txBody>
      </p:sp>
      <p:sp>
        <p:nvSpPr>
          <p:cNvPr id="100355" name="Rectangle 3">
            <a:extLst>
              <a:ext uri="{FF2B5EF4-FFF2-40B4-BE49-F238E27FC236}">
                <a16:creationId xmlns:a16="http://schemas.microsoft.com/office/drawing/2014/main" id="{322E0C14-B490-9A78-B6CB-8FB104E2F68A}"/>
              </a:ext>
            </a:extLst>
          </p:cNvPr>
          <p:cNvSpPr>
            <a:spLocks noGrp="1" noChangeArrowheads="1"/>
          </p:cNvSpPr>
          <p:nvPr>
            <p:ph idx="1"/>
          </p:nvPr>
        </p:nvSpPr>
        <p:spPr>
          <a:xfrm>
            <a:off x="862714" y="2399857"/>
            <a:ext cx="3709286" cy="3455033"/>
          </a:xfrm>
        </p:spPr>
        <p:txBody>
          <a:bodyPr anchor="t">
            <a:normAutofit/>
          </a:bodyPr>
          <a:lstStyle/>
          <a:p>
            <a:pPr eaLnBrk="1" hangingPunct="1">
              <a:buFont typeface="Wingdings" panose="05000000000000000000" pitchFamily="2" charset="2"/>
              <a:buNone/>
            </a:pPr>
            <a:r>
              <a:rPr lang="es-ES_tradnl" altLang="es-ES" sz="1200" b="1" u="sng"/>
              <a:t>Ejercicios de calentamiento específicos:</a:t>
            </a:r>
          </a:p>
          <a:p>
            <a:pPr eaLnBrk="1" hangingPunct="1">
              <a:buFont typeface="Wingdings" panose="05000000000000000000" pitchFamily="2" charset="2"/>
              <a:buNone/>
            </a:pPr>
            <a:endParaRPr lang="es-ES_tradnl" altLang="es-ES" sz="1200" u="sng"/>
          </a:p>
          <a:p>
            <a:pPr eaLnBrk="1" hangingPunct="1"/>
            <a:r>
              <a:rPr lang="es-ES_tradnl" altLang="es-ES" sz="1200" b="1" u="sng"/>
              <a:t>Cuello</a:t>
            </a:r>
            <a:r>
              <a:rPr lang="es-ES_tradnl" altLang="es-ES" sz="1200" b="1"/>
              <a:t>.                  </a:t>
            </a:r>
            <a:r>
              <a:rPr lang="es-ES" altLang="es-ES" sz="1200" b="1"/>
              <a:t>-Movimiento hacia los hombros</a:t>
            </a:r>
            <a:endParaRPr lang="es-ES_tradnl" altLang="es-ES" sz="1200" b="1"/>
          </a:p>
          <a:p>
            <a:pPr eaLnBrk="1" hangingPunct="1"/>
            <a:endParaRPr lang="es-ES_tradnl" altLang="es-ES" sz="1200" b="1"/>
          </a:p>
          <a:p>
            <a:pPr eaLnBrk="1" hangingPunct="1">
              <a:buFont typeface="Wingdings" panose="05000000000000000000" pitchFamily="2" charset="2"/>
              <a:buNone/>
            </a:pPr>
            <a:r>
              <a:rPr lang="es-ES" altLang="es-ES" sz="1200" b="1"/>
              <a:t>		</a:t>
            </a:r>
          </a:p>
          <a:p>
            <a:pPr eaLnBrk="1" hangingPunct="1">
              <a:buFont typeface="Wingdings" panose="05000000000000000000" pitchFamily="2" charset="2"/>
              <a:buNone/>
            </a:pPr>
            <a:r>
              <a:rPr lang="es-ES" altLang="es-ES" sz="1200" b="1"/>
              <a:t>                          -Movimiento adelante-atrás</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-Giros izquierda-derecha</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-Rotación</a:t>
            </a:r>
          </a:p>
        </p:txBody>
      </p:sp>
      <p:pic>
        <p:nvPicPr>
          <p:cNvPr id="92165" name="Picture 6">
            <a:extLst>
              <a:ext uri="{FF2B5EF4-FFF2-40B4-BE49-F238E27FC236}">
                <a16:creationId xmlns:a16="http://schemas.microsoft.com/office/drawing/2014/main" id="{9D76BE80-7CF5-69B4-D946-2D74AB537A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72911" y="1016568"/>
            <a:ext cx="1564932" cy="2053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8">
            <a:extLst>
              <a:ext uri="{FF2B5EF4-FFF2-40B4-BE49-F238E27FC236}">
                <a16:creationId xmlns:a16="http://schemas.microsoft.com/office/drawing/2014/main" id="{F4CB1C2B-0EBA-5569-C7E8-389D9DFF704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98529" y="1016568"/>
            <a:ext cx="1564932" cy="2053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7">
            <a:extLst>
              <a:ext uri="{FF2B5EF4-FFF2-40B4-BE49-F238E27FC236}">
                <a16:creationId xmlns:a16="http://schemas.microsoft.com/office/drawing/2014/main" id="{B35F6140-FAFC-326C-A969-D6CBCF89A83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57117" y="3409858"/>
            <a:ext cx="1580726" cy="1995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5">
            <a:extLst>
              <a:ext uri="{FF2B5EF4-FFF2-40B4-BE49-F238E27FC236}">
                <a16:creationId xmlns:a16="http://schemas.microsoft.com/office/drawing/2014/main" id="{6B77F646-6A11-13EC-0F8D-CE3EFC6AC16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98529" y="3409858"/>
            <a:ext cx="1580726" cy="1975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Rectangle 100361">
            <a:extLst>
              <a:ext uri="{FF2B5EF4-FFF2-40B4-BE49-F238E27FC236}">
                <a16:creationId xmlns:a16="http://schemas.microsoft.com/office/drawing/2014/main" id="{5370CCB5-705B-4E99-8F73-B5403ED84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323"/>
            <a:ext cx="6115048" cy="456772"/>
          </a:xfrm>
          <a:prstGeom prst="rect">
            <a:avLst/>
          </a:prstGeom>
          <a:gradFill>
            <a:gsLst>
              <a:gs pos="0">
                <a:srgbClr val="000000">
                  <a:alpha val="63000"/>
                </a:srgbClr>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64" name="Rectangle 100363">
            <a:extLst>
              <a:ext uri="{FF2B5EF4-FFF2-40B4-BE49-F238E27FC236}">
                <a16:creationId xmlns:a16="http://schemas.microsoft.com/office/drawing/2014/main" id="{564B7BD9-7F70-40CA-A74D-E1E6DA33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50"/>
            <a:ext cx="9144000" cy="456773"/>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1384" name="Rectangle 101383">
            <a:extLst>
              <a:ext uri="{FF2B5EF4-FFF2-40B4-BE49-F238E27FC236}">
                <a16:creationId xmlns:a16="http://schemas.microsoft.com/office/drawing/2014/main" id="{DAA9D101-9817-4D16-A481-1E00352EC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a:extLst>
              <a:ext uri="{FF2B5EF4-FFF2-40B4-BE49-F238E27FC236}">
                <a16:creationId xmlns:a16="http://schemas.microsoft.com/office/drawing/2014/main" id="{DD796421-BEFD-B746-1DAD-793253109161}"/>
              </a:ext>
            </a:extLst>
          </p:cNvPr>
          <p:cNvSpPr>
            <a:spLocks noGrp="1" noChangeArrowheads="1"/>
          </p:cNvSpPr>
          <p:nvPr>
            <p:ph type="title"/>
          </p:nvPr>
        </p:nvSpPr>
        <p:spPr>
          <a:xfrm>
            <a:off x="862713" y="502021"/>
            <a:ext cx="3709287" cy="1667997"/>
          </a:xfrm>
        </p:spPr>
        <p:txBody>
          <a:bodyPr anchor="b">
            <a:normAutofit/>
          </a:bodyPr>
          <a:lstStyle/>
          <a:p>
            <a:pPr eaLnBrk="1" hangingPunct="1">
              <a:defRPr/>
            </a:pPr>
            <a:r>
              <a:rPr lang="es-ES" sz="3500" b="1"/>
              <a:t>CALENTAMIENTO EN EL TIRO CON ARCO</a:t>
            </a:r>
          </a:p>
        </p:txBody>
      </p:sp>
      <p:sp>
        <p:nvSpPr>
          <p:cNvPr id="101379" name="Rectangle 3">
            <a:extLst>
              <a:ext uri="{FF2B5EF4-FFF2-40B4-BE49-F238E27FC236}">
                <a16:creationId xmlns:a16="http://schemas.microsoft.com/office/drawing/2014/main" id="{D29F6D56-A979-A4AD-93C5-BCF186986F34}"/>
              </a:ext>
            </a:extLst>
          </p:cNvPr>
          <p:cNvSpPr>
            <a:spLocks noGrp="1" noChangeArrowheads="1"/>
          </p:cNvSpPr>
          <p:nvPr>
            <p:ph idx="1"/>
          </p:nvPr>
        </p:nvSpPr>
        <p:spPr>
          <a:xfrm>
            <a:off x="862714" y="2399857"/>
            <a:ext cx="3709286" cy="3455033"/>
          </a:xfrm>
        </p:spPr>
        <p:txBody>
          <a:bodyPr anchor="t">
            <a:normAutofit/>
          </a:bodyPr>
          <a:lstStyle/>
          <a:p>
            <a:pPr eaLnBrk="1" hangingPunct="1"/>
            <a:r>
              <a:rPr lang="es-ES_tradnl" altLang="es-ES" sz="1400" b="1" u="sng" dirty="0"/>
              <a:t>Hombros</a:t>
            </a:r>
          </a:p>
          <a:p>
            <a:pPr eaLnBrk="1" hangingPunct="1"/>
            <a:endParaRPr lang="es-ES_tradnl" altLang="es-ES" sz="1400" dirty="0"/>
          </a:p>
          <a:p>
            <a:pPr eaLnBrk="1" hangingPunct="1">
              <a:buFont typeface="Wingdings" panose="05000000000000000000" pitchFamily="2" charset="2"/>
              <a:buNone/>
            </a:pPr>
            <a:r>
              <a:rPr lang="es-ES_tradnl" altLang="es-ES" sz="1400" dirty="0"/>
              <a:t>		</a:t>
            </a:r>
            <a:r>
              <a:rPr lang="es-ES_tradnl" altLang="es-ES" sz="1400" b="1" dirty="0"/>
              <a:t>-Con brazos extendidos girar  hacia delante y hacia atrás</a:t>
            </a:r>
          </a:p>
          <a:p>
            <a:pPr eaLnBrk="1" hangingPunct="1">
              <a:buFont typeface="Wingdings" panose="05000000000000000000" pitchFamily="2" charset="2"/>
              <a:buNone/>
            </a:pPr>
            <a:endParaRPr lang="es-ES_tradnl" altLang="es-ES" sz="1400" b="1" dirty="0"/>
          </a:p>
          <a:p>
            <a:pPr eaLnBrk="1" hangingPunct="1">
              <a:buFont typeface="Wingdings" panose="05000000000000000000" pitchFamily="2" charset="2"/>
              <a:buNone/>
            </a:pPr>
            <a:r>
              <a:rPr lang="es-ES_tradnl" altLang="es-ES" sz="1400" b="1" dirty="0"/>
              <a:t>		-Con brazos extendidos elevación brazos arriba, abajo, en cruz y abajo</a:t>
            </a:r>
          </a:p>
          <a:p>
            <a:pPr eaLnBrk="1" hangingPunct="1"/>
            <a:endParaRPr lang="es-ES" altLang="es-ES" sz="1400" b="1" dirty="0"/>
          </a:p>
          <a:p>
            <a:pPr eaLnBrk="1" hangingPunct="1"/>
            <a:r>
              <a:rPr lang="es-ES" altLang="es-ES" sz="1400" b="1" u="sng" dirty="0"/>
              <a:t>Codos</a:t>
            </a:r>
          </a:p>
          <a:p>
            <a:pPr marL="0" indent="0" eaLnBrk="1" hangingPunct="1">
              <a:buNone/>
            </a:pPr>
            <a:endParaRPr lang="es-ES" altLang="es-ES" sz="1400" b="1" u="sng" dirty="0"/>
          </a:p>
          <a:p>
            <a:pPr eaLnBrk="1" hangingPunct="1">
              <a:buFont typeface="Wingdings" panose="05000000000000000000" pitchFamily="2" charset="2"/>
              <a:buNone/>
            </a:pPr>
            <a:r>
              <a:rPr lang="es-ES" altLang="es-ES" sz="1400" dirty="0"/>
              <a:t>		</a:t>
            </a:r>
            <a:r>
              <a:rPr lang="es-ES" altLang="es-ES" sz="1400" b="1" dirty="0"/>
              <a:t>-Subir-bajar el brazo</a:t>
            </a:r>
          </a:p>
          <a:p>
            <a:pPr eaLnBrk="1" hangingPunct="1">
              <a:buFont typeface="Wingdings" panose="05000000000000000000" pitchFamily="2" charset="2"/>
              <a:buNone/>
            </a:pPr>
            <a:endParaRPr lang="es-ES" altLang="es-ES" sz="1400" b="1" dirty="0"/>
          </a:p>
          <a:p>
            <a:pPr eaLnBrk="1" hangingPunct="1">
              <a:buFont typeface="Wingdings" panose="05000000000000000000" pitchFamily="2" charset="2"/>
              <a:buNone/>
            </a:pPr>
            <a:endParaRPr lang="es-ES" altLang="es-ES" sz="800" dirty="0"/>
          </a:p>
        </p:txBody>
      </p:sp>
      <p:pic>
        <p:nvPicPr>
          <p:cNvPr id="93191" name="Picture 8">
            <a:extLst>
              <a:ext uri="{FF2B5EF4-FFF2-40B4-BE49-F238E27FC236}">
                <a16:creationId xmlns:a16="http://schemas.microsoft.com/office/drawing/2014/main" id="{6A46F92B-8003-8FD2-9899-529DBE4A2E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58981" y="1016568"/>
            <a:ext cx="1478861" cy="2053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ACD90F0C-F19C-ACE5-AB2C-B6EB54BB99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98529" y="1016568"/>
            <a:ext cx="1548381" cy="2053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a:extLst>
              <a:ext uri="{FF2B5EF4-FFF2-40B4-BE49-F238E27FC236}">
                <a16:creationId xmlns:a16="http://schemas.microsoft.com/office/drawing/2014/main" id="{EE51EF4E-EB79-091E-AB75-F811156E03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89461" y="3409858"/>
            <a:ext cx="1548381" cy="2053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7">
            <a:extLst>
              <a:ext uri="{FF2B5EF4-FFF2-40B4-BE49-F238E27FC236}">
                <a16:creationId xmlns:a16="http://schemas.microsoft.com/office/drawing/2014/main" id="{843376E9-C2B3-F995-999B-8A8248569E4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98529" y="3409858"/>
            <a:ext cx="1580726" cy="20107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6" name="Rectangle 101385">
            <a:extLst>
              <a:ext uri="{FF2B5EF4-FFF2-40B4-BE49-F238E27FC236}">
                <a16:creationId xmlns:a16="http://schemas.microsoft.com/office/drawing/2014/main" id="{5370CCB5-705B-4E99-8F73-B5403ED84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323"/>
            <a:ext cx="6115048" cy="456772"/>
          </a:xfrm>
          <a:prstGeom prst="rect">
            <a:avLst/>
          </a:prstGeom>
          <a:gradFill>
            <a:gsLst>
              <a:gs pos="0">
                <a:srgbClr val="000000">
                  <a:alpha val="63000"/>
                </a:srgbClr>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8" name="Rectangle 101387">
            <a:extLst>
              <a:ext uri="{FF2B5EF4-FFF2-40B4-BE49-F238E27FC236}">
                <a16:creationId xmlns:a16="http://schemas.microsoft.com/office/drawing/2014/main" id="{564B7BD9-7F70-40CA-A74D-E1E6DA33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50"/>
            <a:ext cx="9144000" cy="456773"/>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6" name="Rectangle 114695">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698" name="Rectangle 114697">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21732"/>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690" name="Rectangle 2">
            <a:extLst>
              <a:ext uri="{FF2B5EF4-FFF2-40B4-BE49-F238E27FC236}">
                <a16:creationId xmlns:a16="http://schemas.microsoft.com/office/drawing/2014/main" id="{484B6191-D30F-CA14-B1D3-1A65B8120011}"/>
              </a:ext>
            </a:extLst>
          </p:cNvPr>
          <p:cNvSpPr>
            <a:spLocks noGrp="1" noChangeArrowheads="1"/>
          </p:cNvSpPr>
          <p:nvPr>
            <p:ph type="title"/>
          </p:nvPr>
        </p:nvSpPr>
        <p:spPr>
          <a:xfrm>
            <a:off x="598692" y="637523"/>
            <a:ext cx="2706672" cy="1690993"/>
          </a:xfrm>
        </p:spPr>
        <p:txBody>
          <a:bodyPr anchor="b">
            <a:normAutofit/>
          </a:bodyPr>
          <a:lstStyle/>
          <a:p>
            <a:pPr>
              <a:defRPr/>
            </a:pPr>
            <a:r>
              <a:rPr lang="es-ES" sz="2600" b="1">
                <a:solidFill>
                  <a:srgbClr val="FFFFFF"/>
                </a:solidFill>
              </a:rPr>
              <a:t>CALENTAMIENTO EN EL TIRO CON ARCO</a:t>
            </a:r>
          </a:p>
        </p:txBody>
      </p:sp>
      <p:pic>
        <p:nvPicPr>
          <p:cNvPr id="94217" name="Picture 9">
            <a:extLst>
              <a:ext uri="{FF2B5EF4-FFF2-40B4-BE49-F238E27FC236}">
                <a16:creationId xmlns:a16="http://schemas.microsoft.com/office/drawing/2014/main" id="{D14F9FC4-18DF-9DF3-DAD7-87FDE4A3A1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66310" y="411715"/>
            <a:ext cx="2408279" cy="16822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a:extLst>
              <a:ext uri="{FF2B5EF4-FFF2-40B4-BE49-F238E27FC236}">
                <a16:creationId xmlns:a16="http://schemas.microsoft.com/office/drawing/2014/main" id="{4FE3BD9A-CF04-9A5A-B45D-833C8E3C80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0575" y="325905"/>
            <a:ext cx="1980851" cy="1853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a:extLst>
              <a:ext uri="{FF2B5EF4-FFF2-40B4-BE49-F238E27FC236}">
                <a16:creationId xmlns:a16="http://schemas.microsoft.com/office/drawing/2014/main" id="{7368E831-B951-7357-4F0A-9807A2E6CB1D}"/>
              </a:ext>
            </a:extLst>
          </p:cNvPr>
          <p:cNvSpPr>
            <a:spLocks noGrp="1" noChangeArrowheads="1"/>
          </p:cNvSpPr>
          <p:nvPr>
            <p:ph idx="1"/>
          </p:nvPr>
        </p:nvSpPr>
        <p:spPr>
          <a:xfrm>
            <a:off x="598692" y="2474260"/>
            <a:ext cx="2705947" cy="3677158"/>
          </a:xfrm>
        </p:spPr>
        <p:txBody>
          <a:bodyPr anchor="t">
            <a:normAutofit fontScale="55000" lnSpcReduction="20000"/>
          </a:bodyPr>
          <a:lstStyle/>
          <a:p>
            <a:pPr eaLnBrk="1" hangingPunct="1"/>
            <a:r>
              <a:rPr lang="es-ES" altLang="es-ES" sz="1400" b="1" u="sng" dirty="0">
                <a:solidFill>
                  <a:srgbClr val="FFFFFF"/>
                </a:solidFill>
              </a:rPr>
              <a:t>Muñecas</a:t>
            </a:r>
          </a:p>
          <a:p>
            <a:pPr eaLnBrk="1" hangingPunct="1"/>
            <a:endParaRPr lang="es-ES" altLang="es-ES" sz="1400" b="1" u="sng" dirty="0">
              <a:solidFill>
                <a:srgbClr val="FFFFFF"/>
              </a:solidFill>
            </a:endParaRPr>
          </a:p>
          <a:p>
            <a:pPr eaLnBrk="1" hangingPunct="1">
              <a:buFont typeface="Wingdings" panose="05000000000000000000" pitchFamily="2" charset="2"/>
              <a:buNone/>
            </a:pPr>
            <a:r>
              <a:rPr lang="es-ES" altLang="es-ES" sz="1400" dirty="0">
                <a:solidFill>
                  <a:srgbClr val="FFFFFF"/>
                </a:solidFill>
              </a:rPr>
              <a:t>		</a:t>
            </a:r>
            <a:r>
              <a:rPr lang="es-ES" altLang="es-ES" sz="1400" b="1" dirty="0">
                <a:solidFill>
                  <a:srgbClr val="FFFFFF"/>
                </a:solidFill>
              </a:rPr>
              <a:t>-Subir-bajar con mano extendida</a:t>
            </a: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r>
              <a:rPr lang="es-ES" altLang="es-ES" sz="1400" b="1" dirty="0">
                <a:solidFill>
                  <a:srgbClr val="FFFFFF"/>
                </a:solidFill>
              </a:rPr>
              <a:t>		-Izquierda-derecha con mano extendida</a:t>
            </a: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r>
              <a:rPr lang="es-ES" altLang="es-ES" sz="1400" b="1" dirty="0">
                <a:solidFill>
                  <a:srgbClr val="FFFFFF"/>
                </a:solidFill>
              </a:rPr>
              <a:t>		-Rotar la mano con ésta extendida</a:t>
            </a:r>
          </a:p>
          <a:p>
            <a:pPr eaLnBrk="1" hangingPunct="1">
              <a:buFont typeface="Wingdings" panose="05000000000000000000" pitchFamily="2" charset="2"/>
              <a:buNone/>
            </a:pPr>
            <a:endParaRPr lang="es-ES" altLang="es-ES" sz="1400" dirty="0">
              <a:solidFill>
                <a:srgbClr val="FFFFFF"/>
              </a:solidFill>
            </a:endParaRPr>
          </a:p>
          <a:p>
            <a:pPr eaLnBrk="1" hangingPunct="1"/>
            <a:r>
              <a:rPr lang="es-ES" altLang="es-ES" sz="1400" b="1" u="sng" dirty="0">
                <a:solidFill>
                  <a:srgbClr val="FFFFFF"/>
                </a:solidFill>
              </a:rPr>
              <a:t>Dedos</a:t>
            </a:r>
          </a:p>
          <a:p>
            <a:pPr eaLnBrk="1" hangingPunct="1"/>
            <a:endParaRPr lang="es-ES" altLang="es-ES" sz="1400" b="1" u="sng" dirty="0">
              <a:solidFill>
                <a:srgbClr val="FFFFFF"/>
              </a:solidFill>
            </a:endParaRPr>
          </a:p>
          <a:p>
            <a:pPr eaLnBrk="1" hangingPunct="1">
              <a:buFont typeface="Wingdings" panose="05000000000000000000" pitchFamily="2" charset="2"/>
              <a:buNone/>
            </a:pPr>
            <a:r>
              <a:rPr lang="es-ES" altLang="es-ES" sz="1400" dirty="0">
                <a:solidFill>
                  <a:srgbClr val="FFFFFF"/>
                </a:solidFill>
              </a:rPr>
              <a:t>		</a:t>
            </a:r>
            <a:r>
              <a:rPr lang="es-ES" altLang="es-ES" sz="1400" b="1" dirty="0">
                <a:solidFill>
                  <a:srgbClr val="FFFFFF"/>
                </a:solidFill>
              </a:rPr>
              <a:t>-Juntar y presionar</a:t>
            </a: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r>
              <a:rPr lang="es-ES" altLang="es-ES" sz="1400" b="1" dirty="0">
                <a:solidFill>
                  <a:srgbClr val="FFFFFF"/>
                </a:solidFill>
              </a:rPr>
              <a:t>		-Abrir-cerrar </a:t>
            </a: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endParaRPr lang="es-ES" altLang="es-ES" sz="1400" b="1" dirty="0">
              <a:solidFill>
                <a:srgbClr val="FFFFFF"/>
              </a:solidFill>
            </a:endParaRPr>
          </a:p>
          <a:p>
            <a:pPr eaLnBrk="1" hangingPunct="1">
              <a:buFont typeface="Wingdings" panose="05000000000000000000" pitchFamily="2" charset="2"/>
              <a:buNone/>
            </a:pPr>
            <a:r>
              <a:rPr lang="es-ES" altLang="es-ES" sz="1400" b="1" dirty="0">
                <a:solidFill>
                  <a:srgbClr val="FFFFFF"/>
                </a:solidFill>
              </a:rPr>
              <a:t>		-Coger y estirar</a:t>
            </a:r>
          </a:p>
          <a:p>
            <a:endParaRPr lang="es-ES" altLang="es-ES" sz="600" b="1" dirty="0">
              <a:solidFill>
                <a:srgbClr val="FFFFFF"/>
              </a:solidFill>
              <a:effectLst/>
            </a:endParaRPr>
          </a:p>
        </p:txBody>
      </p:sp>
      <p:pic>
        <p:nvPicPr>
          <p:cNvPr id="94215" name="Picture 7">
            <a:extLst>
              <a:ext uri="{FF2B5EF4-FFF2-40B4-BE49-F238E27FC236}">
                <a16:creationId xmlns:a16="http://schemas.microsoft.com/office/drawing/2014/main" id="{3C5DC616-6F79-E0A2-BBD0-E4CF0CAA654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66310" y="2653922"/>
            <a:ext cx="2414982" cy="15501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a:extLst>
              <a:ext uri="{FF2B5EF4-FFF2-40B4-BE49-F238E27FC236}">
                <a16:creationId xmlns:a16="http://schemas.microsoft.com/office/drawing/2014/main" id="{B48B8728-83EB-92FD-9682-DB486445521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83748" y="2503952"/>
            <a:ext cx="1674824" cy="1850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a:extLst>
              <a:ext uri="{FF2B5EF4-FFF2-40B4-BE49-F238E27FC236}">
                <a16:creationId xmlns:a16="http://schemas.microsoft.com/office/drawing/2014/main" id="{B1FB56A9-B662-4A35-6F31-22138FB9180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19735" y="4644984"/>
            <a:ext cx="2314435" cy="1869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a:extLst>
              <a:ext uri="{FF2B5EF4-FFF2-40B4-BE49-F238E27FC236}">
                <a16:creationId xmlns:a16="http://schemas.microsoft.com/office/drawing/2014/main" id="{8F89C6BC-9F1F-989B-5260-471520C0EA3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96224" y="4649694"/>
            <a:ext cx="1629553" cy="1878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5976" name="Rectangle 12597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78" name="Rectangle 12597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80" name="Rectangle 12597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82" name="Rectangle 12598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984" name="Freeform: Shape 12598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5986" name="Rectangle 12598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1487972D-9325-6EE0-5EDF-6F193D57AF08}"/>
              </a:ext>
            </a:extLst>
          </p:cNvPr>
          <p:cNvSpPr>
            <a:spLocks noGrp="1" noChangeArrowheads="1"/>
          </p:cNvSpPr>
          <p:nvPr>
            <p:ph type="title"/>
          </p:nvPr>
        </p:nvSpPr>
        <p:spPr>
          <a:xfrm>
            <a:off x="439858" y="1683756"/>
            <a:ext cx="2336449" cy="2396359"/>
          </a:xfrm>
        </p:spPr>
        <p:txBody>
          <a:bodyPr vert="horz" lIns="91440" tIns="45720" rIns="91440" bIns="45720" rtlCol="0" anchor="b">
            <a:normAutofit/>
          </a:bodyPr>
          <a:lstStyle/>
          <a:p>
            <a:pPr algn="r" defTabSz="914400">
              <a:defRPr/>
            </a:pPr>
            <a:r>
              <a:rPr lang="en-US" sz="2700" b="1" kern="1200">
                <a:solidFill>
                  <a:srgbClr val="FFFFFF"/>
                </a:solidFill>
                <a:latin typeface="+mj-lt"/>
                <a:ea typeface="+mj-ea"/>
                <a:cs typeface="+mj-cs"/>
              </a:rPr>
              <a:t>PLAN DE EMERGENCIA</a:t>
            </a:r>
          </a:p>
        </p:txBody>
      </p:sp>
      <p:graphicFrame>
        <p:nvGraphicFramePr>
          <p:cNvPr id="125957" name="Rectangle 3">
            <a:extLst>
              <a:ext uri="{FF2B5EF4-FFF2-40B4-BE49-F238E27FC236}">
                <a16:creationId xmlns:a16="http://schemas.microsoft.com/office/drawing/2014/main" id="{A3FCC536-DEA3-7C25-4910-97737B786BE0}"/>
              </a:ext>
            </a:extLst>
          </p:cNvPr>
          <p:cNvGraphicFramePr/>
          <p:nvPr>
            <p:extLst>
              <p:ext uri="{D42A27DB-BD31-4B8C-83A1-F6EECF244321}">
                <p14:modId xmlns:p14="http://schemas.microsoft.com/office/powerpoint/2010/main" val="3762379091"/>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1805" name="Rectangle 161804">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07" name="Rectangle 16180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36745"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09" name="Rectangle 161808">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36745" y="1914812"/>
            <a:ext cx="6858000" cy="3028376"/>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11" name="Rectangle 161810">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9192" y="4080743"/>
            <a:ext cx="2526132"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813" name="Rectangle 161812">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2" y="1900796"/>
            <a:ext cx="6858000" cy="302837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15" name="Freeform: Shape 161814">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81201" y="982780"/>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1794" name="Rectangle 2">
            <a:extLst>
              <a:ext uri="{FF2B5EF4-FFF2-40B4-BE49-F238E27FC236}">
                <a16:creationId xmlns:a16="http://schemas.microsoft.com/office/drawing/2014/main" id="{6C11B724-7F6D-9BCA-CD75-4656234DD087}"/>
              </a:ext>
            </a:extLst>
          </p:cNvPr>
          <p:cNvSpPr>
            <a:spLocks noGrp="1" noChangeArrowheads="1"/>
          </p:cNvSpPr>
          <p:nvPr>
            <p:ph type="title"/>
          </p:nvPr>
        </p:nvSpPr>
        <p:spPr>
          <a:xfrm>
            <a:off x="424786" y="456345"/>
            <a:ext cx="2333768" cy="3556097"/>
          </a:xfrm>
        </p:spPr>
        <p:txBody>
          <a:bodyPr anchor="b">
            <a:normAutofit/>
          </a:bodyPr>
          <a:lstStyle/>
          <a:p>
            <a:pPr algn="r"/>
            <a:r>
              <a:rPr lang="es-ES" altLang="es-ES" sz="2200" b="1">
                <a:solidFill>
                  <a:srgbClr val="FFFFFF"/>
                </a:solidFill>
              </a:rPr>
              <a:t>CALENTAMIENTO EN EL TIRO CON ARCO</a:t>
            </a:r>
          </a:p>
        </p:txBody>
      </p:sp>
      <p:sp>
        <p:nvSpPr>
          <p:cNvPr id="161797" name="Rectangle 5">
            <a:extLst>
              <a:ext uri="{FF2B5EF4-FFF2-40B4-BE49-F238E27FC236}">
                <a16:creationId xmlns:a16="http://schemas.microsoft.com/office/drawing/2014/main" id="{5B24AC48-4C1D-BB1A-1E22-863AA5B4290D}"/>
              </a:ext>
            </a:extLst>
          </p:cNvPr>
          <p:cNvSpPr>
            <a:spLocks noGrp="1" noChangeArrowheads="1"/>
          </p:cNvSpPr>
          <p:nvPr>
            <p:ph idx="1"/>
          </p:nvPr>
        </p:nvSpPr>
        <p:spPr>
          <a:xfrm>
            <a:off x="3516004" y="511389"/>
            <a:ext cx="2651078" cy="5848468"/>
          </a:xfrm>
        </p:spPr>
        <p:txBody>
          <a:bodyPr anchor="ctr">
            <a:normAutofit/>
          </a:bodyPr>
          <a:lstStyle/>
          <a:p>
            <a:pPr marL="609600" indent="-609600"/>
            <a:r>
              <a:rPr lang="es-ES" altLang="es-ES" sz="1400" b="1" u="sng">
                <a:effectLst/>
              </a:rPr>
              <a:t>Cintura</a:t>
            </a:r>
          </a:p>
          <a:p>
            <a:pPr marL="609600" indent="-609600"/>
            <a:endParaRPr lang="es-ES" altLang="es-ES" sz="1400" b="1">
              <a:effectLst/>
            </a:endParaRPr>
          </a:p>
          <a:p>
            <a:pPr marL="609600" indent="-609600">
              <a:buFont typeface="Wingdings" panose="05000000000000000000" pitchFamily="2" charset="2"/>
              <a:buNone/>
            </a:pPr>
            <a:r>
              <a:rPr lang="es-ES" altLang="es-ES" sz="1400" b="1">
                <a:effectLst/>
              </a:rPr>
              <a:t>	-Inclinación del tronco a ambos lados</a:t>
            </a: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r>
              <a:rPr lang="es-ES" altLang="es-ES" sz="1400" b="1">
                <a:effectLst/>
              </a:rPr>
              <a:t>	-Inclinación del tronco hacia delante a tocar los pies</a:t>
            </a: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endParaRPr lang="es-ES" altLang="es-ES" sz="1400" b="1">
              <a:effectLst/>
            </a:endParaRPr>
          </a:p>
          <a:p>
            <a:pPr marL="609600" indent="-609600">
              <a:buFont typeface="Wingdings" panose="05000000000000000000" pitchFamily="2" charset="2"/>
              <a:buNone/>
            </a:pPr>
            <a:r>
              <a:rPr lang="es-ES" altLang="es-ES" sz="1400" b="1">
                <a:effectLst/>
              </a:rPr>
              <a:t>	-Inclinación del tronco hacia atrás a tocar los pies</a:t>
            </a:r>
          </a:p>
          <a:p>
            <a:pPr marL="609600" indent="-609600">
              <a:buFont typeface="Wingdings" panose="05000000000000000000" pitchFamily="2" charset="2"/>
              <a:buNone/>
            </a:pPr>
            <a:r>
              <a:rPr lang="es-ES" altLang="es-ES" sz="1400" b="1">
                <a:effectLst/>
              </a:rPr>
              <a:t>	 con la mano del mismo costado alternativamente.</a:t>
            </a:r>
          </a:p>
        </p:txBody>
      </p:sp>
      <p:pic>
        <p:nvPicPr>
          <p:cNvPr id="161798" name="Picture 6">
            <a:extLst>
              <a:ext uri="{FF2B5EF4-FFF2-40B4-BE49-F238E27FC236}">
                <a16:creationId xmlns:a16="http://schemas.microsoft.com/office/drawing/2014/main" id="{2B167D03-EABA-C310-D395-4DD676CE4A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55618" y="896238"/>
            <a:ext cx="1147935" cy="14866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9" name="Picture 7">
            <a:extLst>
              <a:ext uri="{FF2B5EF4-FFF2-40B4-BE49-F238E27FC236}">
                <a16:creationId xmlns:a16="http://schemas.microsoft.com/office/drawing/2014/main" id="{AEBCC0DA-A039-A4E3-7F66-46210CF74A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3878" y="2685061"/>
            <a:ext cx="1091416" cy="14878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800" name="Picture 8">
            <a:extLst>
              <a:ext uri="{FF2B5EF4-FFF2-40B4-BE49-F238E27FC236}">
                <a16:creationId xmlns:a16="http://schemas.microsoft.com/office/drawing/2014/main" id="{3C1193E7-CEBA-99A8-9931-01234F858C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52390" y="4514362"/>
            <a:ext cx="1154392" cy="14707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408" name="Rectangle 102407">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0" name="Rectangle 102409">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2" name="Rectangle 102411">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4" name="Rectangle 102413">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6" name="Rectangle 102415">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8" name="Freeform: Shape 102417">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402" name="Rectangle 2">
            <a:extLst>
              <a:ext uri="{FF2B5EF4-FFF2-40B4-BE49-F238E27FC236}">
                <a16:creationId xmlns:a16="http://schemas.microsoft.com/office/drawing/2014/main" id="{CF02E99C-CC95-7C83-7668-BB809F7CDC71}"/>
              </a:ext>
            </a:extLst>
          </p:cNvPr>
          <p:cNvSpPr>
            <a:spLocks noGrp="1" noChangeArrowheads="1"/>
          </p:cNvSpPr>
          <p:nvPr>
            <p:ph type="title"/>
          </p:nvPr>
        </p:nvSpPr>
        <p:spPr>
          <a:xfrm>
            <a:off x="373607" y="456345"/>
            <a:ext cx="2384947" cy="3556097"/>
          </a:xfrm>
        </p:spPr>
        <p:txBody>
          <a:bodyPr anchor="b">
            <a:normAutofit/>
          </a:bodyPr>
          <a:lstStyle/>
          <a:p>
            <a:pPr algn="r" eaLnBrk="1" hangingPunct="1">
              <a:defRPr/>
            </a:pPr>
            <a:r>
              <a:rPr lang="es-ES" sz="2200" b="1">
                <a:solidFill>
                  <a:srgbClr val="FFFFFF"/>
                </a:solidFill>
              </a:rPr>
              <a:t>CALENTAMIENTO EN EL TIRO CON ARCO</a:t>
            </a:r>
          </a:p>
        </p:txBody>
      </p:sp>
      <p:pic>
        <p:nvPicPr>
          <p:cNvPr id="95236" name="Picture 5">
            <a:extLst>
              <a:ext uri="{FF2B5EF4-FFF2-40B4-BE49-F238E27FC236}">
                <a16:creationId xmlns:a16="http://schemas.microsoft.com/office/drawing/2014/main" id="{BF4B2A47-2152-659E-9065-B449205800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89225" y="582318"/>
            <a:ext cx="890152" cy="1719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8">
            <a:extLst>
              <a:ext uri="{FF2B5EF4-FFF2-40B4-BE49-F238E27FC236}">
                <a16:creationId xmlns:a16="http://schemas.microsoft.com/office/drawing/2014/main" id="{8C29301B-ABCA-6333-62A9-6BA3CC79A0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14822" y="818200"/>
            <a:ext cx="2249024" cy="14837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6">
            <a:extLst>
              <a:ext uri="{FF2B5EF4-FFF2-40B4-BE49-F238E27FC236}">
                <a16:creationId xmlns:a16="http://schemas.microsoft.com/office/drawing/2014/main" id="{8D7326BB-268B-1694-DD43-EF5296AABEE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30353" y="2624071"/>
            <a:ext cx="2249025" cy="1324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7">
            <a:extLst>
              <a:ext uri="{FF2B5EF4-FFF2-40B4-BE49-F238E27FC236}">
                <a16:creationId xmlns:a16="http://schemas.microsoft.com/office/drawing/2014/main" id="{72E6862A-71CE-5876-AF2D-D6FFB67DCEA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4822" y="2624071"/>
            <a:ext cx="2249024" cy="13205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a:extLst>
              <a:ext uri="{FF2B5EF4-FFF2-40B4-BE49-F238E27FC236}">
                <a16:creationId xmlns:a16="http://schemas.microsoft.com/office/drawing/2014/main" id="{2E494718-B9D0-43ED-4C55-0594BB030F0B}"/>
              </a:ext>
            </a:extLst>
          </p:cNvPr>
          <p:cNvSpPr>
            <a:spLocks noGrp="1" noChangeArrowheads="1"/>
          </p:cNvSpPr>
          <p:nvPr>
            <p:ph idx="1"/>
          </p:nvPr>
        </p:nvSpPr>
        <p:spPr>
          <a:xfrm>
            <a:off x="3678789" y="4665824"/>
            <a:ext cx="4862968" cy="1694032"/>
          </a:xfrm>
        </p:spPr>
        <p:txBody>
          <a:bodyPr anchor="ctr">
            <a:normAutofit/>
          </a:bodyPr>
          <a:lstStyle/>
          <a:p>
            <a:pPr eaLnBrk="1" hangingPunct="1">
              <a:defRPr/>
            </a:pPr>
            <a:r>
              <a:rPr lang="es-ES" sz="1700" u="sng"/>
              <a:t>Sesiones:</a:t>
            </a:r>
          </a:p>
          <a:p>
            <a:pPr eaLnBrk="1" hangingPunct="1">
              <a:defRPr/>
            </a:pPr>
            <a:endParaRPr lang="es-ES" sz="1700" u="sng"/>
          </a:p>
          <a:p>
            <a:pPr eaLnBrk="1" hangingPunct="1">
              <a:buFont typeface="Wingdings" panose="05000000000000000000" pitchFamily="2" charset="2"/>
              <a:buNone/>
              <a:defRPr/>
            </a:pPr>
            <a:r>
              <a:rPr lang="es-ES" sz="1700">
                <a:effectLst/>
              </a:rPr>
              <a:t>		-Calentamiento muscular con goma</a:t>
            </a:r>
          </a:p>
          <a:p>
            <a:pPr eaLnBrk="1" hangingPunct="1">
              <a:buFont typeface="Wingdings" panose="05000000000000000000" pitchFamily="2" charset="2"/>
              <a:buNone/>
              <a:defRPr/>
            </a:pPr>
            <a:endParaRPr lang="es-ES" sz="1700">
              <a:effectLst/>
            </a:endParaRPr>
          </a:p>
          <a:p>
            <a:pPr eaLnBrk="1" hangingPunct="1">
              <a:buFont typeface="Wingdings" panose="05000000000000000000" pitchFamily="2" charset="2"/>
              <a:buNone/>
              <a:defRPr/>
            </a:pPr>
            <a:endParaRPr lang="es-ES" sz="1700">
              <a:effectLst/>
            </a:endParaRPr>
          </a:p>
          <a:p>
            <a:pPr eaLnBrk="1" hangingPunct="1">
              <a:buFont typeface="Wingdings" panose="05000000000000000000" pitchFamily="2" charset="2"/>
              <a:buNone/>
              <a:defRPr/>
            </a:pPr>
            <a:endParaRPr lang="es-ES" sz="1700">
              <a:effectLst/>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9751" name="Rectangle 15975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3" name="Rectangle 15975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5" name="Rectangle 15975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7" name="Rectangle 15975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9" name="Rectangle 15975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61" name="Freeform: Shape 15976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9746" name="Rectangle 2">
            <a:extLst>
              <a:ext uri="{FF2B5EF4-FFF2-40B4-BE49-F238E27FC236}">
                <a16:creationId xmlns:a16="http://schemas.microsoft.com/office/drawing/2014/main" id="{8979CD0F-E470-DAD3-BE68-553CCB9FB7DF}"/>
              </a:ext>
            </a:extLst>
          </p:cNvPr>
          <p:cNvSpPr>
            <a:spLocks noGrp="1" noChangeArrowheads="1"/>
          </p:cNvSpPr>
          <p:nvPr>
            <p:ph type="title"/>
          </p:nvPr>
        </p:nvSpPr>
        <p:spPr>
          <a:xfrm>
            <a:off x="986118" y="735106"/>
            <a:ext cx="7540322" cy="2928470"/>
          </a:xfrm>
        </p:spPr>
        <p:txBody>
          <a:bodyPr vert="horz" lIns="91440" tIns="45720" rIns="91440" bIns="45720" rtlCol="0" anchor="b">
            <a:normAutofit/>
          </a:bodyPr>
          <a:lstStyle/>
          <a:p>
            <a:pPr defTabSz="914400"/>
            <a:r>
              <a:rPr lang="en-US" altLang="es-ES" sz="4200" b="1" kern="1200">
                <a:solidFill>
                  <a:srgbClr val="FFFFFF"/>
                </a:solidFill>
                <a:effectLst/>
                <a:latin typeface="+mj-lt"/>
                <a:ea typeface="+mj-ea"/>
                <a:cs typeface="+mj-cs"/>
              </a:rPr>
              <a:t>ESTIRAMIENTOS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59746"/>
                                        </p:tgtEl>
                                        <p:attrNameLst>
                                          <p:attrName>style.visibility</p:attrName>
                                        </p:attrNameLst>
                                      </p:cBhvr>
                                      <p:to>
                                        <p:strVal val="visible"/>
                                      </p:to>
                                    </p:set>
                                    <p:animEffect transition="in" filter="fade">
                                      <p:cBhvr>
                                        <p:cTn id="7" dur="7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2584" name="Rectangle 15258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2586" name="Rectangle 15258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88" name="Rectangle 15258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90" name="Rectangle 15258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92" name="Rectangle 15259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594" name="Freeform: Shape 15259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2596" name="Rectangle 15259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78" name="Rectangle 2">
            <a:extLst>
              <a:ext uri="{FF2B5EF4-FFF2-40B4-BE49-F238E27FC236}">
                <a16:creationId xmlns:a16="http://schemas.microsoft.com/office/drawing/2014/main" id="{AC008580-B476-8D77-9461-DCDDF228A52D}"/>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ESTIRAMIENTOS EN EL TIRO CON ARCO</a:t>
            </a:r>
          </a:p>
        </p:txBody>
      </p:sp>
      <p:sp>
        <p:nvSpPr>
          <p:cNvPr id="152579" name="Rectangle 3">
            <a:extLst>
              <a:ext uri="{FF2B5EF4-FFF2-40B4-BE49-F238E27FC236}">
                <a16:creationId xmlns:a16="http://schemas.microsoft.com/office/drawing/2014/main" id="{436FEB80-5C25-C06E-F4CF-A3F24EEA44BD}"/>
              </a:ext>
            </a:extLst>
          </p:cNvPr>
          <p:cNvSpPr>
            <a:spLocks noGrp="1" noChangeArrowheads="1"/>
          </p:cNvSpPr>
          <p:nvPr>
            <p:ph idx="1"/>
          </p:nvPr>
        </p:nvSpPr>
        <p:spPr>
          <a:xfrm>
            <a:off x="3607694" y="649480"/>
            <a:ext cx="4916510" cy="5546047"/>
          </a:xfrm>
        </p:spPr>
        <p:txBody>
          <a:bodyPr anchor="ctr">
            <a:normAutofit/>
          </a:bodyPr>
          <a:lstStyle/>
          <a:p>
            <a:pPr>
              <a:buFont typeface="Wingdings" panose="05000000000000000000" pitchFamily="2" charset="2"/>
              <a:buNone/>
            </a:pPr>
            <a:r>
              <a:rPr lang="es-ES" altLang="es-ES" sz="1300" b="1" u="sng">
                <a:effectLst/>
              </a:rPr>
              <a:t>ESTIRAMIENTOS</a:t>
            </a:r>
          </a:p>
          <a:p>
            <a:endParaRPr lang="es-ES" altLang="es-ES" sz="1300">
              <a:effectLst/>
            </a:endParaRPr>
          </a:p>
          <a:p>
            <a:r>
              <a:rPr lang="es-ES" altLang="es-ES" sz="1300">
                <a:effectLst/>
              </a:rPr>
              <a:t>Los estiramientos tienen como finalidad fundamental </a:t>
            </a:r>
            <a:r>
              <a:rPr lang="es-ES" altLang="es-ES" sz="1300" b="1" u="sng">
                <a:effectLst/>
              </a:rPr>
              <a:t>aumentar la flexibilidad</a:t>
            </a:r>
            <a:r>
              <a:rPr lang="es-ES" altLang="es-ES" sz="1300">
                <a:effectLst/>
              </a:rPr>
              <a:t>, en el caso de los más jóvenes, o mantenerla, en el caso de </a:t>
            </a:r>
          </a:p>
          <a:p>
            <a:pPr>
              <a:buFont typeface="Wingdings" panose="05000000000000000000" pitchFamily="2" charset="2"/>
              <a:buNone/>
            </a:pPr>
            <a:r>
              <a:rPr lang="es-ES" altLang="es-ES" sz="1300">
                <a:effectLst/>
              </a:rPr>
              <a:t>	los adultos, o incluso evitar su deterioro progresivo cuando se alcanza la mediana edad. El tiro con arco es una de las disciplinas que más se benefician de una flexibilidad óptima dependiendo, por supuesto, de la edad del deportista.</a:t>
            </a:r>
          </a:p>
          <a:p>
            <a:endParaRPr lang="es-ES" altLang="es-ES" sz="1300">
              <a:effectLst/>
            </a:endParaRPr>
          </a:p>
          <a:p>
            <a:r>
              <a:rPr lang="es-ES" altLang="es-ES" sz="1300">
                <a:effectLst/>
              </a:rPr>
              <a:t>Se </a:t>
            </a:r>
            <a:r>
              <a:rPr lang="es-ES" altLang="es-ES" sz="1300" b="1" u="sng">
                <a:effectLst/>
              </a:rPr>
              <a:t>define</a:t>
            </a:r>
            <a:r>
              <a:rPr lang="es-ES" altLang="es-ES" sz="1300" u="sng">
                <a:effectLst/>
              </a:rPr>
              <a:t> </a:t>
            </a:r>
            <a:r>
              <a:rPr lang="es-ES" altLang="es-ES" sz="1300">
                <a:effectLst/>
              </a:rPr>
              <a:t>la flexibilidad como la capacidad del organismo para mover las articulaciones atendiendo al rango de su movilidad, con la ayuda de unos músculos concretos.</a:t>
            </a:r>
          </a:p>
          <a:p>
            <a:endParaRPr lang="es-ES" altLang="es-ES" sz="1300">
              <a:effectLst/>
            </a:endParaRPr>
          </a:p>
          <a:p>
            <a:r>
              <a:rPr lang="es-ES" altLang="es-ES" sz="1300">
                <a:effectLst/>
              </a:rPr>
              <a:t>Cada articulación del cuerpo tiene un rango de movilidad específico y, por lo tanto, la flexibilidad </a:t>
            </a:r>
            <a:r>
              <a:rPr lang="es-ES" altLang="es-ES" sz="1300" b="1" u="sng">
                <a:effectLst/>
              </a:rPr>
              <a:t>no es una característica general</a:t>
            </a:r>
            <a:r>
              <a:rPr lang="es-ES" altLang="es-ES" sz="1300">
                <a:effectLst/>
              </a:rPr>
              <a:t>, es decir, se puede ser flexible para una articulación y rígido para otra.</a:t>
            </a:r>
          </a:p>
          <a:p>
            <a:endParaRPr lang="es-ES" altLang="es-ES" sz="1300">
              <a:effectLst/>
            </a:endParaRPr>
          </a:p>
          <a:p>
            <a:r>
              <a:rPr lang="es-ES" altLang="es-ES" sz="1300">
                <a:effectLst/>
              </a:rPr>
              <a:t>Cuestión muy importante a tener en cuenta en relación con la flexibilidad: debemos ser muy escrupulosos a la hora de enseñar los ejercicios de estiramiento por el alto riesgo de lesión que entrañan. Debemos pues prestar </a:t>
            </a:r>
            <a:r>
              <a:rPr lang="es-ES" altLang="es-ES" sz="1300" b="1" u="sng">
                <a:effectLst/>
              </a:rPr>
              <a:t>atención individualizada</a:t>
            </a:r>
            <a:r>
              <a:rPr lang="es-ES" altLang="es-ES" sz="1300">
                <a:effectLst/>
              </a:rPr>
              <a:t> a los alumnos de los cursos de iniciación a fin de enseñarles los límites a los que pueden llegar.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3609" name="Rectangle 15360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1" name="Rectangle 1536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3" name="Rectangle 1536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5" name="Rectangle 1536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17" name="Freeform: Shape 1536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3619" name="Rectangle 1536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02" name="Rectangle 2">
            <a:extLst>
              <a:ext uri="{FF2B5EF4-FFF2-40B4-BE49-F238E27FC236}">
                <a16:creationId xmlns:a16="http://schemas.microsoft.com/office/drawing/2014/main" id="{1E9CD110-D2C8-DDD2-A052-76B9AF49FD91}"/>
              </a:ext>
            </a:extLst>
          </p:cNvPr>
          <p:cNvSpPr>
            <a:spLocks noGrp="1" noChangeArrowheads="1"/>
          </p:cNvSpPr>
          <p:nvPr>
            <p:ph type="title"/>
          </p:nvPr>
        </p:nvSpPr>
        <p:spPr>
          <a:xfrm>
            <a:off x="439858" y="1683756"/>
            <a:ext cx="2336449" cy="2396359"/>
          </a:xfrm>
        </p:spPr>
        <p:txBody>
          <a:bodyPr anchor="b">
            <a:normAutofit/>
          </a:bodyPr>
          <a:lstStyle/>
          <a:p>
            <a:pPr algn="r"/>
            <a:r>
              <a:rPr lang="es-ES" altLang="es-ES" sz="2200" b="1">
                <a:solidFill>
                  <a:srgbClr val="FFFFFF"/>
                </a:solidFill>
              </a:rPr>
              <a:t>ESTIRAMIENTOS EN EL TIRO CON ARCO</a:t>
            </a:r>
          </a:p>
        </p:txBody>
      </p:sp>
      <p:graphicFrame>
        <p:nvGraphicFramePr>
          <p:cNvPr id="153605" name="Rectangle 3">
            <a:extLst>
              <a:ext uri="{FF2B5EF4-FFF2-40B4-BE49-F238E27FC236}">
                <a16:creationId xmlns:a16="http://schemas.microsoft.com/office/drawing/2014/main" id="{58B5DD57-5205-8394-FF07-1D3D58C5BDE8}"/>
              </a:ext>
            </a:extLst>
          </p:cNvPr>
          <p:cNvGraphicFramePr>
            <a:graphicFrameLocks noGrp="1"/>
          </p:cNvGraphicFramePr>
          <p:nvPr>
            <p:ph idx="1"/>
            <p:extLst>
              <p:ext uri="{D42A27DB-BD31-4B8C-83A1-F6EECF244321}">
                <p14:modId xmlns:p14="http://schemas.microsoft.com/office/powerpoint/2010/main" val="2828322750"/>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4632" name="Rectangle 15463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634" name="Rectangle 15463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36" name="Rectangle 15463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38" name="Rectangle 15463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40" name="Rectangle 15463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642" name="Freeform: Shape 1546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4644" name="Rectangle 1546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26" name="Rectangle 2">
            <a:extLst>
              <a:ext uri="{FF2B5EF4-FFF2-40B4-BE49-F238E27FC236}">
                <a16:creationId xmlns:a16="http://schemas.microsoft.com/office/drawing/2014/main" id="{C8BF3F54-2D41-6B37-201F-7A6713C1A5C8}"/>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ESTIRAMIENTOS EN EL TIRO CON ARCO</a:t>
            </a:r>
          </a:p>
        </p:txBody>
      </p:sp>
      <p:sp>
        <p:nvSpPr>
          <p:cNvPr id="154627" name="Rectangle 3">
            <a:extLst>
              <a:ext uri="{FF2B5EF4-FFF2-40B4-BE49-F238E27FC236}">
                <a16:creationId xmlns:a16="http://schemas.microsoft.com/office/drawing/2014/main" id="{D798A2C0-1564-DDCB-A381-92690031BED9}"/>
              </a:ext>
            </a:extLst>
          </p:cNvPr>
          <p:cNvSpPr>
            <a:spLocks noGrp="1" noChangeArrowheads="1"/>
          </p:cNvSpPr>
          <p:nvPr>
            <p:ph idx="1"/>
          </p:nvPr>
        </p:nvSpPr>
        <p:spPr>
          <a:xfrm>
            <a:off x="3607694" y="649480"/>
            <a:ext cx="4916510" cy="5546047"/>
          </a:xfrm>
        </p:spPr>
        <p:txBody>
          <a:bodyPr anchor="ctr">
            <a:normAutofit/>
          </a:bodyPr>
          <a:lstStyle/>
          <a:p>
            <a:pPr>
              <a:buFont typeface="Wingdings" panose="05000000000000000000" pitchFamily="2" charset="2"/>
              <a:buNone/>
            </a:pPr>
            <a:r>
              <a:rPr lang="es-ES" altLang="es-ES" sz="1200" b="1">
                <a:effectLst/>
              </a:rPr>
              <a:t>VENTAJAS DE LOS EJERCICIOS DE ESTIRAMIENTO </a:t>
            </a:r>
          </a:p>
          <a:p>
            <a:endParaRPr lang="es-ES" altLang="es-ES" sz="1200" b="1">
              <a:effectLst/>
            </a:endParaRPr>
          </a:p>
          <a:p>
            <a:pPr>
              <a:buFont typeface="Wingdings" panose="05000000000000000000" pitchFamily="2" charset="2"/>
              <a:buNone/>
            </a:pPr>
            <a:r>
              <a:rPr lang="es-ES" altLang="es-ES" sz="1200">
                <a:effectLst/>
              </a:rPr>
              <a:t>Aparte de la mejora en la flexibilidad, necesaria en la práctica de cualquier deporte, se pueden destacar otras ventajas en la realización habitual de ejercicios de estiramiento:</a:t>
            </a:r>
          </a:p>
          <a:p>
            <a:endParaRPr lang="es-ES" altLang="es-ES" sz="1200">
              <a:effectLst/>
            </a:endParaRPr>
          </a:p>
          <a:p>
            <a:r>
              <a:rPr lang="es-ES" altLang="es-ES" sz="1200">
                <a:effectLst/>
              </a:rPr>
              <a:t>1) </a:t>
            </a:r>
            <a:r>
              <a:rPr lang="es-ES" altLang="es-ES" sz="1200" b="1" u="sng">
                <a:effectLst/>
              </a:rPr>
              <a:t>Optimización del aprendizaje</a:t>
            </a:r>
            <a:r>
              <a:rPr lang="es-ES" altLang="es-ES" sz="1200">
                <a:effectLst/>
              </a:rPr>
              <a:t> del gesto de tiro, habida cuenta de que éste se va a realizar con mucha más efectividad y menos esfuerzo.</a:t>
            </a:r>
          </a:p>
          <a:p>
            <a:endParaRPr lang="es-ES" altLang="es-ES" sz="1200">
              <a:effectLst/>
            </a:endParaRPr>
          </a:p>
          <a:p>
            <a:r>
              <a:rPr lang="es-ES" altLang="es-ES" sz="1200">
                <a:effectLst/>
              </a:rPr>
              <a:t>2) </a:t>
            </a:r>
            <a:r>
              <a:rPr lang="es-ES" altLang="es-ES" sz="1200" b="1" u="sng">
                <a:effectLst/>
              </a:rPr>
              <a:t>Disminución del riesgo de lesiones</a:t>
            </a:r>
            <a:r>
              <a:rPr lang="es-ES" altLang="es-ES" sz="1200">
                <a:effectLst/>
              </a:rPr>
              <a:t>, sobre todo contracturas y desgarros   musculares.</a:t>
            </a:r>
          </a:p>
          <a:p>
            <a:endParaRPr lang="es-ES" altLang="es-ES" sz="1200">
              <a:effectLst/>
            </a:endParaRPr>
          </a:p>
          <a:p>
            <a:r>
              <a:rPr lang="es-ES" altLang="es-ES" sz="1200">
                <a:effectLst/>
              </a:rPr>
              <a:t>3) </a:t>
            </a:r>
            <a:r>
              <a:rPr lang="es-ES" altLang="es-ES" sz="1200" b="1" u="sng">
                <a:effectLst/>
              </a:rPr>
              <a:t>Reducción</a:t>
            </a:r>
            <a:r>
              <a:rPr lang="es-ES" altLang="es-ES" sz="1200">
                <a:effectLst/>
              </a:rPr>
              <a:t> drástica de los </a:t>
            </a:r>
            <a:r>
              <a:rPr lang="es-ES" altLang="es-ES" sz="1200" b="1" u="sng">
                <a:effectLst/>
              </a:rPr>
              <a:t>problemas de espalda</a:t>
            </a:r>
            <a:r>
              <a:rPr lang="es-ES" altLang="es-ES" sz="1200">
                <a:effectLst/>
              </a:rPr>
              <a:t>.</a:t>
            </a:r>
          </a:p>
          <a:p>
            <a:pPr>
              <a:buFont typeface="Wingdings" panose="05000000000000000000" pitchFamily="2" charset="2"/>
              <a:buNone/>
            </a:pPr>
            <a:endParaRPr lang="es-ES" altLang="es-ES" sz="1200">
              <a:effectLst/>
            </a:endParaRPr>
          </a:p>
          <a:p>
            <a:r>
              <a:rPr lang="es-ES" altLang="es-ES" sz="1200">
                <a:effectLst/>
              </a:rPr>
              <a:t>4) </a:t>
            </a:r>
            <a:r>
              <a:rPr lang="es-ES" altLang="es-ES" sz="1200" b="1" u="sng">
                <a:effectLst/>
              </a:rPr>
              <a:t>Disminución</a:t>
            </a:r>
            <a:r>
              <a:rPr lang="es-ES" altLang="es-ES" sz="1200">
                <a:effectLst/>
              </a:rPr>
              <a:t> de los problemas musculares derivados de </a:t>
            </a:r>
            <a:r>
              <a:rPr lang="es-ES" altLang="es-ES" sz="1200" b="1" u="sng">
                <a:effectLst/>
              </a:rPr>
              <a:t>sobrecargas</a:t>
            </a:r>
            <a:r>
              <a:rPr lang="es-ES" altLang="es-ES" sz="1200">
                <a:effectLst/>
              </a:rPr>
              <a:t> por excesivo entrenamiento o largas competiciones.</a:t>
            </a:r>
          </a:p>
          <a:p>
            <a:endParaRPr lang="es-ES" altLang="es-ES" sz="1200">
              <a:effectLst/>
            </a:endParaRPr>
          </a:p>
          <a:p>
            <a:r>
              <a:rPr lang="es-ES" altLang="es-ES" sz="1200">
                <a:effectLst/>
              </a:rPr>
              <a:t>5) Disminución de la tensión muscular necesaria para realizar el gesto del tiro y, consecuentemente, </a:t>
            </a:r>
            <a:r>
              <a:rPr lang="es-ES" altLang="es-ES" sz="1200" b="1" u="sng">
                <a:effectLst/>
              </a:rPr>
              <a:t>menor fatiga y mayor rendimiento</a:t>
            </a:r>
            <a:r>
              <a:rPr lang="es-ES" altLang="es-ES" sz="1200">
                <a:effectLst/>
              </a:rPr>
              <a:t>.</a:t>
            </a:r>
          </a:p>
          <a:p>
            <a:endParaRPr lang="es-ES" altLang="es-ES" sz="1200">
              <a:effectLst/>
            </a:endParaRPr>
          </a:p>
          <a:p>
            <a:r>
              <a:rPr lang="es-ES" altLang="es-ES" sz="1200">
                <a:effectLst/>
              </a:rPr>
              <a:t>6) </a:t>
            </a:r>
            <a:r>
              <a:rPr lang="es-ES" altLang="es-ES" sz="1200" b="1" u="sng">
                <a:effectLst/>
              </a:rPr>
              <a:t>Incremento de la relajación física y psíquica</a:t>
            </a:r>
            <a:r>
              <a:rPr lang="es-ES" altLang="es-ES" sz="1200">
                <a:effectLst/>
              </a:rPr>
              <a:t>, sobre todo después de una sesión de entrenamiento o una competición.</a:t>
            </a:r>
          </a:p>
          <a:p>
            <a:endParaRPr lang="es-ES" altLang="es-ES" sz="1200">
              <a:effectLst/>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342F028-187D-C4FE-CF49-4270476FC583}"/>
              </a:ext>
            </a:extLst>
          </p:cNvPr>
          <p:cNvSpPr>
            <a:spLocks noGrp="1" noChangeArrowheads="1"/>
          </p:cNvSpPr>
          <p:nvPr>
            <p:ph type="title"/>
          </p:nvPr>
        </p:nvSpPr>
        <p:spPr>
          <a:xfrm>
            <a:off x="457200" y="349250"/>
            <a:ext cx="8229600" cy="487363"/>
          </a:xfrm>
        </p:spPr>
        <p:txBody>
          <a:bodyPr/>
          <a:lstStyle/>
          <a:p>
            <a:r>
              <a:rPr lang="es-ES" altLang="es-ES" sz="2400" b="1"/>
              <a:t>ESTIRAMIENTOS EN EL TIRO CON ARCO</a:t>
            </a:r>
          </a:p>
        </p:txBody>
      </p:sp>
      <p:sp>
        <p:nvSpPr>
          <p:cNvPr id="115715" name="Rectangle 3">
            <a:extLst>
              <a:ext uri="{FF2B5EF4-FFF2-40B4-BE49-F238E27FC236}">
                <a16:creationId xmlns:a16="http://schemas.microsoft.com/office/drawing/2014/main" id="{4561C845-4C08-F418-C194-ED0CA34797CA}"/>
              </a:ext>
            </a:extLst>
          </p:cNvPr>
          <p:cNvSpPr>
            <a:spLocks noGrp="1" noChangeArrowheads="1"/>
          </p:cNvSpPr>
          <p:nvPr>
            <p:ph idx="1"/>
          </p:nvPr>
        </p:nvSpPr>
        <p:spPr>
          <a:xfrm>
            <a:off x="250825" y="1052514"/>
            <a:ext cx="6553423" cy="4752974"/>
          </a:xfrm>
        </p:spPr>
        <p:txBody>
          <a:bodyPr/>
          <a:lstStyle/>
          <a:p>
            <a:pPr>
              <a:buFont typeface="Wingdings" panose="05000000000000000000" pitchFamily="2" charset="2"/>
              <a:buNone/>
            </a:pPr>
            <a:endParaRPr lang="es-ES" altLang="es-ES" sz="1200" dirty="0">
              <a:effectLst/>
            </a:endParaRPr>
          </a:p>
          <a:p>
            <a:pPr>
              <a:buFont typeface="Wingdings" panose="05000000000000000000" pitchFamily="2" charset="2"/>
              <a:buNone/>
            </a:pPr>
            <a:endParaRPr lang="es-ES" altLang="es-ES" sz="1200" dirty="0">
              <a:effectLst/>
            </a:endParaRPr>
          </a:p>
          <a:p>
            <a:pPr>
              <a:buFont typeface="Wingdings" panose="05000000000000000000" pitchFamily="2" charset="2"/>
              <a:buNone/>
            </a:pPr>
            <a:r>
              <a:rPr lang="es-ES" altLang="es-ES" sz="1400" dirty="0">
                <a:effectLst/>
              </a:rPr>
              <a:t>Colóquese de pie con un brazo flexionado por detrás de la región lumbar y </a:t>
            </a:r>
          </a:p>
          <a:p>
            <a:pPr>
              <a:buFont typeface="Wingdings" panose="05000000000000000000" pitchFamily="2" charset="2"/>
              <a:buNone/>
            </a:pPr>
            <a:r>
              <a:rPr lang="es-ES" altLang="es-ES" sz="1400" dirty="0">
                <a:effectLst/>
              </a:rPr>
              <a:t>el antebrazo tan elevado como le sea posible. Lleve el otro bazo por detrás </a:t>
            </a:r>
          </a:p>
          <a:p>
            <a:pPr>
              <a:buFont typeface="Wingdings" panose="05000000000000000000" pitchFamily="2" charset="2"/>
              <a:buNone/>
            </a:pPr>
            <a:r>
              <a:rPr lang="es-ES" altLang="es-ES" sz="1400" dirty="0">
                <a:effectLst/>
              </a:rPr>
              <a:t>de la cabeza, con el codo flexionado, de forma que llegue a entrelazar los </a:t>
            </a:r>
          </a:p>
          <a:p>
            <a:pPr>
              <a:buFont typeface="Wingdings" panose="05000000000000000000" pitchFamily="2" charset="2"/>
              <a:buNone/>
            </a:pPr>
            <a:r>
              <a:rPr lang="es-ES" altLang="es-ES" sz="1400" dirty="0">
                <a:effectLst/>
              </a:rPr>
              <a:t>dedos de ambas manos. </a:t>
            </a:r>
            <a:r>
              <a:rPr lang="es-ES" altLang="es-ES" sz="1400" dirty="0"/>
              <a:t>Expire</a:t>
            </a:r>
            <a:r>
              <a:rPr lang="es-ES" altLang="es-ES" sz="1400" dirty="0">
                <a:effectLst/>
              </a:rPr>
              <a:t> el aire lentamente mientras tira con ambas </a:t>
            </a:r>
          </a:p>
          <a:p>
            <a:pPr>
              <a:buFont typeface="Wingdings" panose="05000000000000000000" pitchFamily="2" charset="2"/>
              <a:buNone/>
            </a:pPr>
            <a:r>
              <a:rPr lang="es-ES" altLang="es-ES" sz="1400" dirty="0">
                <a:effectLst/>
              </a:rPr>
              <a:t>manos en sentidos contrarios. Repita el ejercicio con el otro lado.</a:t>
            </a:r>
          </a:p>
          <a:p>
            <a:pPr>
              <a:buFont typeface="Wingdings" panose="05000000000000000000" pitchFamily="2" charset="2"/>
              <a:buNone/>
            </a:pPr>
            <a:r>
              <a:rPr lang="es-ES" altLang="es-ES" sz="1400" dirty="0">
                <a:effectLst/>
              </a:rPr>
              <a:t>Para volver a la posición inicial, hágalo lentamente, mientras </a:t>
            </a:r>
            <a:r>
              <a:rPr lang="es-ES" altLang="es-ES" sz="1400" b="1" dirty="0">
                <a:effectLst/>
              </a:rPr>
              <a:t>toma aire</a:t>
            </a:r>
            <a:r>
              <a:rPr lang="es-ES" altLang="es-ES" sz="1400" dirty="0">
                <a:effectLst/>
              </a:rPr>
              <a:t> en </a:t>
            </a:r>
          </a:p>
          <a:p>
            <a:pPr>
              <a:buFont typeface="Wingdings" panose="05000000000000000000" pitchFamily="2" charset="2"/>
              <a:buNone/>
            </a:pPr>
            <a:r>
              <a:rPr lang="es-ES" altLang="es-ES" sz="1400" dirty="0">
                <a:effectLst/>
              </a:rPr>
              <a:t>abundancia.</a:t>
            </a:r>
          </a:p>
          <a:p>
            <a:pPr>
              <a:buFont typeface="Wingdings" panose="05000000000000000000" pitchFamily="2" charset="2"/>
              <a:buNone/>
            </a:pPr>
            <a:r>
              <a:rPr lang="es-ES" altLang="es-ES" sz="1400" dirty="0">
                <a:effectLst/>
              </a:rPr>
              <a:t>Este ejercicio es más eficaz si se apoya el codo elevado contra una pared.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400" b="0" i="0" u="none" strike="noStrike" kern="1200" cap="none" spc="0" normalizeH="0" baseline="0" noProof="0" dirty="0">
                <a:ln>
                  <a:noFill/>
                </a:ln>
                <a:solidFill>
                  <a:prstClr val="black"/>
                </a:solidFill>
                <a:effectLst/>
                <a:uLnTx/>
                <a:uFillTx/>
                <a:latin typeface="Aptos" panose="02110004020202020204"/>
                <a:ea typeface="+mn-ea"/>
                <a:cs typeface="+mn-cs"/>
              </a:rPr>
              <a:t>Flexione un brazo hacia atrás por el lateral de la cabeza, hasta que toque con la mano la escápula (omoplato) contraria.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400" b="0" i="0" u="none" strike="noStrike" kern="1200" cap="none" spc="0" normalizeH="0" baseline="0" noProof="0" dirty="0">
                <a:ln>
                  <a:noFill/>
                </a:ln>
                <a:solidFill>
                  <a:prstClr val="black"/>
                </a:solidFill>
                <a:effectLst/>
                <a:uLnTx/>
                <a:uFillTx/>
                <a:latin typeface="Aptos" panose="02110004020202020204"/>
                <a:ea typeface="+mn-ea"/>
                <a:cs typeface="+mn-cs"/>
              </a:rPr>
              <a:t>Coja el codo flexionado con la otra mano y espire el aire mientras, lentamente, tira de él hacia abajo.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400" b="0" i="0" u="none" strike="noStrike" kern="1200" cap="none" spc="0" normalizeH="0" baseline="0" noProof="0" dirty="0">
                <a:ln>
                  <a:noFill/>
                </a:ln>
                <a:solidFill>
                  <a:prstClr val="black"/>
                </a:solidFill>
                <a:effectLst/>
                <a:uLnTx/>
                <a:uFillTx/>
                <a:latin typeface="Aptos" panose="02110004020202020204"/>
                <a:ea typeface="+mn-ea"/>
                <a:cs typeface="+mn-cs"/>
              </a:rPr>
              <a:t>Repita el ejercicio con el brazo contrario.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400" b="0" i="0" u="none" strike="noStrike" kern="1200" cap="none" spc="0" normalizeH="0" baseline="0" noProof="0" dirty="0">
                <a:ln>
                  <a:noFill/>
                </a:ln>
                <a:solidFill>
                  <a:prstClr val="black"/>
                </a:solidFill>
                <a:effectLst/>
                <a:uLnTx/>
                <a:uFillTx/>
                <a:latin typeface="Aptos" panose="02110004020202020204"/>
                <a:ea typeface="+mn-ea"/>
                <a:cs typeface="+mn-cs"/>
              </a:rPr>
              <a:t>Para volver a la posición inicial, hágalo lentamente mientras toma aire en abundancia.</a:t>
            </a:r>
          </a:p>
          <a:p>
            <a:pPr>
              <a:buFont typeface="Wingdings" panose="05000000000000000000" pitchFamily="2" charset="2"/>
              <a:buNone/>
            </a:pPr>
            <a:endParaRPr lang="es-ES" altLang="es-ES" sz="1400" dirty="0">
              <a:effectLst/>
            </a:endParaRPr>
          </a:p>
        </p:txBody>
      </p:sp>
      <p:pic>
        <p:nvPicPr>
          <p:cNvPr id="96260" name="Picture 4">
            <a:extLst>
              <a:ext uri="{FF2B5EF4-FFF2-40B4-BE49-F238E27FC236}">
                <a16:creationId xmlns:a16="http://schemas.microsoft.com/office/drawing/2014/main" id="{67093912-C2A8-0A51-0970-F73115BBE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908050"/>
            <a:ext cx="18002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Rectangle 11">
            <a:extLst>
              <a:ext uri="{FF2B5EF4-FFF2-40B4-BE49-F238E27FC236}">
                <a16:creationId xmlns:a16="http://schemas.microsoft.com/office/drawing/2014/main" id="{E80CD2E1-4D5A-0DC9-C370-05239E3A3911}"/>
              </a:ext>
            </a:extLst>
          </p:cNvPr>
          <p:cNvSpPr>
            <a:spLocks noChangeArrowheads="1"/>
          </p:cNvSpPr>
          <p:nvPr/>
        </p:nvSpPr>
        <p:spPr bwMode="auto">
          <a:xfrm>
            <a:off x="611188" y="1052513"/>
            <a:ext cx="2952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t>TRÍCEPS BRAQUIAL</a:t>
            </a:r>
          </a:p>
        </p:txBody>
      </p:sp>
      <p:pic>
        <p:nvPicPr>
          <p:cNvPr id="96269" name="Picture 13">
            <a:extLst>
              <a:ext uri="{FF2B5EF4-FFF2-40B4-BE49-F238E27FC236}">
                <a16:creationId xmlns:a16="http://schemas.microsoft.com/office/drawing/2014/main" id="{41667D64-D0B4-F708-C9C6-39D62674E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3860800"/>
            <a:ext cx="1944687" cy="26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3849" name="Rectangle 16384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1" name="Rectangle 16385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3" name="Rectangle 16385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5" name="Rectangle 16385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57" name="Freeform: Shape 16385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59" name="Rectangle 16385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42" name="Rectangle 2">
            <a:extLst>
              <a:ext uri="{FF2B5EF4-FFF2-40B4-BE49-F238E27FC236}">
                <a16:creationId xmlns:a16="http://schemas.microsoft.com/office/drawing/2014/main" id="{C2BADF99-B3DA-0AD6-2697-91C880FF48BD}"/>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ESTIRAMIENTOS EN EL TIRO CON ARCO</a:t>
            </a:r>
          </a:p>
        </p:txBody>
      </p:sp>
      <p:sp>
        <p:nvSpPr>
          <p:cNvPr id="163843" name="Rectangle 3">
            <a:extLst>
              <a:ext uri="{FF2B5EF4-FFF2-40B4-BE49-F238E27FC236}">
                <a16:creationId xmlns:a16="http://schemas.microsoft.com/office/drawing/2014/main" id="{DEF0016F-BB2C-0B46-6BAB-3D57DA73B619}"/>
              </a:ext>
            </a:extLst>
          </p:cNvPr>
          <p:cNvSpPr>
            <a:spLocks noGrp="1" noChangeArrowheads="1"/>
          </p:cNvSpPr>
          <p:nvPr>
            <p:ph idx="1"/>
          </p:nvPr>
        </p:nvSpPr>
        <p:spPr>
          <a:xfrm>
            <a:off x="3436295" y="649480"/>
            <a:ext cx="2268977" cy="5546047"/>
          </a:xfrm>
        </p:spPr>
        <p:txBody>
          <a:bodyPr anchor="ctr">
            <a:normAutofit/>
          </a:bodyPr>
          <a:lstStyle/>
          <a:p>
            <a:r>
              <a:rPr lang="es-ES" altLang="es-ES" sz="1100" b="1" dirty="0">
                <a:effectLst/>
              </a:rPr>
              <a:t>ROTADOR EXTERNO DE LOS HOMBROS (PARTE POSTERIOR)</a:t>
            </a:r>
          </a:p>
          <a:p>
            <a:endParaRPr lang="es-ES" altLang="es-ES" sz="1100" b="1" dirty="0">
              <a:effectLst/>
            </a:endParaRPr>
          </a:p>
          <a:p>
            <a:endParaRPr lang="es-ES" altLang="es-ES" sz="1100" b="1" dirty="0">
              <a:effectLst/>
            </a:endParaRPr>
          </a:p>
          <a:p>
            <a:endParaRPr lang="es-ES" altLang="es-ES" sz="1100" b="1" dirty="0">
              <a:effectLst/>
            </a:endParaRPr>
          </a:p>
          <a:p>
            <a:pPr>
              <a:buFont typeface="Wingdings" panose="05000000000000000000" pitchFamily="2" charset="2"/>
              <a:buNone/>
            </a:pPr>
            <a:r>
              <a:rPr lang="es-ES" altLang="es-ES" sz="1100" dirty="0">
                <a:effectLst/>
              </a:rPr>
              <a:t>Colóquese de pie con los brazos por detrás de la espalda, deforma que uno de ellos esté flexionado con el reverso de </a:t>
            </a:r>
            <a:r>
              <a:rPr lang="es-ES" altLang="es-ES" sz="1100" dirty="0" err="1">
                <a:effectLst/>
              </a:rPr>
              <a:t>lamano</a:t>
            </a:r>
            <a:r>
              <a:rPr lang="es-ES" altLang="es-ES" sz="1100" dirty="0">
                <a:effectLst/>
              </a:rPr>
              <a:t> hacia el tronco y la otra mano sujete el codo.</a:t>
            </a:r>
          </a:p>
          <a:p>
            <a:pPr>
              <a:buFont typeface="Wingdings" panose="05000000000000000000" pitchFamily="2" charset="2"/>
              <a:buNone/>
            </a:pPr>
            <a:r>
              <a:rPr lang="es-ES" altLang="es-ES" sz="1100" dirty="0">
                <a:effectLst/>
              </a:rPr>
              <a:t>Espire el aire lentamente, mientras tira suavemente del codo para llevarlo hasta la mitad de la espalda.</a:t>
            </a:r>
          </a:p>
          <a:p>
            <a:pPr>
              <a:buFont typeface="Wingdings" panose="05000000000000000000" pitchFamily="2" charset="2"/>
              <a:buNone/>
            </a:pPr>
            <a:r>
              <a:rPr lang="es-ES" altLang="es-ES" sz="1100" dirty="0">
                <a:effectLst/>
              </a:rPr>
              <a:t>Repita el ejercicio con el otro lado.</a:t>
            </a:r>
          </a:p>
          <a:p>
            <a:pPr>
              <a:buFont typeface="Wingdings" panose="05000000000000000000" pitchFamily="2" charset="2"/>
              <a:buNone/>
            </a:pPr>
            <a:r>
              <a:rPr lang="es-ES" altLang="es-ES" sz="1100" dirty="0">
                <a:effectLst/>
              </a:rPr>
              <a:t>Para volver a la posición inicial, hágalo lentamente, mientras toma aire en abundancia.</a:t>
            </a:r>
          </a:p>
          <a:p>
            <a:pPr>
              <a:buFont typeface="Wingdings" panose="05000000000000000000" pitchFamily="2" charset="2"/>
              <a:buNone/>
            </a:pPr>
            <a:r>
              <a:rPr lang="es-ES" altLang="es-ES" sz="1100" dirty="0">
                <a:effectLst/>
              </a:rPr>
              <a:t>Si no llega a coger el codo con la mano contraria, agarre el antebrazo.</a:t>
            </a:r>
          </a:p>
        </p:txBody>
      </p:sp>
      <p:pic>
        <p:nvPicPr>
          <p:cNvPr id="163844" name="Picture 6">
            <a:extLst>
              <a:ext uri="{FF2B5EF4-FFF2-40B4-BE49-F238E27FC236}">
                <a16:creationId xmlns:a16="http://schemas.microsoft.com/office/drawing/2014/main" id="{DF5D362F-B8BE-3D9A-F1CB-A951C54B18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786667"/>
            <a:ext cx="2711832" cy="52965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4873" name="Rectangle 16487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75" name="Rectangle 16487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77" name="Rectangle 16487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79" name="Rectangle 16487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881" name="Freeform: Shape 16488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4883" name="Rectangle 16488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66" name="Rectangle 2">
            <a:extLst>
              <a:ext uri="{FF2B5EF4-FFF2-40B4-BE49-F238E27FC236}">
                <a16:creationId xmlns:a16="http://schemas.microsoft.com/office/drawing/2014/main" id="{3A4B1337-5770-7D65-E670-ECBA2A5EE75D}"/>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ESTIRAMIENTOS EN EL TIRO CON ARCO</a:t>
            </a:r>
          </a:p>
        </p:txBody>
      </p:sp>
      <p:sp>
        <p:nvSpPr>
          <p:cNvPr id="164867" name="Rectangle 3">
            <a:extLst>
              <a:ext uri="{FF2B5EF4-FFF2-40B4-BE49-F238E27FC236}">
                <a16:creationId xmlns:a16="http://schemas.microsoft.com/office/drawing/2014/main" id="{D8583B04-3B43-DBFC-8D24-E02404E20FEF}"/>
              </a:ext>
            </a:extLst>
          </p:cNvPr>
          <p:cNvSpPr>
            <a:spLocks noGrp="1" noChangeArrowheads="1"/>
          </p:cNvSpPr>
          <p:nvPr>
            <p:ph idx="1"/>
          </p:nvPr>
        </p:nvSpPr>
        <p:spPr>
          <a:xfrm>
            <a:off x="3436295" y="649480"/>
            <a:ext cx="2268977" cy="5546047"/>
          </a:xfrm>
        </p:spPr>
        <p:txBody>
          <a:bodyPr anchor="ctr">
            <a:normAutofit/>
          </a:bodyPr>
          <a:lstStyle/>
          <a:p>
            <a:r>
              <a:rPr lang="es-ES" altLang="es-ES" sz="1200" b="1" dirty="0">
                <a:effectLst/>
              </a:rPr>
              <a:t>FLEXORES DE LA MUÑECA</a:t>
            </a:r>
          </a:p>
          <a:p>
            <a:endParaRPr lang="es-ES" altLang="es-ES" sz="1200" b="1" dirty="0">
              <a:effectLst/>
            </a:endParaRPr>
          </a:p>
          <a:p>
            <a:endParaRPr lang="es-ES" altLang="es-ES" sz="1200" b="1" dirty="0">
              <a:effectLst/>
            </a:endParaRPr>
          </a:p>
          <a:p>
            <a:endParaRPr lang="es-ES" altLang="es-ES" sz="1200" b="1" dirty="0">
              <a:effectLst/>
            </a:endParaRPr>
          </a:p>
          <a:p>
            <a:endParaRPr lang="es-ES" altLang="es-ES" sz="1200" b="1" dirty="0">
              <a:effectLst/>
            </a:endParaRPr>
          </a:p>
          <a:p>
            <a:pPr>
              <a:buFont typeface="Wingdings" panose="05000000000000000000" pitchFamily="2" charset="2"/>
              <a:buNone/>
            </a:pPr>
            <a:r>
              <a:rPr lang="es-ES" altLang="es-ES" sz="1200" dirty="0">
                <a:effectLst/>
              </a:rPr>
              <a:t>Coloque las manos al frente, a la altura y cerca </a:t>
            </a:r>
            <a:r>
              <a:rPr lang="es-ES" altLang="es-ES" sz="1200" dirty="0" err="1">
                <a:effectLst/>
              </a:rPr>
              <a:t>deltronco</a:t>
            </a:r>
            <a:r>
              <a:rPr lang="es-ES" altLang="es-ES" sz="1200" dirty="0">
                <a:effectLst/>
              </a:rPr>
              <a:t>, con los dedos hacia arriba, de forma que con la base de una muñeca pueda presionar sobre los dedos de la mano contraria.</a:t>
            </a:r>
          </a:p>
          <a:p>
            <a:pPr>
              <a:buFont typeface="Wingdings" panose="05000000000000000000" pitchFamily="2" charset="2"/>
              <a:buNone/>
            </a:pPr>
            <a:r>
              <a:rPr lang="es-ES" altLang="es-ES" sz="1200" dirty="0">
                <a:effectLst/>
              </a:rPr>
              <a:t>Espire el aire lentamente, mientras presiona los dedos hacia atrás.</a:t>
            </a:r>
          </a:p>
          <a:p>
            <a:pPr>
              <a:buFont typeface="Wingdings" panose="05000000000000000000" pitchFamily="2" charset="2"/>
              <a:buNone/>
            </a:pPr>
            <a:r>
              <a:rPr lang="es-ES" altLang="es-ES" sz="1200" dirty="0">
                <a:effectLst/>
              </a:rPr>
              <a:t>Repita el ejercicio con la otra mano.</a:t>
            </a:r>
          </a:p>
          <a:p>
            <a:pPr>
              <a:buFont typeface="Wingdings" panose="05000000000000000000" pitchFamily="2" charset="2"/>
              <a:buNone/>
            </a:pPr>
            <a:r>
              <a:rPr lang="es-ES" altLang="es-ES" sz="1200" dirty="0">
                <a:effectLst/>
              </a:rPr>
              <a:t>Para volver a la posición inicial, hágalo lentamente, mientras toma aire en abundancia.</a:t>
            </a:r>
            <a:endParaRPr lang="es-ES" altLang="es-ES" sz="1200" b="1" dirty="0">
              <a:effectLst/>
            </a:endParaRPr>
          </a:p>
          <a:p>
            <a:endParaRPr lang="es-ES" altLang="es-ES" sz="1200" b="1" dirty="0">
              <a:effectLst/>
            </a:endParaRPr>
          </a:p>
        </p:txBody>
      </p:sp>
      <p:pic>
        <p:nvPicPr>
          <p:cNvPr id="164868" name="Picture 7">
            <a:extLst>
              <a:ext uri="{FF2B5EF4-FFF2-40B4-BE49-F238E27FC236}">
                <a16:creationId xmlns:a16="http://schemas.microsoft.com/office/drawing/2014/main" id="{83188D54-4C61-38B1-C724-5A86D56AA2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1592663"/>
            <a:ext cx="2711832" cy="36845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5434" name="Rectangle 14543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36" name="Rectangle 14543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38" name="Rectangle 14543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40" name="Rectangle 14543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442" name="Freeform: Shape 1454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5444" name="Rectangle 1454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0" name="Rectangle 2">
            <a:extLst>
              <a:ext uri="{FF2B5EF4-FFF2-40B4-BE49-F238E27FC236}">
                <a16:creationId xmlns:a16="http://schemas.microsoft.com/office/drawing/2014/main" id="{D9ED190F-2D0B-4296-FE5C-01D5E4BFB743}"/>
              </a:ext>
            </a:extLst>
          </p:cNvPr>
          <p:cNvSpPr>
            <a:spLocks noGrp="1" noChangeArrowheads="1"/>
          </p:cNvSpPr>
          <p:nvPr>
            <p:ph type="title"/>
          </p:nvPr>
        </p:nvSpPr>
        <p:spPr>
          <a:xfrm>
            <a:off x="350041" y="586855"/>
            <a:ext cx="2401025" cy="3387497"/>
          </a:xfrm>
        </p:spPr>
        <p:txBody>
          <a:bodyPr vert="horz" lIns="91440" tIns="45720" rIns="91440" bIns="45720" rtlCol="0" anchor="b">
            <a:normAutofit/>
          </a:bodyPr>
          <a:lstStyle/>
          <a:p>
            <a:pPr algn="r" defTabSz="914400"/>
            <a:r>
              <a:rPr lang="en-US" altLang="es-ES" sz="2200" b="1" kern="1200">
                <a:solidFill>
                  <a:srgbClr val="FFFFFF"/>
                </a:solidFill>
                <a:latin typeface="+mj-lt"/>
                <a:ea typeface="+mj-ea"/>
                <a:cs typeface="+mj-cs"/>
              </a:rPr>
              <a:t>ESTIRAMIENTOS EN EL TIRO CON ARCO</a:t>
            </a:r>
          </a:p>
        </p:txBody>
      </p:sp>
      <p:sp>
        <p:nvSpPr>
          <p:cNvPr id="145429" name="Rectangle 21">
            <a:extLst>
              <a:ext uri="{FF2B5EF4-FFF2-40B4-BE49-F238E27FC236}">
                <a16:creationId xmlns:a16="http://schemas.microsoft.com/office/drawing/2014/main" id="{D44AC790-FA43-56A3-1682-A5C7C04AE4E4}"/>
              </a:ext>
            </a:extLst>
          </p:cNvPr>
          <p:cNvSpPr>
            <a:spLocks noChangeArrowheads="1"/>
          </p:cNvSpPr>
          <p:nvPr/>
        </p:nvSpPr>
        <p:spPr bwMode="auto">
          <a:xfrm>
            <a:off x="3436295" y="649480"/>
            <a:ext cx="2268977"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ltLang="es-ES" sz="1200" dirty="0" err="1"/>
              <a:t>Colóquese</a:t>
            </a:r>
            <a:r>
              <a:rPr lang="en-US" altLang="es-ES" sz="1200" dirty="0"/>
              <a:t> de pie, a </a:t>
            </a:r>
            <a:r>
              <a:rPr lang="en-US" altLang="es-ES" sz="1200" dirty="0" err="1"/>
              <a:t>una</a:t>
            </a:r>
            <a:r>
              <a:rPr lang="en-US" altLang="es-ES" sz="1200" dirty="0"/>
              <a:t> </a:t>
            </a:r>
            <a:r>
              <a:rPr lang="en-US" altLang="es-ES" sz="1200" dirty="0" err="1"/>
              <a:t>distancia</a:t>
            </a:r>
            <a:r>
              <a:rPr lang="en-US" altLang="es-ES" sz="1200" dirty="0"/>
              <a:t> </a:t>
            </a:r>
            <a:r>
              <a:rPr lang="en-US" altLang="es-ES" sz="1200" dirty="0" err="1"/>
              <a:t>aproximada</a:t>
            </a:r>
            <a:r>
              <a:rPr lang="en-US" altLang="es-ES" sz="1200" dirty="0"/>
              <a:t> de un metro, de </a:t>
            </a:r>
            <a:r>
              <a:rPr lang="en-US" altLang="es-ES" sz="1200" dirty="0" err="1"/>
              <a:t>una</a:t>
            </a:r>
            <a:r>
              <a:rPr lang="en-US" altLang="es-ES" sz="1200" dirty="0"/>
              <a:t> barra horizontal o </a:t>
            </a:r>
            <a:r>
              <a:rPr lang="en-US" altLang="es-ES" sz="1200" dirty="0" err="1"/>
              <a:t>cualquier</a:t>
            </a:r>
            <a:r>
              <a:rPr lang="en-US" altLang="es-ES" sz="1200" dirty="0"/>
              <a:t> </a:t>
            </a:r>
            <a:r>
              <a:rPr lang="en-US" altLang="es-ES" sz="1200" dirty="0" err="1"/>
              <a:t>otro</a:t>
            </a:r>
            <a:r>
              <a:rPr lang="en-US" altLang="es-ES" sz="1200" dirty="0"/>
              <a:t> </a:t>
            </a:r>
            <a:r>
              <a:rPr lang="en-US" altLang="es-ES" sz="1200" dirty="0" err="1"/>
              <a:t>asidero</a:t>
            </a:r>
            <a:r>
              <a:rPr lang="en-US" altLang="es-ES" sz="1200" dirty="0"/>
              <a:t> o </a:t>
            </a:r>
            <a:r>
              <a:rPr lang="en-US" altLang="es-ES" sz="1200" dirty="0" err="1"/>
              <a:t>superficie</a:t>
            </a:r>
            <a:r>
              <a:rPr lang="en-US" altLang="es-ES" sz="1200" dirty="0"/>
              <a:t> </a:t>
            </a:r>
            <a:r>
              <a:rPr lang="en-US" altLang="es-ES" sz="1200" dirty="0" err="1"/>
              <a:t>que</a:t>
            </a:r>
            <a:r>
              <a:rPr lang="en-US" altLang="es-ES" sz="1200" dirty="0"/>
              <a:t> le </a:t>
            </a:r>
            <a:r>
              <a:rPr lang="en-US" altLang="es-ES" sz="1200" dirty="0" err="1"/>
              <a:t>permita</a:t>
            </a:r>
            <a:r>
              <a:rPr lang="en-US" altLang="es-ES" sz="1200" dirty="0"/>
              <a:t> </a:t>
            </a:r>
            <a:r>
              <a:rPr lang="en-US" altLang="es-ES" sz="1200" dirty="0" err="1"/>
              <a:t>sujetarse</a:t>
            </a:r>
            <a:r>
              <a:rPr lang="en-US" altLang="es-ES" sz="1200" dirty="0"/>
              <a:t> con las manos. Este </a:t>
            </a:r>
            <a:r>
              <a:rPr lang="en-US" altLang="es-ES" sz="1200" dirty="0" err="1"/>
              <a:t>asidero</a:t>
            </a:r>
            <a:r>
              <a:rPr lang="en-US" altLang="es-ES" sz="1200" dirty="0"/>
              <a:t> </a:t>
            </a:r>
            <a:r>
              <a:rPr lang="en-US" altLang="es-ES" sz="1200" dirty="0" err="1"/>
              <a:t>debe</a:t>
            </a:r>
            <a:r>
              <a:rPr lang="en-US" altLang="es-ES" sz="1200" dirty="0"/>
              <a:t> </a:t>
            </a:r>
            <a:r>
              <a:rPr lang="en-US" altLang="es-ES" sz="1200" dirty="0" err="1"/>
              <a:t>estar</a:t>
            </a:r>
            <a:r>
              <a:rPr lang="en-US" altLang="es-ES" sz="1200" dirty="0"/>
              <a:t> </a:t>
            </a:r>
            <a:r>
              <a:rPr lang="en-US" altLang="es-ES" sz="1200" dirty="0" err="1"/>
              <a:t>situado</a:t>
            </a:r>
            <a:r>
              <a:rPr lang="en-US" altLang="es-ES" sz="1200" dirty="0"/>
              <a:t> a </a:t>
            </a:r>
            <a:r>
              <a:rPr lang="en-US" altLang="es-ES" sz="1200" dirty="0" err="1"/>
              <a:t>una</a:t>
            </a:r>
            <a:r>
              <a:rPr lang="en-US" altLang="es-ES" sz="1200" dirty="0"/>
              <a:t> </a:t>
            </a:r>
            <a:r>
              <a:rPr lang="en-US" altLang="es-ES" sz="1200" dirty="0" err="1"/>
              <a:t>altura</a:t>
            </a:r>
            <a:r>
              <a:rPr lang="en-US" altLang="es-ES" sz="1200" dirty="0"/>
              <a:t> intermedia entre sus </a:t>
            </a:r>
            <a:r>
              <a:rPr lang="en-US" altLang="es-ES" sz="1200" dirty="0" err="1"/>
              <a:t>hombros</a:t>
            </a:r>
            <a:r>
              <a:rPr lang="en-US" altLang="es-ES" sz="1200" dirty="0"/>
              <a:t> y sus </a:t>
            </a:r>
            <a:r>
              <a:rPr lang="en-US" altLang="es-ES" sz="1200" dirty="0" err="1"/>
              <a:t>caderas</a:t>
            </a:r>
            <a:r>
              <a:rPr lang="en-US" altLang="es-ES" sz="1200" dirty="0"/>
              <a:t>, </a:t>
            </a:r>
            <a:r>
              <a:rPr lang="en-US" altLang="es-ES" sz="1200" dirty="0" err="1"/>
              <a:t>correspondiente</a:t>
            </a:r>
            <a:r>
              <a:rPr lang="en-US" altLang="es-ES" sz="1200" dirty="0"/>
              <a:t> a la </a:t>
            </a:r>
            <a:r>
              <a:rPr lang="en-US" altLang="es-ES" sz="1200" dirty="0" err="1"/>
              <a:t>posición</a:t>
            </a:r>
            <a:r>
              <a:rPr lang="en-US" altLang="es-ES" sz="1200" dirty="0"/>
              <a:t> </a:t>
            </a:r>
            <a:r>
              <a:rPr lang="en-US" altLang="es-ES" sz="1200" dirty="0" err="1"/>
              <a:t>erguida</a:t>
            </a:r>
            <a:r>
              <a:rPr lang="en-US" altLang="es-ES" sz="1200" dirty="0"/>
              <a:t>.</a:t>
            </a:r>
          </a:p>
          <a:p>
            <a:pPr indent="-228600">
              <a:lnSpc>
                <a:spcPct val="90000"/>
              </a:lnSpc>
              <a:spcAft>
                <a:spcPts val="600"/>
              </a:spcAft>
              <a:buFont typeface="Arial" panose="020B0604020202020204" pitchFamily="34" charset="0"/>
              <a:buChar char="•"/>
            </a:pPr>
            <a:r>
              <a:rPr lang="en-US" altLang="es-ES" sz="1200" dirty="0" err="1"/>
              <a:t>Extienda</a:t>
            </a:r>
            <a:r>
              <a:rPr lang="en-US" altLang="es-ES" sz="1200" dirty="0"/>
              <a:t> </a:t>
            </a:r>
            <a:r>
              <a:rPr lang="en-US" altLang="es-ES" sz="1200" dirty="0" err="1"/>
              <a:t>los</a:t>
            </a:r>
            <a:r>
              <a:rPr lang="en-US" altLang="es-ES" sz="1200" dirty="0"/>
              <a:t> </a:t>
            </a:r>
            <a:r>
              <a:rPr lang="en-US" altLang="es-ES" sz="1200" dirty="0" err="1"/>
              <a:t>brazos</a:t>
            </a:r>
            <a:r>
              <a:rPr lang="en-US" altLang="es-ES" sz="1200" dirty="0"/>
              <a:t> </a:t>
            </a:r>
            <a:r>
              <a:rPr lang="en-US" altLang="es-ES" sz="1200" dirty="0" err="1"/>
              <a:t>sobre</a:t>
            </a:r>
            <a:r>
              <a:rPr lang="en-US" altLang="es-ES" sz="1200" dirty="0"/>
              <a:t> la cabeza y </a:t>
            </a:r>
            <a:r>
              <a:rPr lang="en-US" altLang="es-ES" sz="1200" dirty="0" err="1"/>
              <a:t>agárrese</a:t>
            </a:r>
            <a:r>
              <a:rPr lang="en-US" altLang="es-ES" sz="1200" dirty="0"/>
              <a:t> a la barra, </a:t>
            </a:r>
            <a:r>
              <a:rPr lang="en-US" altLang="es-ES" sz="1200" dirty="0" err="1"/>
              <a:t>flexionado</a:t>
            </a:r>
            <a:r>
              <a:rPr lang="en-US" altLang="es-ES" sz="1200" dirty="0"/>
              <a:t> </a:t>
            </a:r>
            <a:r>
              <a:rPr lang="en-US" altLang="es-ES" sz="1200" dirty="0" err="1"/>
              <a:t>el</a:t>
            </a:r>
            <a:r>
              <a:rPr lang="en-US" altLang="es-ES" sz="1200" dirty="0"/>
              <a:t> </a:t>
            </a:r>
            <a:r>
              <a:rPr lang="en-US" altLang="es-ES" sz="1200" dirty="0" err="1"/>
              <a:t>tronco</a:t>
            </a:r>
            <a:r>
              <a:rPr lang="en-US" altLang="es-ES" sz="1200" dirty="0"/>
              <a:t> y </a:t>
            </a:r>
            <a:r>
              <a:rPr lang="en-US" altLang="es-ES" sz="1200" dirty="0" err="1"/>
              <a:t>manteniendo</a:t>
            </a:r>
            <a:r>
              <a:rPr lang="en-US" altLang="es-ES" sz="1200" dirty="0"/>
              <a:t> </a:t>
            </a:r>
            <a:r>
              <a:rPr lang="en-US" altLang="es-ES" sz="1200" dirty="0" err="1"/>
              <a:t>brazos</a:t>
            </a:r>
            <a:r>
              <a:rPr lang="en-US" altLang="es-ES" sz="1200" dirty="0"/>
              <a:t> y </a:t>
            </a:r>
            <a:r>
              <a:rPr lang="en-US" altLang="es-ES" sz="1200" dirty="0" err="1"/>
              <a:t>piernas</a:t>
            </a:r>
            <a:r>
              <a:rPr lang="en-US" altLang="es-ES" sz="1200" dirty="0"/>
              <a:t> </a:t>
            </a:r>
            <a:r>
              <a:rPr lang="en-US" altLang="es-ES" sz="1200" dirty="0" err="1"/>
              <a:t>estirados</a:t>
            </a:r>
            <a:r>
              <a:rPr lang="en-US" altLang="es-ES" sz="1200" dirty="0"/>
              <a:t> y la </a:t>
            </a:r>
            <a:r>
              <a:rPr lang="en-US" altLang="es-ES" sz="1200" dirty="0" err="1"/>
              <a:t>espalda</a:t>
            </a:r>
            <a:r>
              <a:rPr lang="en-US" altLang="es-ES" sz="1200" dirty="0"/>
              <a:t> plana.</a:t>
            </a:r>
          </a:p>
          <a:p>
            <a:pPr indent="-228600">
              <a:lnSpc>
                <a:spcPct val="90000"/>
              </a:lnSpc>
              <a:spcAft>
                <a:spcPts val="600"/>
              </a:spcAft>
              <a:buFont typeface="Arial" panose="020B0604020202020204" pitchFamily="34" charset="0"/>
              <a:buChar char="•"/>
            </a:pPr>
            <a:r>
              <a:rPr lang="en-US" altLang="es-ES" sz="1200" dirty="0" err="1"/>
              <a:t>Espire</a:t>
            </a:r>
            <a:r>
              <a:rPr lang="en-US" altLang="es-ES" sz="1200" dirty="0"/>
              <a:t> </a:t>
            </a:r>
            <a:r>
              <a:rPr lang="en-US" altLang="es-ES" sz="1200" dirty="0" err="1"/>
              <a:t>el</a:t>
            </a:r>
            <a:r>
              <a:rPr lang="en-US" altLang="es-ES" sz="1200" dirty="0"/>
              <a:t> </a:t>
            </a:r>
            <a:r>
              <a:rPr lang="en-US" altLang="es-ES" sz="1200" dirty="0" err="1"/>
              <a:t>aire</a:t>
            </a:r>
            <a:r>
              <a:rPr lang="en-US" altLang="es-ES" sz="1200" dirty="0"/>
              <a:t> y, lentamente, </a:t>
            </a:r>
            <a:r>
              <a:rPr lang="en-US" altLang="es-ES" sz="1200" dirty="0" err="1"/>
              <a:t>arquee</a:t>
            </a:r>
            <a:r>
              <a:rPr lang="en-US" altLang="es-ES" sz="1200" dirty="0"/>
              <a:t> la </a:t>
            </a:r>
            <a:r>
              <a:rPr lang="en-US" altLang="es-ES" sz="1200" dirty="0" err="1"/>
              <a:t>espalda</a:t>
            </a:r>
            <a:r>
              <a:rPr lang="en-US" altLang="es-ES" sz="1200" dirty="0"/>
              <a:t> </a:t>
            </a:r>
            <a:r>
              <a:rPr lang="en-US" altLang="es-ES" sz="1200" dirty="0" err="1"/>
              <a:t>intentando</a:t>
            </a:r>
            <a:r>
              <a:rPr lang="en-US" altLang="es-ES" sz="1200" dirty="0"/>
              <a:t> </a:t>
            </a:r>
            <a:r>
              <a:rPr lang="en-US" altLang="es-ES" sz="1200" dirty="0" err="1"/>
              <a:t>bajar</a:t>
            </a:r>
            <a:r>
              <a:rPr lang="en-US" altLang="es-ES" sz="1200" dirty="0"/>
              <a:t> </a:t>
            </a:r>
            <a:r>
              <a:rPr lang="en-US" altLang="es-ES" sz="1200" dirty="0" err="1"/>
              <a:t>los</a:t>
            </a:r>
            <a:r>
              <a:rPr lang="en-US" altLang="es-ES" sz="1200" dirty="0"/>
              <a:t> </a:t>
            </a:r>
            <a:r>
              <a:rPr lang="en-US" altLang="es-ES" sz="1200" dirty="0" err="1"/>
              <a:t>hombros</a:t>
            </a:r>
            <a:r>
              <a:rPr lang="en-US" altLang="es-ES" sz="1200" dirty="0"/>
              <a:t>.</a:t>
            </a:r>
          </a:p>
          <a:p>
            <a:pPr indent="-228600">
              <a:lnSpc>
                <a:spcPct val="90000"/>
              </a:lnSpc>
              <a:spcAft>
                <a:spcPts val="600"/>
              </a:spcAft>
              <a:buFont typeface="Arial" panose="020B0604020202020204" pitchFamily="34" charset="0"/>
              <a:buChar char="•"/>
            </a:pPr>
            <a:r>
              <a:rPr lang="en-US" altLang="es-ES" sz="1200" dirty="0"/>
              <a:t>En </a:t>
            </a:r>
            <a:r>
              <a:rPr lang="en-US" altLang="es-ES" sz="1200" dirty="0" err="1"/>
              <a:t>esa</a:t>
            </a:r>
            <a:r>
              <a:rPr lang="en-US" altLang="es-ES" sz="1200" dirty="0"/>
              <a:t> </a:t>
            </a:r>
            <a:r>
              <a:rPr lang="en-US" altLang="es-ES" sz="1200" dirty="0" err="1"/>
              <a:t>posición</a:t>
            </a:r>
            <a:r>
              <a:rPr lang="en-US" altLang="es-ES" sz="1200" dirty="0"/>
              <a:t>, </a:t>
            </a:r>
            <a:r>
              <a:rPr lang="en-US" altLang="es-ES" sz="1200" dirty="0" err="1"/>
              <a:t>si</a:t>
            </a:r>
            <a:r>
              <a:rPr lang="en-US" altLang="es-ES" sz="1200" dirty="0"/>
              <a:t> </a:t>
            </a:r>
            <a:r>
              <a:rPr lang="en-US" altLang="es-ES" sz="1200" dirty="0" err="1"/>
              <a:t>rota</a:t>
            </a:r>
            <a:r>
              <a:rPr lang="en-US" altLang="es-ES" sz="1200" dirty="0"/>
              <a:t> la pelvis </a:t>
            </a:r>
            <a:r>
              <a:rPr lang="en-US" altLang="es-ES" sz="1200" dirty="0" err="1"/>
              <a:t>hacia</a:t>
            </a:r>
            <a:r>
              <a:rPr lang="en-US" altLang="es-ES" sz="1200" dirty="0"/>
              <a:t> </a:t>
            </a:r>
            <a:r>
              <a:rPr lang="en-US" altLang="es-ES" sz="1200" dirty="0" err="1"/>
              <a:t>arriba</a:t>
            </a:r>
            <a:r>
              <a:rPr lang="en-US" altLang="es-ES" sz="1200" dirty="0"/>
              <a:t>, </a:t>
            </a:r>
            <a:r>
              <a:rPr lang="en-US" altLang="es-ES" sz="1200" dirty="0" err="1"/>
              <a:t>conseguirá</a:t>
            </a:r>
            <a:r>
              <a:rPr lang="en-US" altLang="es-ES" sz="1200" dirty="0"/>
              <a:t> </a:t>
            </a:r>
            <a:r>
              <a:rPr lang="en-US" altLang="es-ES" sz="1200" dirty="0" err="1"/>
              <a:t>estirar</a:t>
            </a:r>
            <a:r>
              <a:rPr lang="en-US" altLang="es-ES" sz="1200" dirty="0"/>
              <a:t> también la </a:t>
            </a:r>
            <a:r>
              <a:rPr lang="en-US" altLang="es-ES" sz="1200" dirty="0" err="1"/>
              <a:t>región</a:t>
            </a:r>
            <a:r>
              <a:rPr lang="en-US" altLang="es-ES" sz="1200" dirty="0"/>
              <a:t> lumbar.</a:t>
            </a:r>
          </a:p>
          <a:p>
            <a:pPr indent="-228600">
              <a:lnSpc>
                <a:spcPct val="90000"/>
              </a:lnSpc>
              <a:spcAft>
                <a:spcPts val="600"/>
              </a:spcAft>
              <a:buFont typeface="Arial" panose="020B0604020202020204" pitchFamily="34" charset="0"/>
              <a:buChar char="•"/>
            </a:pPr>
            <a:r>
              <a:rPr lang="en-US" altLang="es-ES" sz="1200" dirty="0"/>
              <a:t>Para </a:t>
            </a:r>
            <a:r>
              <a:rPr lang="en-US" altLang="es-ES" sz="1200" dirty="0" err="1"/>
              <a:t>volver</a:t>
            </a:r>
            <a:r>
              <a:rPr lang="en-US" altLang="es-ES" sz="1200" dirty="0"/>
              <a:t> a la </a:t>
            </a:r>
            <a:r>
              <a:rPr lang="en-US" altLang="es-ES" sz="1200" dirty="0" err="1"/>
              <a:t>posición</a:t>
            </a:r>
            <a:r>
              <a:rPr lang="en-US" altLang="es-ES" sz="1200" dirty="0"/>
              <a:t> </a:t>
            </a:r>
            <a:r>
              <a:rPr lang="en-US" altLang="es-ES" sz="1200" dirty="0" err="1"/>
              <a:t>inicial</a:t>
            </a:r>
            <a:r>
              <a:rPr lang="en-US" altLang="es-ES" sz="1200" dirty="0"/>
              <a:t>, </a:t>
            </a:r>
            <a:r>
              <a:rPr lang="en-US" altLang="es-ES" sz="1200" dirty="0" err="1"/>
              <a:t>hágalo</a:t>
            </a:r>
            <a:r>
              <a:rPr lang="en-US" altLang="es-ES" sz="1200" dirty="0"/>
              <a:t> lentamente, </a:t>
            </a:r>
            <a:r>
              <a:rPr lang="en-US" altLang="es-ES" sz="1200" dirty="0" err="1"/>
              <a:t>mientras</a:t>
            </a:r>
            <a:r>
              <a:rPr lang="en-US" altLang="es-ES" sz="1200" dirty="0"/>
              <a:t> </a:t>
            </a:r>
            <a:r>
              <a:rPr lang="en-US" altLang="es-ES" sz="1200" dirty="0" err="1"/>
              <a:t>toma</a:t>
            </a:r>
            <a:r>
              <a:rPr lang="en-US" altLang="es-ES" sz="1200" dirty="0"/>
              <a:t> </a:t>
            </a:r>
            <a:r>
              <a:rPr lang="en-US" altLang="es-ES" sz="1200" dirty="0" err="1"/>
              <a:t>aire</a:t>
            </a:r>
            <a:r>
              <a:rPr lang="en-US" altLang="es-ES" sz="1200" dirty="0"/>
              <a:t> </a:t>
            </a:r>
            <a:r>
              <a:rPr lang="en-US" altLang="es-ES" sz="1200" dirty="0" err="1"/>
              <a:t>en</a:t>
            </a:r>
            <a:r>
              <a:rPr lang="en-US" altLang="es-ES" sz="1200" dirty="0"/>
              <a:t> </a:t>
            </a:r>
            <a:r>
              <a:rPr lang="en-US" altLang="es-ES" sz="1200" dirty="0" err="1"/>
              <a:t>abundancia</a:t>
            </a:r>
            <a:r>
              <a:rPr lang="en-US" altLang="es-ES" sz="1200" dirty="0"/>
              <a:t>.</a:t>
            </a:r>
          </a:p>
        </p:txBody>
      </p:sp>
      <p:pic>
        <p:nvPicPr>
          <p:cNvPr id="145412" name="Picture 4">
            <a:extLst>
              <a:ext uri="{FF2B5EF4-FFF2-40B4-BE49-F238E27FC236}">
                <a16:creationId xmlns:a16="http://schemas.microsoft.com/office/drawing/2014/main" id="{0C110AE1-1809-715B-884C-134E69C5B8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082126" y="2331913"/>
            <a:ext cx="2711832" cy="220605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1881" name="Rectangle 12188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1883" name="Rectangle 12188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85" name="Rectangle 12188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87" name="Rectangle 12188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89" name="Rectangle 12188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91" name="Freeform: Shape 12189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1893" name="Rectangle 12189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8" name="Rectangle 2">
            <a:extLst>
              <a:ext uri="{FF2B5EF4-FFF2-40B4-BE49-F238E27FC236}">
                <a16:creationId xmlns:a16="http://schemas.microsoft.com/office/drawing/2014/main" id="{3906A41E-9922-1252-75B3-37D8755121F2}"/>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700" b="1">
                <a:solidFill>
                  <a:srgbClr val="FFFFFF"/>
                </a:solidFill>
              </a:rPr>
              <a:t>PLAN DE EMERGENCIA</a:t>
            </a:r>
          </a:p>
        </p:txBody>
      </p:sp>
      <p:sp>
        <p:nvSpPr>
          <p:cNvPr id="121859" name="Rectangle 3">
            <a:extLst>
              <a:ext uri="{FF2B5EF4-FFF2-40B4-BE49-F238E27FC236}">
                <a16:creationId xmlns:a16="http://schemas.microsoft.com/office/drawing/2014/main" id="{3BEC6572-08E8-95DA-2F19-0EFC1BCB28BD}"/>
              </a:ext>
            </a:extLst>
          </p:cNvPr>
          <p:cNvSpPr>
            <a:spLocks noGrp="1" noChangeArrowheads="1"/>
          </p:cNvSpPr>
          <p:nvPr>
            <p:ph idx="1"/>
          </p:nvPr>
        </p:nvSpPr>
        <p:spPr>
          <a:xfrm>
            <a:off x="3607694" y="649480"/>
            <a:ext cx="4916510" cy="5546047"/>
          </a:xfrm>
        </p:spPr>
        <p:txBody>
          <a:bodyPr anchor="ctr">
            <a:normAutofit/>
          </a:bodyPr>
          <a:lstStyle/>
          <a:p>
            <a:r>
              <a:rPr lang="es-ES" sz="1700" b="1" dirty="0"/>
              <a:t>AYUDANTE  O  PERSONA DE APOYO</a:t>
            </a:r>
          </a:p>
          <a:p>
            <a:endParaRPr lang="es-ES" sz="1700" b="1" dirty="0"/>
          </a:p>
          <a:p>
            <a:pPr marL="685800" lvl="1" indent="-342900">
              <a:defRPr/>
            </a:pPr>
            <a:r>
              <a:rPr lang="es-ES" sz="1700" b="1" dirty="0"/>
              <a:t>Hará la llamada telefónica pidiendo asistencia.</a:t>
            </a:r>
          </a:p>
          <a:p>
            <a:pPr marL="685800" lvl="1" indent="-342900">
              <a:defRPr/>
            </a:pPr>
            <a:endParaRPr lang="es-ES" sz="1700" b="1" dirty="0"/>
          </a:p>
          <a:p>
            <a:pPr marL="685800" lvl="1" indent="-342900">
              <a:defRPr/>
            </a:pPr>
            <a:r>
              <a:rPr lang="es-ES" sz="1700" b="1" dirty="0"/>
              <a:t>Guiará a la ambulancia dentro y fuera de las instalaciones.</a:t>
            </a:r>
          </a:p>
          <a:p>
            <a:pPr marL="685800" lvl="1" indent="-342900">
              <a:defRPr/>
            </a:pPr>
            <a:endParaRPr lang="es-ES" sz="1700" b="1" dirty="0"/>
          </a:p>
          <a:p>
            <a:pPr marL="685800" lvl="1" indent="-342900">
              <a:defRPr/>
            </a:pPr>
            <a:r>
              <a:rPr lang="es-ES" sz="1700" b="1" dirty="0"/>
              <a:t>Mantendrá un listado de teléfonos de emergencia y conocerá la localización de los aparatos telefónicos en las instalaciones.</a:t>
            </a:r>
          </a:p>
          <a:p>
            <a:endParaRPr lang="es-ES" sz="1700" b="1" dirty="0"/>
          </a:p>
          <a:p>
            <a:pPr eaLnBrk="1" hangingPunct="1">
              <a:defRPr/>
            </a:pPr>
            <a:endParaRPr lang="es-ES" sz="1700" b="1"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898" name="Rectangle 16589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00" name="Rectangle 16589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02" name="Rectangle 16590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04" name="Rectangle 16590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906" name="Freeform: Shape 16590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5908" name="Rectangle 16590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90" name="Rectangle 2">
            <a:extLst>
              <a:ext uri="{FF2B5EF4-FFF2-40B4-BE49-F238E27FC236}">
                <a16:creationId xmlns:a16="http://schemas.microsoft.com/office/drawing/2014/main" id="{C2E62A59-4C48-DD11-0A0F-BF1FF3CD1B66}"/>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700" b="1" dirty="0">
                <a:solidFill>
                  <a:srgbClr val="FFFFFF"/>
                </a:solidFill>
              </a:rPr>
              <a:t>EXTENSORES DE LOS HOMBROS</a:t>
            </a:r>
            <a:br>
              <a:rPr lang="es-ES" altLang="es-ES" sz="2700" b="1" dirty="0">
                <a:solidFill>
                  <a:srgbClr val="FFFFFF"/>
                </a:solidFill>
              </a:rPr>
            </a:br>
            <a:endParaRPr lang="es-ES" altLang="es-ES" sz="2700" b="1" dirty="0">
              <a:solidFill>
                <a:srgbClr val="FFFFFF"/>
              </a:solidFill>
            </a:endParaRPr>
          </a:p>
        </p:txBody>
      </p:sp>
      <p:sp>
        <p:nvSpPr>
          <p:cNvPr id="165891" name="Rectangle 3">
            <a:extLst>
              <a:ext uri="{FF2B5EF4-FFF2-40B4-BE49-F238E27FC236}">
                <a16:creationId xmlns:a16="http://schemas.microsoft.com/office/drawing/2014/main" id="{B78202E9-098D-FEB6-DD88-9FB08B614D61}"/>
              </a:ext>
            </a:extLst>
          </p:cNvPr>
          <p:cNvSpPr>
            <a:spLocks noGrp="1" noChangeArrowheads="1"/>
          </p:cNvSpPr>
          <p:nvPr>
            <p:ph idx="1"/>
          </p:nvPr>
        </p:nvSpPr>
        <p:spPr>
          <a:xfrm>
            <a:off x="3436295" y="649480"/>
            <a:ext cx="2268977" cy="5546047"/>
          </a:xfrm>
        </p:spPr>
        <p:txBody>
          <a:bodyPr anchor="ctr">
            <a:normAutofit/>
          </a:bodyPr>
          <a:lstStyle/>
          <a:p>
            <a:r>
              <a:rPr lang="es-ES" altLang="es-ES" sz="1700"/>
              <a:t>En posición de sentado o de pie, cruce una muñeca sobre la otra entrelazando las manos.</a:t>
            </a:r>
          </a:p>
          <a:p>
            <a:r>
              <a:rPr lang="es-ES" altLang="es-ES" sz="1700"/>
              <a:t>Inspire aire lentamente mientras estira y extiende los brazos hasta que las manos queden por encima de la cabeza y hacia atrás.</a:t>
            </a:r>
          </a:p>
          <a:p>
            <a:r>
              <a:rPr lang="es-ES" altLang="es-ES" sz="1700"/>
              <a:t>Espire el aire lentamente, mientras vuelve a la posición de partida.</a:t>
            </a:r>
          </a:p>
        </p:txBody>
      </p:sp>
      <p:pic>
        <p:nvPicPr>
          <p:cNvPr id="165892" name="Picture 5">
            <a:extLst>
              <a:ext uri="{FF2B5EF4-FFF2-40B4-BE49-F238E27FC236}">
                <a16:creationId xmlns:a16="http://schemas.microsoft.com/office/drawing/2014/main" id="{8B99FE54-9FD6-0006-FB23-3F08E6FDEE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5670" y="473654"/>
            <a:ext cx="2084744" cy="59225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6922" name="Rectangle 1669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24" name="Rectangle 1669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26" name="Rectangle 1669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28" name="Rectangle 1669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930" name="Freeform: Shape 1669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6932" name="Rectangle 1669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14" name="Rectangle 2">
            <a:extLst>
              <a:ext uri="{FF2B5EF4-FFF2-40B4-BE49-F238E27FC236}">
                <a16:creationId xmlns:a16="http://schemas.microsoft.com/office/drawing/2014/main" id="{71F520DC-4986-9488-6B44-02B4E1EE6AE8}"/>
              </a:ext>
            </a:extLst>
          </p:cNvPr>
          <p:cNvSpPr>
            <a:spLocks noGrp="1" noChangeArrowheads="1"/>
          </p:cNvSpPr>
          <p:nvPr>
            <p:ph type="title"/>
          </p:nvPr>
        </p:nvSpPr>
        <p:spPr>
          <a:xfrm>
            <a:off x="350041" y="586855"/>
            <a:ext cx="2401025" cy="3387497"/>
          </a:xfrm>
        </p:spPr>
        <p:txBody>
          <a:bodyPr anchor="b">
            <a:normAutofit/>
          </a:bodyPr>
          <a:lstStyle/>
          <a:p>
            <a:pPr algn="r"/>
            <a:r>
              <a:rPr lang="es-ES" altLang="es-ES" sz="3500" b="1" dirty="0">
                <a:solidFill>
                  <a:srgbClr val="FFFFFF"/>
                </a:solidFill>
              </a:rPr>
              <a:t>BÍCEPS BRAQUIAL</a:t>
            </a:r>
            <a:br>
              <a:rPr lang="es-ES" altLang="es-ES" sz="3500" b="1" dirty="0">
                <a:solidFill>
                  <a:srgbClr val="FFFFFF"/>
                </a:solidFill>
              </a:rPr>
            </a:br>
            <a:endParaRPr lang="es-ES" altLang="es-ES" sz="3500" b="1" dirty="0">
              <a:solidFill>
                <a:srgbClr val="FFFFFF"/>
              </a:solidFill>
            </a:endParaRPr>
          </a:p>
        </p:txBody>
      </p:sp>
      <p:sp>
        <p:nvSpPr>
          <p:cNvPr id="166915" name="Rectangle 3">
            <a:extLst>
              <a:ext uri="{FF2B5EF4-FFF2-40B4-BE49-F238E27FC236}">
                <a16:creationId xmlns:a16="http://schemas.microsoft.com/office/drawing/2014/main" id="{C8B5A1CF-51CF-D63A-7D2F-E885D43271D7}"/>
              </a:ext>
            </a:extLst>
          </p:cNvPr>
          <p:cNvSpPr>
            <a:spLocks noGrp="1" noChangeArrowheads="1"/>
          </p:cNvSpPr>
          <p:nvPr>
            <p:ph idx="1"/>
          </p:nvPr>
        </p:nvSpPr>
        <p:spPr>
          <a:xfrm>
            <a:off x="3436295" y="649480"/>
            <a:ext cx="2268977" cy="5546047"/>
          </a:xfrm>
        </p:spPr>
        <p:txBody>
          <a:bodyPr anchor="ctr">
            <a:normAutofit/>
          </a:bodyPr>
          <a:lstStyle/>
          <a:p>
            <a:r>
              <a:rPr lang="es-ES" altLang="es-ES" sz="1100" dirty="0"/>
              <a:t>Colóquese de pie de espaldas al quicio de una puerta.</a:t>
            </a:r>
          </a:p>
          <a:p>
            <a:r>
              <a:rPr lang="es-ES" altLang="es-ES" sz="1100" dirty="0"/>
              <a:t>Agarre con una mano </a:t>
            </a:r>
            <a:r>
              <a:rPr lang="es-ES" altLang="es-ES" sz="1100" dirty="0" err="1"/>
              <a:t>pronada</a:t>
            </a:r>
            <a:r>
              <a:rPr lang="es-ES" altLang="es-ES" sz="1100" dirty="0"/>
              <a:t> y el pulgar hacia abajo del marco, con el brazo extendido y en rotación interna.</a:t>
            </a:r>
          </a:p>
          <a:p>
            <a:r>
              <a:rPr lang="es-ES" altLang="es-ES" sz="1100" dirty="0"/>
              <a:t>Mantenga el bazo contrario relajado a lo largo del cuerpo y la pierna correspondiente recta, apoyando en ella el peso del cuerpo, mientras la otra pierna (la correspondiente a la mano que agarra el marco de la puerta) está algo adelantada y con la rodilla ligeramente flexionada.</a:t>
            </a:r>
          </a:p>
          <a:p>
            <a:r>
              <a:rPr lang="es-ES" altLang="es-ES" sz="1100" dirty="0"/>
              <a:t>Espire el aire lentamente, mientras intenta girar el brazo hacia arriba, como indica la flecha de la figura, sin dejar de agarrar el marco y manteniendo el brazo extendido.</a:t>
            </a:r>
          </a:p>
          <a:p>
            <a:r>
              <a:rPr lang="es-ES" altLang="es-ES" sz="1100" dirty="0"/>
              <a:t>Realice el mismo ejercicio con el lado contrario.</a:t>
            </a:r>
          </a:p>
          <a:p>
            <a:r>
              <a:rPr lang="es-ES" altLang="es-ES" sz="1100" dirty="0"/>
              <a:t>Para volver a la posición inicial, hágalo lentamente, mientras toma aire en abundancia.</a:t>
            </a:r>
          </a:p>
        </p:txBody>
      </p:sp>
      <p:pic>
        <p:nvPicPr>
          <p:cNvPr id="166916" name="Picture 4">
            <a:extLst>
              <a:ext uri="{FF2B5EF4-FFF2-40B4-BE49-F238E27FC236}">
                <a16:creationId xmlns:a16="http://schemas.microsoft.com/office/drawing/2014/main" id="{42FF82B6-4A62-03E5-89B5-9A9058454D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1204815"/>
            <a:ext cx="2711832" cy="44602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7946" name="Rectangle 16794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48" name="Rectangle 16794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50" name="Rectangle 1679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52" name="Rectangle 16795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954" name="Freeform: Shape 16795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7956" name="Rectangle 16795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38" name="Rectangle 2">
            <a:extLst>
              <a:ext uri="{FF2B5EF4-FFF2-40B4-BE49-F238E27FC236}">
                <a16:creationId xmlns:a16="http://schemas.microsoft.com/office/drawing/2014/main" id="{1C5F66F0-86D2-3388-BD16-DD258D504D09}"/>
              </a:ext>
            </a:extLst>
          </p:cNvPr>
          <p:cNvSpPr>
            <a:spLocks noGrp="1" noChangeArrowheads="1"/>
          </p:cNvSpPr>
          <p:nvPr>
            <p:ph type="title"/>
          </p:nvPr>
        </p:nvSpPr>
        <p:spPr>
          <a:xfrm>
            <a:off x="350041" y="586855"/>
            <a:ext cx="2401025" cy="3387497"/>
          </a:xfrm>
        </p:spPr>
        <p:txBody>
          <a:bodyPr anchor="b">
            <a:normAutofit/>
          </a:bodyPr>
          <a:lstStyle/>
          <a:p>
            <a:pPr algn="r"/>
            <a:r>
              <a:rPr lang="es-ES" altLang="es-ES" sz="3500" b="1">
                <a:solidFill>
                  <a:srgbClr val="FFFFFF"/>
                </a:solidFill>
              </a:rPr>
              <a:t>PARTE LATERAL DEL CUELLO</a:t>
            </a:r>
            <a:br>
              <a:rPr lang="es-ES" altLang="es-ES" sz="3500" b="1">
                <a:solidFill>
                  <a:srgbClr val="FFFFFF"/>
                </a:solidFill>
              </a:rPr>
            </a:br>
            <a:endParaRPr lang="es-ES" altLang="es-ES" sz="3500" b="1">
              <a:solidFill>
                <a:srgbClr val="FFFFFF"/>
              </a:solidFill>
            </a:endParaRPr>
          </a:p>
        </p:txBody>
      </p:sp>
      <p:sp>
        <p:nvSpPr>
          <p:cNvPr id="167939" name="Rectangle 3">
            <a:extLst>
              <a:ext uri="{FF2B5EF4-FFF2-40B4-BE49-F238E27FC236}">
                <a16:creationId xmlns:a16="http://schemas.microsoft.com/office/drawing/2014/main" id="{6275B7BA-F3CC-312C-623B-6B30C7400903}"/>
              </a:ext>
            </a:extLst>
          </p:cNvPr>
          <p:cNvSpPr>
            <a:spLocks noGrp="1" noChangeArrowheads="1"/>
          </p:cNvSpPr>
          <p:nvPr>
            <p:ph idx="1"/>
          </p:nvPr>
        </p:nvSpPr>
        <p:spPr>
          <a:xfrm>
            <a:off x="3436295" y="649480"/>
            <a:ext cx="2268977" cy="5546047"/>
          </a:xfrm>
        </p:spPr>
        <p:txBody>
          <a:bodyPr anchor="ctr">
            <a:normAutofit/>
          </a:bodyPr>
          <a:lstStyle/>
          <a:p>
            <a:r>
              <a:rPr lang="es-ES" altLang="es-ES" sz="1300"/>
              <a:t>Colóquese de pie con los brazos por detrás de la espalda, de forma que uno de ellos esté flexionado con el reverso de la mano hacia el tronco y la otra mano sujete el codo.</a:t>
            </a:r>
          </a:p>
          <a:p>
            <a:r>
              <a:rPr lang="es-ES" altLang="es-ES" sz="1300"/>
              <a:t>Si no llega a coger el codo con la mano contraria, agarre el antebrazo. Tire suavemente del codo para intentar llevarlo hasta la mitad de la espalda. De esta forma el hombro de ese lado quedará bloqueado.</a:t>
            </a:r>
          </a:p>
          <a:p>
            <a:r>
              <a:rPr lang="es-ES" altLang="es-ES" sz="1300"/>
              <a:t>Espire el aire lentamente y ladee la cabeza hacia el lado contrario al hombro bloqueado.</a:t>
            </a:r>
          </a:p>
          <a:p>
            <a:r>
              <a:rPr lang="es-ES" altLang="es-ES" sz="1300"/>
              <a:t>Repita el ejercicio con el otro lado.</a:t>
            </a:r>
          </a:p>
          <a:p>
            <a:r>
              <a:rPr lang="es-ES" altLang="es-ES" sz="1300"/>
              <a:t>Para volver a la posición inicial, hágalo lentamente, mientras toma aire en abundancia.</a:t>
            </a:r>
          </a:p>
        </p:txBody>
      </p:sp>
      <p:pic>
        <p:nvPicPr>
          <p:cNvPr id="167940" name="Picture 4">
            <a:extLst>
              <a:ext uri="{FF2B5EF4-FFF2-40B4-BE49-F238E27FC236}">
                <a16:creationId xmlns:a16="http://schemas.microsoft.com/office/drawing/2014/main" id="{F04E490E-7F0A-30E8-C29C-78F8373FED0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942447"/>
            <a:ext cx="2711832" cy="498498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8970" name="Rectangle 16896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72" name="Rectangle 16897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74" name="Rectangle 16897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76" name="Rectangle 16897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978" name="Freeform: Shape 16897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980" name="Rectangle 16897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2" name="Rectangle 2">
            <a:extLst>
              <a:ext uri="{FF2B5EF4-FFF2-40B4-BE49-F238E27FC236}">
                <a16:creationId xmlns:a16="http://schemas.microsoft.com/office/drawing/2014/main" id="{BFE2675D-89F4-AB0D-65BB-5B0E68FE0E2D}"/>
              </a:ext>
            </a:extLst>
          </p:cNvPr>
          <p:cNvSpPr>
            <a:spLocks noGrp="1" noChangeArrowheads="1"/>
          </p:cNvSpPr>
          <p:nvPr>
            <p:ph type="title"/>
          </p:nvPr>
        </p:nvSpPr>
        <p:spPr>
          <a:xfrm>
            <a:off x="350041" y="586855"/>
            <a:ext cx="2401025" cy="3387497"/>
          </a:xfrm>
        </p:spPr>
        <p:txBody>
          <a:bodyPr anchor="b">
            <a:normAutofit/>
          </a:bodyPr>
          <a:lstStyle/>
          <a:p>
            <a:pPr algn="r"/>
            <a:r>
              <a:rPr lang="es-ES" altLang="es-ES" sz="3500" b="1" dirty="0">
                <a:solidFill>
                  <a:srgbClr val="FFFFFF"/>
                </a:solidFill>
              </a:rPr>
              <a:t>PARTE ANTERIOR DEL CUELLO</a:t>
            </a:r>
            <a:br>
              <a:rPr lang="es-ES" altLang="es-ES" sz="3500" b="1" dirty="0">
                <a:solidFill>
                  <a:srgbClr val="FFFFFF"/>
                </a:solidFill>
              </a:rPr>
            </a:br>
            <a:endParaRPr lang="es-ES" altLang="es-ES" sz="3500" b="1" dirty="0">
              <a:solidFill>
                <a:srgbClr val="FFFFFF"/>
              </a:solidFill>
            </a:endParaRPr>
          </a:p>
        </p:txBody>
      </p:sp>
      <p:sp>
        <p:nvSpPr>
          <p:cNvPr id="168963" name="Rectangle 3">
            <a:extLst>
              <a:ext uri="{FF2B5EF4-FFF2-40B4-BE49-F238E27FC236}">
                <a16:creationId xmlns:a16="http://schemas.microsoft.com/office/drawing/2014/main" id="{AF29D044-AE0E-C854-7100-B120F70123E7}"/>
              </a:ext>
            </a:extLst>
          </p:cNvPr>
          <p:cNvSpPr>
            <a:spLocks noGrp="1" noChangeArrowheads="1"/>
          </p:cNvSpPr>
          <p:nvPr>
            <p:ph idx="1"/>
          </p:nvPr>
        </p:nvSpPr>
        <p:spPr>
          <a:xfrm>
            <a:off x="3436295" y="649480"/>
            <a:ext cx="2431849" cy="5546047"/>
          </a:xfrm>
        </p:spPr>
        <p:txBody>
          <a:bodyPr anchor="ctr">
            <a:normAutofit/>
          </a:bodyPr>
          <a:lstStyle/>
          <a:p>
            <a:r>
              <a:rPr lang="es-ES" altLang="es-ES" sz="1700" dirty="0"/>
              <a:t>Coloque una mano sobre la frente y con suavidad lleve la cabeza un poco hacia atrás.</a:t>
            </a:r>
          </a:p>
          <a:p>
            <a:r>
              <a:rPr lang="es-ES" altLang="es-ES" sz="1700" dirty="0"/>
              <a:t>Espire el aire lentamente, mientras tira con cuidado de la cabeza hacia atrás todo lo que pueda, sin mover el tronco.</a:t>
            </a:r>
          </a:p>
          <a:p>
            <a:r>
              <a:rPr lang="es-ES" altLang="es-ES" sz="1700" dirty="0"/>
              <a:t>Para volver a la posición inicial, hágalo lentamente, mientras toma aire en abundancia.</a:t>
            </a:r>
          </a:p>
        </p:txBody>
      </p:sp>
      <p:pic>
        <p:nvPicPr>
          <p:cNvPr id="168964" name="Picture 4">
            <a:extLst>
              <a:ext uri="{FF2B5EF4-FFF2-40B4-BE49-F238E27FC236}">
                <a16:creationId xmlns:a16="http://schemas.microsoft.com/office/drawing/2014/main" id="{66884A75-B2D5-D311-ABD2-998762B879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1204815"/>
            <a:ext cx="2711832" cy="44602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9994" name="Rectangle 1699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96" name="Rectangle 1699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98" name="Rectangle 1699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000" name="Rectangle 1699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002" name="Freeform: Shape 1700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0004" name="Rectangle 1700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86" name="Rectangle 2">
            <a:extLst>
              <a:ext uri="{FF2B5EF4-FFF2-40B4-BE49-F238E27FC236}">
                <a16:creationId xmlns:a16="http://schemas.microsoft.com/office/drawing/2014/main" id="{49A553C0-47A8-30ED-A282-B9EA1B5B5432}"/>
              </a:ext>
            </a:extLst>
          </p:cNvPr>
          <p:cNvSpPr>
            <a:spLocks noGrp="1" noChangeArrowheads="1"/>
          </p:cNvSpPr>
          <p:nvPr>
            <p:ph type="title"/>
          </p:nvPr>
        </p:nvSpPr>
        <p:spPr>
          <a:xfrm>
            <a:off x="350041" y="586855"/>
            <a:ext cx="2401025" cy="3387497"/>
          </a:xfrm>
        </p:spPr>
        <p:txBody>
          <a:bodyPr anchor="b">
            <a:normAutofit/>
          </a:bodyPr>
          <a:lstStyle/>
          <a:p>
            <a:pPr algn="r"/>
            <a:r>
              <a:rPr lang="es-ES" altLang="es-ES" sz="3200" b="1" dirty="0">
                <a:solidFill>
                  <a:srgbClr val="FFFFFF"/>
                </a:solidFill>
              </a:rPr>
              <a:t>PARTE POSTERIOR DEL CUELLO</a:t>
            </a:r>
            <a:br>
              <a:rPr lang="es-ES" altLang="es-ES" sz="3200" b="1" dirty="0">
                <a:solidFill>
                  <a:srgbClr val="FFFFFF"/>
                </a:solidFill>
              </a:rPr>
            </a:br>
            <a:endParaRPr lang="es-ES" altLang="es-ES" sz="3200" b="1" dirty="0">
              <a:solidFill>
                <a:srgbClr val="FFFFFF"/>
              </a:solidFill>
            </a:endParaRPr>
          </a:p>
        </p:txBody>
      </p:sp>
      <p:sp>
        <p:nvSpPr>
          <p:cNvPr id="169987" name="Rectangle 3">
            <a:extLst>
              <a:ext uri="{FF2B5EF4-FFF2-40B4-BE49-F238E27FC236}">
                <a16:creationId xmlns:a16="http://schemas.microsoft.com/office/drawing/2014/main" id="{1751EED5-494A-57F8-8F4D-244A83C40BF6}"/>
              </a:ext>
            </a:extLst>
          </p:cNvPr>
          <p:cNvSpPr>
            <a:spLocks noGrp="1" noChangeArrowheads="1"/>
          </p:cNvSpPr>
          <p:nvPr>
            <p:ph idx="1"/>
          </p:nvPr>
        </p:nvSpPr>
        <p:spPr>
          <a:xfrm>
            <a:off x="3436295" y="649480"/>
            <a:ext cx="2268977" cy="5546047"/>
          </a:xfrm>
        </p:spPr>
        <p:txBody>
          <a:bodyPr anchor="ctr">
            <a:normAutofit/>
          </a:bodyPr>
          <a:lstStyle/>
          <a:p>
            <a:r>
              <a:rPr lang="es-ES" altLang="es-ES" sz="1600"/>
              <a:t>Colóquese de pie o sentado, con las manos entrelazadas por detrás de la cabeza por encima de la nuca.</a:t>
            </a:r>
          </a:p>
          <a:p>
            <a:r>
              <a:rPr lang="es-ES" altLang="es-ES" sz="1600"/>
              <a:t>Durante el ejercicio procure mantener los hombros lo más bajos posible.</a:t>
            </a:r>
          </a:p>
          <a:p>
            <a:r>
              <a:rPr lang="es-ES" altLang="es-ES" sz="1600"/>
              <a:t>Espire el aire lentamente, mientras tira de la cabeza para llevarla hacia abajo, sin mover el tronco, hasta conseguir que la barbilla toque el pecho.</a:t>
            </a:r>
          </a:p>
          <a:p>
            <a:r>
              <a:rPr lang="es-ES" altLang="es-ES" sz="1600"/>
              <a:t>Para volver a la posición inicial, hágalo lentamente, mientras toma aire en abundancia.</a:t>
            </a:r>
          </a:p>
        </p:txBody>
      </p:sp>
      <p:pic>
        <p:nvPicPr>
          <p:cNvPr id="169988" name="Picture 4">
            <a:extLst>
              <a:ext uri="{FF2B5EF4-FFF2-40B4-BE49-F238E27FC236}">
                <a16:creationId xmlns:a16="http://schemas.microsoft.com/office/drawing/2014/main" id="{57894C81-8DCE-7904-2A1F-F2C1F639D0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1138125"/>
            <a:ext cx="2711832" cy="45936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0791" name="Rectangle 16077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70" name="Rectangle 2">
            <a:extLst>
              <a:ext uri="{FF2B5EF4-FFF2-40B4-BE49-F238E27FC236}">
                <a16:creationId xmlns:a16="http://schemas.microsoft.com/office/drawing/2014/main" id="{B03F219A-77FE-B3AD-667B-C9BACDC4CE53}"/>
              </a:ext>
            </a:extLst>
          </p:cNvPr>
          <p:cNvSpPr>
            <a:spLocks noGrp="1" noChangeArrowheads="1"/>
          </p:cNvSpPr>
          <p:nvPr>
            <p:ph type="title"/>
          </p:nvPr>
        </p:nvSpPr>
        <p:spPr>
          <a:xfrm>
            <a:off x="862287" y="499397"/>
            <a:ext cx="4447066" cy="1640180"/>
          </a:xfrm>
        </p:spPr>
        <p:txBody>
          <a:bodyPr anchor="b">
            <a:normAutofit/>
          </a:bodyPr>
          <a:lstStyle/>
          <a:p>
            <a:r>
              <a:rPr lang="es-ES" altLang="es-ES" sz="3500" b="1"/>
              <a:t>ESTIRAMIENTOS EN EL TIRO CON ARCO</a:t>
            </a:r>
          </a:p>
        </p:txBody>
      </p:sp>
      <p:sp>
        <p:nvSpPr>
          <p:cNvPr id="160773" name="Rectangle 5">
            <a:extLst>
              <a:ext uri="{FF2B5EF4-FFF2-40B4-BE49-F238E27FC236}">
                <a16:creationId xmlns:a16="http://schemas.microsoft.com/office/drawing/2014/main" id="{58E4A404-BE8B-B891-29B8-A204F9E56852}"/>
              </a:ext>
            </a:extLst>
          </p:cNvPr>
          <p:cNvSpPr>
            <a:spLocks noGrp="1" noChangeArrowheads="1"/>
          </p:cNvSpPr>
          <p:nvPr>
            <p:ph idx="1"/>
          </p:nvPr>
        </p:nvSpPr>
        <p:spPr>
          <a:xfrm>
            <a:off x="862287" y="2423821"/>
            <a:ext cx="4447067" cy="3519780"/>
          </a:xfrm>
        </p:spPr>
        <p:txBody>
          <a:bodyPr>
            <a:normAutofit fontScale="25000" lnSpcReduction="20000"/>
          </a:bodyPr>
          <a:lstStyle/>
          <a:p>
            <a:pPr>
              <a:buFont typeface="Wingdings" panose="05000000000000000000" pitchFamily="2" charset="2"/>
              <a:buNone/>
            </a:pPr>
            <a:r>
              <a:rPr lang="es-ES" altLang="es-ES" sz="5600" b="1" dirty="0">
                <a:effectLst/>
              </a:rPr>
              <a:t>ROMBOIDES	                                                                          </a:t>
            </a:r>
          </a:p>
          <a:p>
            <a:pPr>
              <a:buFont typeface="Wingdings" panose="05000000000000000000" pitchFamily="2" charset="2"/>
              <a:buNone/>
            </a:pPr>
            <a:r>
              <a:rPr lang="es-ES" altLang="es-ES" sz="5600" dirty="0">
                <a:effectLst/>
              </a:rPr>
              <a:t>Siéntese en el suelo con las rodillas ligeramente flexionadas, con la parte superior del tronco en contacto con los muslos y  los codos bajos, cruzando las manos por debajo de las piernas para agarrar, con cada una de ellas, la rodilla contraria, tal como muestra la figura.</a:t>
            </a:r>
          </a:p>
          <a:p>
            <a:pPr>
              <a:buFont typeface="Wingdings" panose="05000000000000000000" pitchFamily="2" charset="2"/>
              <a:buNone/>
            </a:pPr>
            <a:r>
              <a:rPr lang="es-ES" altLang="es-ES" sz="5600" dirty="0">
                <a:effectLst/>
              </a:rPr>
              <a:t>Espire el aire lentamente, mientras se inclina hacia delante y tira hacia atrás de los muslos, manteniendo los pies estirados y los talones apoyados en el suelo.</a:t>
            </a:r>
          </a:p>
          <a:p>
            <a:pPr>
              <a:buFont typeface="Wingdings" panose="05000000000000000000" pitchFamily="2" charset="2"/>
              <a:buNone/>
            </a:pPr>
            <a:r>
              <a:rPr lang="es-ES" altLang="es-ES" sz="5600" dirty="0">
                <a:effectLst/>
              </a:rPr>
              <a:t>Arquee la espalda para intensificar el estiramiento, que habrá de sentirse entre las escápulas.</a:t>
            </a:r>
          </a:p>
          <a:p>
            <a:pPr>
              <a:buFont typeface="Wingdings" panose="05000000000000000000" pitchFamily="2" charset="2"/>
              <a:buNone/>
            </a:pPr>
            <a:r>
              <a:rPr lang="es-ES" altLang="es-ES" sz="5600" dirty="0">
                <a:effectLst/>
              </a:rPr>
              <a:t>Para volver a la posición inicial, hágalo lentamente, mientras toma aire en abundancia.</a:t>
            </a:r>
            <a:endParaRPr lang="es-ES" altLang="es-ES" sz="5600" b="1" dirty="0">
              <a:effectLst/>
            </a:endParaRPr>
          </a:p>
          <a:p>
            <a:pPr>
              <a:buFont typeface="Wingdings" panose="05000000000000000000" pitchFamily="2" charset="2"/>
              <a:buNone/>
            </a:pPr>
            <a:endParaRPr lang="es-ES" altLang="es-ES" sz="5600" b="1" dirty="0">
              <a:effectLst/>
            </a:endParaRPr>
          </a:p>
          <a:p>
            <a:pPr>
              <a:buFont typeface="Wingdings" panose="05000000000000000000" pitchFamily="2" charset="2"/>
              <a:buNone/>
            </a:pPr>
            <a:endParaRPr lang="es-ES" altLang="es-ES" sz="5600" b="1" dirty="0">
              <a:effectLst/>
            </a:endParaRPr>
          </a:p>
          <a:p>
            <a:pPr>
              <a:buFont typeface="Wingdings" panose="05000000000000000000" pitchFamily="2" charset="2"/>
              <a:buNone/>
            </a:pPr>
            <a:endParaRPr lang="es-ES" altLang="es-ES" sz="5600" b="1" dirty="0">
              <a:effectLst/>
            </a:endParaRPr>
          </a:p>
          <a:p>
            <a:pPr>
              <a:buFont typeface="Wingdings" panose="05000000000000000000" pitchFamily="2" charset="2"/>
              <a:buNone/>
            </a:pPr>
            <a:endParaRPr lang="es-ES" altLang="es-ES" sz="400" b="1" dirty="0">
              <a:effectLst/>
            </a:endParaRPr>
          </a:p>
          <a:p>
            <a:pPr>
              <a:buFont typeface="Wingdings" panose="05000000000000000000" pitchFamily="2" charset="2"/>
              <a:buNone/>
            </a:pPr>
            <a:endParaRPr lang="es-ES" altLang="es-ES" sz="400" b="1" dirty="0">
              <a:effectLst/>
            </a:endParaRPr>
          </a:p>
          <a:p>
            <a:pPr>
              <a:buFont typeface="Wingdings" panose="05000000000000000000" pitchFamily="2" charset="2"/>
              <a:buNone/>
            </a:pPr>
            <a:endParaRPr lang="es-ES" altLang="es-ES" sz="400" b="1" dirty="0">
              <a:effectLst/>
            </a:endParaRPr>
          </a:p>
          <a:p>
            <a:pPr>
              <a:buFont typeface="Wingdings" panose="05000000000000000000" pitchFamily="2" charset="2"/>
              <a:buNone/>
            </a:pPr>
            <a:endParaRPr lang="es-ES" altLang="es-ES" sz="400" b="1" dirty="0">
              <a:effectLst/>
            </a:endParaRPr>
          </a:p>
          <a:p>
            <a:pPr>
              <a:buFont typeface="Wingdings" panose="05000000000000000000" pitchFamily="2" charset="2"/>
              <a:buNone/>
            </a:pPr>
            <a:endParaRPr lang="es-ES" altLang="es-ES" sz="400" b="1" dirty="0">
              <a:effectLst/>
            </a:endParaRPr>
          </a:p>
          <a:p>
            <a:pPr>
              <a:buFont typeface="Wingdings" panose="05000000000000000000" pitchFamily="2" charset="2"/>
              <a:buNone/>
            </a:pPr>
            <a:r>
              <a:rPr lang="es-ES" altLang="es-ES" sz="400" b="1" dirty="0">
                <a:effectLst/>
              </a:rPr>
              <a:t>  </a:t>
            </a:r>
          </a:p>
          <a:p>
            <a:pPr>
              <a:buFont typeface="Wingdings" panose="05000000000000000000" pitchFamily="2" charset="2"/>
              <a:buNone/>
            </a:pPr>
            <a:r>
              <a:rPr lang="es-ES" altLang="es-ES" sz="400" b="1" dirty="0">
                <a:effectLst/>
              </a:rPr>
              <a:t>                                    </a:t>
            </a:r>
          </a:p>
        </p:txBody>
      </p:sp>
      <p:pic>
        <p:nvPicPr>
          <p:cNvPr id="160774" name="Picture 6">
            <a:extLst>
              <a:ext uri="{FF2B5EF4-FFF2-40B4-BE49-F238E27FC236}">
                <a16:creationId xmlns:a16="http://schemas.microsoft.com/office/drawing/2014/main" id="{FD6C5198-5770-A28F-7B1B-ADB385C973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09129" y="2178888"/>
            <a:ext cx="2823882" cy="23926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92" name="Rectangle 16078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93" name="Rectangle 16078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8F65A2A1-49FB-E492-D31C-BC14CECFEC04}"/>
              </a:ext>
            </a:extLst>
          </p:cNvPr>
          <p:cNvSpPr>
            <a:spLocks noGrp="1" noChangeArrowheads="1"/>
          </p:cNvSpPr>
          <p:nvPr>
            <p:ph type="title"/>
          </p:nvPr>
        </p:nvSpPr>
        <p:spPr>
          <a:xfrm>
            <a:off x="468313" y="0"/>
            <a:ext cx="8229600" cy="414338"/>
          </a:xfrm>
          <a:noFill/>
        </p:spPr>
        <p:txBody>
          <a:bodyPr>
            <a:normAutofit fontScale="90000"/>
          </a:bodyPr>
          <a:lstStyle/>
          <a:p>
            <a:r>
              <a:rPr lang="es-ES" altLang="es-ES" sz="2400" b="1" dirty="0"/>
              <a:t>ESTIRAMIENTOS EN EL TIRO CON ARCO</a:t>
            </a:r>
          </a:p>
        </p:txBody>
      </p:sp>
      <p:sp>
        <p:nvSpPr>
          <p:cNvPr id="171011" name="Rectangle 3">
            <a:extLst>
              <a:ext uri="{FF2B5EF4-FFF2-40B4-BE49-F238E27FC236}">
                <a16:creationId xmlns:a16="http://schemas.microsoft.com/office/drawing/2014/main" id="{4279DCB6-C153-5185-9702-3F0BB187B9D4}"/>
              </a:ext>
            </a:extLst>
          </p:cNvPr>
          <p:cNvSpPr>
            <a:spLocks noGrp="1" noChangeArrowheads="1"/>
          </p:cNvSpPr>
          <p:nvPr>
            <p:ph idx="1"/>
          </p:nvPr>
        </p:nvSpPr>
        <p:spPr>
          <a:xfrm>
            <a:off x="395288" y="692150"/>
            <a:ext cx="8229600" cy="4525963"/>
          </a:xfrm>
          <a:noFill/>
        </p:spPr>
        <p:txBody>
          <a:bodyPr/>
          <a:lstStyle/>
          <a:p>
            <a:pPr>
              <a:buFont typeface="Wingdings" panose="05000000000000000000" pitchFamily="2" charset="2"/>
              <a:buNone/>
            </a:pPr>
            <a:r>
              <a:rPr lang="es-ES" altLang="es-ES" sz="1600" b="1" dirty="0">
                <a:effectLst/>
              </a:rPr>
              <a:t>PECTORALES</a:t>
            </a:r>
          </a:p>
        </p:txBody>
      </p:sp>
      <p:pic>
        <p:nvPicPr>
          <p:cNvPr id="171012" name="Picture 4">
            <a:extLst>
              <a:ext uri="{FF2B5EF4-FFF2-40B4-BE49-F238E27FC236}">
                <a16:creationId xmlns:a16="http://schemas.microsoft.com/office/drawing/2014/main" id="{705C1945-876D-06B4-6A35-BC5236EF1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692150"/>
            <a:ext cx="1295400"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3" name="Picture 5">
            <a:extLst>
              <a:ext uri="{FF2B5EF4-FFF2-40B4-BE49-F238E27FC236}">
                <a16:creationId xmlns:a16="http://schemas.microsoft.com/office/drawing/2014/main" id="{C8CAA2A4-CAA6-7810-C767-CD88B4E3E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2708275"/>
            <a:ext cx="1008063"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4" name="Picture 6">
            <a:extLst>
              <a:ext uri="{FF2B5EF4-FFF2-40B4-BE49-F238E27FC236}">
                <a16:creationId xmlns:a16="http://schemas.microsoft.com/office/drawing/2014/main" id="{B1C55EFE-9DDE-FC38-3A72-8ED68484B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768850"/>
            <a:ext cx="10795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5" name="Rectangle 7">
            <a:extLst>
              <a:ext uri="{FF2B5EF4-FFF2-40B4-BE49-F238E27FC236}">
                <a16:creationId xmlns:a16="http://schemas.microsoft.com/office/drawing/2014/main" id="{9503B380-C2E5-CB2D-93B8-C2120FE10476}"/>
              </a:ext>
            </a:extLst>
          </p:cNvPr>
          <p:cNvSpPr>
            <a:spLocks noChangeArrowheads="1"/>
          </p:cNvSpPr>
          <p:nvPr/>
        </p:nvSpPr>
        <p:spPr bwMode="auto">
          <a:xfrm>
            <a:off x="179388" y="1125538"/>
            <a:ext cx="6985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200" dirty="0"/>
              <a:t>Colóquese de pie frente al umbral de una puerta no muy ancha de forma que pueda apoyar los antebrazos en el marco, como muestra la figura. Coloque también los pies como indica la figura.</a:t>
            </a:r>
          </a:p>
          <a:p>
            <a:r>
              <a:rPr lang="es-ES" altLang="es-ES" sz="1200" dirty="0"/>
              <a:t>Eleve los codos dejándolos por debajo de la altura de los hombros y los antebrazos en la vertical, formando, cada uno de ellos, con los brazos, una “V”. Apoye los antebrazos en el marco de la puerta uno a cada lado.</a:t>
            </a:r>
          </a:p>
          <a:p>
            <a:r>
              <a:rPr lang="es-ES" altLang="es-ES" sz="1200" dirty="0"/>
              <a:t>Espire el aire lentamente, mientras inclina todo el cuerpo hacia delante.</a:t>
            </a:r>
          </a:p>
          <a:p>
            <a:r>
              <a:rPr lang="es-ES" altLang="es-ES" sz="1200" dirty="0"/>
              <a:t>Deberá sentir el estiramiento en la porción clavicular de los músculos pectorales.</a:t>
            </a:r>
          </a:p>
          <a:p>
            <a:r>
              <a:rPr lang="es-ES" altLang="es-ES" sz="1200" dirty="0"/>
              <a:t>Para volver a la posición inicial, hágalo lentamente, mientras toma aire en abundancia.</a:t>
            </a:r>
          </a:p>
        </p:txBody>
      </p:sp>
      <p:sp>
        <p:nvSpPr>
          <p:cNvPr id="171016" name="Rectangle 8">
            <a:extLst>
              <a:ext uri="{FF2B5EF4-FFF2-40B4-BE49-F238E27FC236}">
                <a16:creationId xmlns:a16="http://schemas.microsoft.com/office/drawing/2014/main" id="{0F86BF8C-8C37-6C3B-E5C1-B88B0A175E59}"/>
              </a:ext>
            </a:extLst>
          </p:cNvPr>
          <p:cNvSpPr>
            <a:spLocks noChangeArrowheads="1"/>
          </p:cNvSpPr>
          <p:nvPr/>
        </p:nvSpPr>
        <p:spPr bwMode="auto">
          <a:xfrm>
            <a:off x="179388" y="2997200"/>
            <a:ext cx="7058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200" dirty="0"/>
              <a:t>Colóquese de pie frente al umbral de una puerta no muy ancha de forma que pueda apoyar los antebrazos en el marco, como muestra la figura. . Coloque también los pies como indica la figura.</a:t>
            </a:r>
          </a:p>
          <a:p>
            <a:r>
              <a:rPr lang="es-ES" altLang="es-ES" sz="1200" dirty="0"/>
              <a:t>Eleve los codos hasta la altura de los hombros, los brazos en prolongación de la línea de hombros y los antebrazos estirados en vertical.</a:t>
            </a:r>
          </a:p>
          <a:p>
            <a:r>
              <a:rPr lang="es-ES" altLang="es-ES" sz="1200" dirty="0"/>
              <a:t>Apoye los antebrazos en el marco de la puerta uno a cada lado. Espire el aire lentamente, mientras inclina todo el cuerpo hacia delante.</a:t>
            </a:r>
          </a:p>
          <a:p>
            <a:r>
              <a:rPr lang="es-ES" altLang="es-ES" sz="1200" dirty="0"/>
              <a:t>Deberá sentir el estiramiento en la porción esternal de los músculos pectorales.</a:t>
            </a:r>
          </a:p>
          <a:p>
            <a:r>
              <a:rPr lang="es-ES" altLang="es-ES" sz="1200" dirty="0"/>
              <a:t>Para volver a la posición inicial, hágalo lentamente, mientras toma aire en abundancia.</a:t>
            </a:r>
          </a:p>
        </p:txBody>
      </p:sp>
      <p:sp>
        <p:nvSpPr>
          <p:cNvPr id="171017" name="Rectangle 9">
            <a:extLst>
              <a:ext uri="{FF2B5EF4-FFF2-40B4-BE49-F238E27FC236}">
                <a16:creationId xmlns:a16="http://schemas.microsoft.com/office/drawing/2014/main" id="{889337BC-4564-9091-3C35-0571F22234B9}"/>
              </a:ext>
            </a:extLst>
          </p:cNvPr>
          <p:cNvSpPr>
            <a:spLocks noChangeArrowheads="1"/>
          </p:cNvSpPr>
          <p:nvPr/>
        </p:nvSpPr>
        <p:spPr bwMode="auto">
          <a:xfrm>
            <a:off x="179388" y="5013325"/>
            <a:ext cx="7058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200" dirty="0"/>
              <a:t>Colóquese de pie frente al umbral de una puerta no muy ancha de forma que pueda apoyar los antebrazos en el marco, como muestra la figura. . Coloque también los pies como indica la figura.</a:t>
            </a:r>
          </a:p>
          <a:p>
            <a:r>
              <a:rPr lang="es-ES" altLang="es-ES" sz="1200" dirty="0"/>
              <a:t>Eleve los codos dejándolos por encima de la altura de los hombros y los antebrazos en la vertical, formando el conjunto, con el vértice del cuello, una “V”. Apoye los antebrazos en el marco de la puerta uno a cada lado.</a:t>
            </a:r>
          </a:p>
          <a:p>
            <a:r>
              <a:rPr lang="es-ES" altLang="es-ES" sz="1200" dirty="0"/>
              <a:t>Espire el aire lentamente, mientras inclina todo el cuerpo hacia delante.</a:t>
            </a:r>
          </a:p>
          <a:p>
            <a:r>
              <a:rPr lang="es-ES" altLang="es-ES" sz="1200" dirty="0"/>
              <a:t>Deberá sentir el estiramiento en la porción costal de los músculos pectorales.</a:t>
            </a:r>
          </a:p>
          <a:p>
            <a:r>
              <a:rPr lang="es-ES" altLang="es-ES" sz="1200" dirty="0"/>
              <a:t>Para volver a la posición inicial, hágalo lentamente, mientras toma aire en abundancia.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278E6F9-987D-E698-637A-C3E859189D54}"/>
              </a:ext>
            </a:extLst>
          </p:cNvPr>
          <p:cNvSpPr>
            <a:spLocks noGrp="1" noChangeArrowheads="1"/>
          </p:cNvSpPr>
          <p:nvPr>
            <p:ph type="title"/>
          </p:nvPr>
        </p:nvSpPr>
        <p:spPr>
          <a:xfrm>
            <a:off x="457200" y="277813"/>
            <a:ext cx="8229600" cy="342900"/>
          </a:xfrm>
          <a:noFill/>
        </p:spPr>
        <p:txBody>
          <a:bodyPr>
            <a:normAutofit fontScale="90000"/>
          </a:bodyPr>
          <a:lstStyle/>
          <a:p>
            <a:r>
              <a:rPr lang="es-ES" altLang="es-ES" sz="2400" b="1"/>
              <a:t>ESTIRAMIENTOS EN EL TIRO CON ARCO</a:t>
            </a:r>
          </a:p>
        </p:txBody>
      </p:sp>
      <p:sp>
        <p:nvSpPr>
          <p:cNvPr id="172035" name="Rectangle 3">
            <a:extLst>
              <a:ext uri="{FF2B5EF4-FFF2-40B4-BE49-F238E27FC236}">
                <a16:creationId xmlns:a16="http://schemas.microsoft.com/office/drawing/2014/main" id="{BB0724E2-3C26-8511-3AD3-B3F29307F9B6}"/>
              </a:ext>
            </a:extLst>
          </p:cNvPr>
          <p:cNvSpPr>
            <a:spLocks noGrp="1" noChangeArrowheads="1"/>
          </p:cNvSpPr>
          <p:nvPr>
            <p:ph idx="1"/>
          </p:nvPr>
        </p:nvSpPr>
        <p:spPr>
          <a:noFill/>
        </p:spPr>
        <p:txBody>
          <a:bodyPr/>
          <a:lstStyle/>
          <a:p>
            <a:pPr>
              <a:buFont typeface="Wingdings" panose="05000000000000000000" pitchFamily="2" charset="2"/>
              <a:buNone/>
            </a:pPr>
            <a:r>
              <a:rPr lang="es-ES" altLang="es-ES" sz="1600" b="1" dirty="0">
                <a:effectLst/>
              </a:rPr>
              <a:t>PARTE ANTERIOR HOMBROS</a:t>
            </a:r>
          </a:p>
        </p:txBody>
      </p:sp>
      <p:sp>
        <p:nvSpPr>
          <p:cNvPr id="172036" name="Rectangle 4">
            <a:extLst>
              <a:ext uri="{FF2B5EF4-FFF2-40B4-BE49-F238E27FC236}">
                <a16:creationId xmlns:a16="http://schemas.microsoft.com/office/drawing/2014/main" id="{5F694751-E8DF-D6FB-A60A-3A51AB6F0B28}"/>
              </a:ext>
            </a:extLst>
          </p:cNvPr>
          <p:cNvSpPr>
            <a:spLocks noChangeArrowheads="1"/>
          </p:cNvSpPr>
          <p:nvPr/>
        </p:nvSpPr>
        <p:spPr bwMode="auto">
          <a:xfrm>
            <a:off x="323850" y="2708275"/>
            <a:ext cx="54006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400"/>
              <a:t>Colóquese de pie de espaldas a una pared, a una distancia que </a:t>
            </a:r>
          </a:p>
          <a:p>
            <a:r>
              <a:rPr lang="es-ES" altLang="es-ES" sz="1400"/>
              <a:t>le permita apoyar las manos, con los dedos hacia arriba, en la pared, a la altura de los hombros, con los brazos estirados lo más atrás que pueda y mantener esa postura de forma cómoda con los pies juntos y las piernas ligeramente adelantadas, formando el cuerpo cierto ángulo con la pared (no paralelo a ella).</a:t>
            </a:r>
          </a:p>
          <a:p>
            <a:r>
              <a:rPr lang="es-ES" altLang="es-ES" sz="1400"/>
              <a:t>Espire el aire lentamente, mientras flexiona las piernas y baja los hombros.</a:t>
            </a:r>
          </a:p>
          <a:p>
            <a:r>
              <a:rPr lang="es-ES" altLang="es-ES" sz="1400"/>
              <a:t>Para volver a la posición inicial, hágalo lentamente, mientras toma aire en abundancia.</a:t>
            </a:r>
          </a:p>
        </p:txBody>
      </p:sp>
      <p:pic>
        <p:nvPicPr>
          <p:cNvPr id="172037" name="Picture 5">
            <a:extLst>
              <a:ext uri="{FF2B5EF4-FFF2-40B4-BE49-F238E27FC236}">
                <a16:creationId xmlns:a16="http://schemas.microsoft.com/office/drawing/2014/main" id="{4C3C5EAC-AED7-F98C-7C81-0DD612D0E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133600"/>
            <a:ext cx="2663825"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F095DF50-1488-917E-A38D-A72FF71FC011}"/>
              </a:ext>
            </a:extLst>
          </p:cNvPr>
          <p:cNvSpPr>
            <a:spLocks noGrp="1" noChangeArrowheads="1"/>
          </p:cNvSpPr>
          <p:nvPr>
            <p:ph type="title"/>
          </p:nvPr>
        </p:nvSpPr>
        <p:spPr>
          <a:xfrm>
            <a:off x="457200" y="277813"/>
            <a:ext cx="8229600" cy="414337"/>
          </a:xfrm>
          <a:noFill/>
        </p:spPr>
        <p:txBody>
          <a:bodyPr>
            <a:normAutofit fontScale="90000"/>
          </a:bodyPr>
          <a:lstStyle/>
          <a:p>
            <a:r>
              <a:rPr lang="es-ES" altLang="es-ES" sz="2400" b="1"/>
              <a:t>ESTIRAMIENTOS EN EL TIRO CON ARCO</a:t>
            </a:r>
          </a:p>
        </p:txBody>
      </p:sp>
      <p:sp>
        <p:nvSpPr>
          <p:cNvPr id="173059" name="Rectangle 3">
            <a:extLst>
              <a:ext uri="{FF2B5EF4-FFF2-40B4-BE49-F238E27FC236}">
                <a16:creationId xmlns:a16="http://schemas.microsoft.com/office/drawing/2014/main" id="{29FB72E3-180D-78A3-EF24-97E59B912903}"/>
              </a:ext>
            </a:extLst>
          </p:cNvPr>
          <p:cNvSpPr>
            <a:spLocks noGrp="1" noChangeArrowheads="1"/>
          </p:cNvSpPr>
          <p:nvPr>
            <p:ph idx="1"/>
          </p:nvPr>
        </p:nvSpPr>
        <p:spPr>
          <a:noFill/>
        </p:spPr>
        <p:txBody>
          <a:bodyPr/>
          <a:lstStyle/>
          <a:p>
            <a:pPr>
              <a:buFont typeface="Wingdings" panose="05000000000000000000" pitchFamily="2" charset="2"/>
              <a:buNone/>
            </a:pPr>
            <a:r>
              <a:rPr lang="es-ES" altLang="es-ES" sz="1600" b="1">
                <a:effectLst/>
              </a:rPr>
              <a:t>ROTADORES INTERNOS HOMBROS</a:t>
            </a:r>
          </a:p>
        </p:txBody>
      </p:sp>
      <p:pic>
        <p:nvPicPr>
          <p:cNvPr id="173060" name="Picture 4">
            <a:extLst>
              <a:ext uri="{FF2B5EF4-FFF2-40B4-BE49-F238E27FC236}">
                <a16:creationId xmlns:a16="http://schemas.microsoft.com/office/drawing/2014/main" id="{04837B72-D70A-1C4B-87AE-F736CE0BC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492375"/>
            <a:ext cx="3384550"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61" name="Rectangle 5">
            <a:extLst>
              <a:ext uri="{FF2B5EF4-FFF2-40B4-BE49-F238E27FC236}">
                <a16:creationId xmlns:a16="http://schemas.microsoft.com/office/drawing/2014/main" id="{1BEAB7F9-3DA0-AE33-38CE-A098BB697288}"/>
              </a:ext>
            </a:extLst>
          </p:cNvPr>
          <p:cNvSpPr>
            <a:spLocks noChangeArrowheads="1"/>
          </p:cNvSpPr>
          <p:nvPr/>
        </p:nvSpPr>
        <p:spPr bwMode="auto">
          <a:xfrm>
            <a:off x="250825" y="2924175"/>
            <a:ext cx="50419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400"/>
              <a:t>Siéntese en una silla de forma que quede de costado junto a una mesa y pueda apoyar en ella el antebrazo a lo largo de su borde, con el codo flexionado, como muestra la figura.</a:t>
            </a:r>
          </a:p>
          <a:p>
            <a:r>
              <a:rPr lang="es-ES" altLang="es-ES" sz="1400"/>
              <a:t>Espire el aire lentamente, mientras flexiona el tronco hacia delante y baja la cabeza y el hombro correspondiente hasta el nivel de la mesa.</a:t>
            </a:r>
          </a:p>
          <a:p>
            <a:r>
              <a:rPr lang="es-ES" altLang="es-ES" sz="1400"/>
              <a:t>Repita el ejercicio con el otro lado.</a:t>
            </a:r>
          </a:p>
          <a:p>
            <a:r>
              <a:rPr lang="es-ES" altLang="es-ES" sz="1400"/>
              <a:t>Para volver a la posición inicial, hágalo lentamente, mientras toma aire en abundancia.</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E05CE45F-F725-5352-6CB2-75A5E628091A}"/>
              </a:ext>
            </a:extLst>
          </p:cNvPr>
          <p:cNvSpPr>
            <a:spLocks noGrp="1" noChangeArrowheads="1"/>
          </p:cNvSpPr>
          <p:nvPr>
            <p:ph type="title"/>
          </p:nvPr>
        </p:nvSpPr>
        <p:spPr>
          <a:xfrm>
            <a:off x="457200" y="277813"/>
            <a:ext cx="8229600" cy="414337"/>
          </a:xfrm>
          <a:noFill/>
        </p:spPr>
        <p:txBody>
          <a:bodyPr>
            <a:normAutofit fontScale="90000"/>
          </a:bodyPr>
          <a:lstStyle/>
          <a:p>
            <a:r>
              <a:rPr lang="es-ES" altLang="es-ES" sz="2400" b="1"/>
              <a:t>ESTIRAMIENTOS EN EL TIRO CON ARCO</a:t>
            </a:r>
          </a:p>
        </p:txBody>
      </p:sp>
      <p:sp>
        <p:nvSpPr>
          <p:cNvPr id="174083" name="Rectangle 3">
            <a:extLst>
              <a:ext uri="{FF2B5EF4-FFF2-40B4-BE49-F238E27FC236}">
                <a16:creationId xmlns:a16="http://schemas.microsoft.com/office/drawing/2014/main" id="{CED5F241-8DA7-EFDC-5D06-B13EEEA0A912}"/>
              </a:ext>
            </a:extLst>
          </p:cNvPr>
          <p:cNvSpPr>
            <a:spLocks noGrp="1" noChangeArrowheads="1"/>
          </p:cNvSpPr>
          <p:nvPr>
            <p:ph idx="1"/>
          </p:nvPr>
        </p:nvSpPr>
        <p:spPr>
          <a:noFill/>
        </p:spPr>
        <p:txBody>
          <a:bodyPr/>
          <a:lstStyle/>
          <a:p>
            <a:pPr>
              <a:buFont typeface="Wingdings" panose="05000000000000000000" pitchFamily="2" charset="2"/>
              <a:buNone/>
            </a:pPr>
            <a:r>
              <a:rPr lang="es-ES" altLang="es-ES" sz="1600" b="1">
                <a:effectLst/>
              </a:rPr>
              <a:t>BICEPS BRAQUIAL</a:t>
            </a:r>
          </a:p>
        </p:txBody>
      </p:sp>
      <p:pic>
        <p:nvPicPr>
          <p:cNvPr id="174084" name="Picture 4">
            <a:extLst>
              <a:ext uri="{FF2B5EF4-FFF2-40B4-BE49-F238E27FC236}">
                <a16:creationId xmlns:a16="http://schemas.microsoft.com/office/drawing/2014/main" id="{82086A74-C007-AF3B-2A0C-B5B637132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2565400"/>
            <a:ext cx="2808288"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5" name="Rectangle 5">
            <a:extLst>
              <a:ext uri="{FF2B5EF4-FFF2-40B4-BE49-F238E27FC236}">
                <a16:creationId xmlns:a16="http://schemas.microsoft.com/office/drawing/2014/main" id="{B46D9B9E-37D1-7D1F-B37A-8F1FD03B582E}"/>
              </a:ext>
            </a:extLst>
          </p:cNvPr>
          <p:cNvSpPr>
            <a:spLocks noChangeArrowheads="1"/>
          </p:cNvSpPr>
          <p:nvPr/>
        </p:nvSpPr>
        <p:spPr bwMode="auto">
          <a:xfrm>
            <a:off x="395288" y="2708275"/>
            <a:ext cx="54006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400"/>
              <a:t>Colóquese sentado con un brazo flexionado 90º, apoyado el codo correspondiente en una mesa. Agarre la muñeca con la mano</a:t>
            </a:r>
          </a:p>
          <a:p>
            <a:r>
              <a:rPr lang="es-ES" altLang="es-ES" sz="1400"/>
              <a:t>contraria.</a:t>
            </a:r>
          </a:p>
          <a:p>
            <a:r>
              <a:rPr lang="es-ES" altLang="es-ES" sz="1400"/>
              <a:t>Espire el aire lentamente, mientras con la mano intenta bajar la muñeca hasta la superficie de la mesa, a la vez que contrae el bíceps (esto es lo que se conoce como contracción excéntrica). Cuando el brazo esté extendido por completo, mantenga el</a:t>
            </a:r>
          </a:p>
          <a:p>
            <a:r>
              <a:rPr lang="es-ES" altLang="es-ES" sz="1400"/>
              <a:t>estiramiento por unos segundos y después relaje el bíceps.</a:t>
            </a:r>
          </a:p>
          <a:p>
            <a:r>
              <a:rPr lang="es-ES" altLang="es-ES" sz="1400"/>
              <a:t>Realice el ejercicio con el otro brazo.</a:t>
            </a:r>
          </a:p>
          <a:p>
            <a:r>
              <a:rPr lang="es-ES" altLang="es-ES" sz="1400"/>
              <a:t>Para volver a la posición inicial, hágalo lentamente, mientras toma aire en abundancia.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8008" name="Rectangle 12800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a:extLst>
              <a:ext uri="{FF2B5EF4-FFF2-40B4-BE49-F238E27FC236}">
                <a16:creationId xmlns:a16="http://schemas.microsoft.com/office/drawing/2014/main" id="{0F16C2B1-23D4-8891-8E81-62F8EC80E59A}"/>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PLAN DE EMERGENCIA</a:t>
            </a:r>
          </a:p>
        </p:txBody>
      </p:sp>
      <p:sp>
        <p:nvSpPr>
          <p:cNvPr id="128003" name="Rectangle 3">
            <a:extLst>
              <a:ext uri="{FF2B5EF4-FFF2-40B4-BE49-F238E27FC236}">
                <a16:creationId xmlns:a16="http://schemas.microsoft.com/office/drawing/2014/main" id="{AC72A3CB-2A16-60DE-9616-2CDBD1143BA2}"/>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300" b="1" dirty="0"/>
              <a:t>EQUIPO DE PRIMEROS AUXILIOS</a:t>
            </a:r>
          </a:p>
          <a:p>
            <a:pPr eaLnBrk="1" hangingPunct="1">
              <a:buFont typeface="Wingdings" panose="05000000000000000000" pitchFamily="2" charset="2"/>
              <a:buNone/>
              <a:defRPr/>
            </a:pPr>
            <a:endParaRPr lang="es-ES" sz="1300" b="1" dirty="0"/>
          </a:p>
          <a:p>
            <a:pPr eaLnBrk="1" hangingPunct="1">
              <a:buFont typeface="Wingdings" panose="05000000000000000000" pitchFamily="2" charset="2"/>
              <a:buNone/>
              <a:defRPr/>
            </a:pPr>
            <a:endParaRPr lang="es-ES" sz="1300" b="1" dirty="0"/>
          </a:p>
          <a:p>
            <a:pPr lvl="1" eaLnBrk="1" hangingPunct="1">
              <a:defRPr/>
            </a:pPr>
            <a:r>
              <a:rPr lang="es-ES" sz="1300" b="1" dirty="0"/>
              <a:t>Tijeras </a:t>
            </a:r>
          </a:p>
          <a:p>
            <a:pPr lvl="1" eaLnBrk="1" hangingPunct="1">
              <a:defRPr/>
            </a:pPr>
            <a:r>
              <a:rPr lang="es-ES" sz="1300" b="1" dirty="0"/>
              <a:t>Imperdibles </a:t>
            </a:r>
          </a:p>
          <a:p>
            <a:pPr lvl="1" eaLnBrk="1" hangingPunct="1">
              <a:defRPr/>
            </a:pPr>
            <a:r>
              <a:rPr lang="es-ES" sz="1300" b="1" dirty="0"/>
              <a:t>Vendas</a:t>
            </a:r>
          </a:p>
          <a:p>
            <a:pPr lvl="1" eaLnBrk="1" hangingPunct="1">
              <a:defRPr/>
            </a:pPr>
            <a:r>
              <a:rPr lang="es-ES" sz="1300" b="1" dirty="0"/>
              <a:t>Gasas y algodón, toallitas</a:t>
            </a:r>
          </a:p>
          <a:p>
            <a:pPr lvl="1" eaLnBrk="1" hangingPunct="1">
              <a:defRPr/>
            </a:pPr>
            <a:r>
              <a:rPr lang="es-ES" sz="1300" b="1" dirty="0"/>
              <a:t>Esparadrapo</a:t>
            </a:r>
          </a:p>
          <a:p>
            <a:pPr lvl="1" eaLnBrk="1" hangingPunct="1">
              <a:defRPr/>
            </a:pPr>
            <a:r>
              <a:rPr lang="es-ES" sz="1300" b="1" dirty="0"/>
              <a:t>Antisépticos</a:t>
            </a:r>
          </a:p>
          <a:p>
            <a:pPr lvl="1" eaLnBrk="1" hangingPunct="1">
              <a:defRPr/>
            </a:pPr>
            <a:r>
              <a:rPr lang="es-ES" sz="1300" b="1" dirty="0"/>
              <a:t>Paquetes de frío instantáneo, spray frío</a:t>
            </a:r>
          </a:p>
          <a:p>
            <a:pPr lvl="1" eaLnBrk="1" hangingPunct="1">
              <a:defRPr/>
            </a:pPr>
            <a:r>
              <a:rPr lang="es-ES" sz="1300" b="1" dirty="0"/>
              <a:t>Guantes de </a:t>
            </a:r>
            <a:r>
              <a:rPr lang="es-ES" sz="1300" b="1" dirty="0" err="1"/>
              <a:t>latex</a:t>
            </a:r>
            <a:endParaRPr lang="es-ES" sz="1300" b="1" dirty="0"/>
          </a:p>
          <a:p>
            <a:pPr lvl="1" eaLnBrk="1" hangingPunct="1">
              <a:defRPr/>
            </a:pPr>
            <a:r>
              <a:rPr lang="es-ES" sz="1300" b="1" dirty="0"/>
              <a:t>Bolsas de plástico</a:t>
            </a:r>
          </a:p>
          <a:p>
            <a:pPr lvl="1" eaLnBrk="1" hangingPunct="1">
              <a:defRPr/>
            </a:pPr>
            <a:r>
              <a:rPr lang="es-ES" sz="1300" b="1" dirty="0"/>
              <a:t>Manual de primeros auxilios</a:t>
            </a:r>
          </a:p>
          <a:p>
            <a:pPr lvl="1" eaLnBrk="1" hangingPunct="1">
              <a:defRPr/>
            </a:pPr>
            <a:endParaRPr lang="es-ES" sz="1300" b="1" dirty="0"/>
          </a:p>
        </p:txBody>
      </p:sp>
      <p:sp>
        <p:nvSpPr>
          <p:cNvPr id="128010" name="Rectangle 12800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12" name="Rectangle 12801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014" name="Rectangle 12801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016" name="Rectangle 12801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8" name="Picture 4" descr="Botiquin_primeros_auxilios">
            <a:extLst>
              <a:ext uri="{FF2B5EF4-FFF2-40B4-BE49-F238E27FC236}">
                <a16:creationId xmlns:a16="http://schemas.microsoft.com/office/drawing/2014/main" id="{F0B62ADE-E64B-649E-1E59-378283EA38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2193788"/>
            <a:ext cx="3127897" cy="25023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9D40BC8-5D67-70D4-6104-2C88A977DBEF}"/>
              </a:ext>
            </a:extLst>
          </p:cNvPr>
          <p:cNvSpPr>
            <a:spLocks noGrp="1" noChangeArrowheads="1"/>
          </p:cNvSpPr>
          <p:nvPr>
            <p:ph type="title"/>
          </p:nvPr>
        </p:nvSpPr>
        <p:spPr>
          <a:xfrm>
            <a:off x="457200" y="277813"/>
            <a:ext cx="8229600" cy="487362"/>
          </a:xfrm>
          <a:noFill/>
        </p:spPr>
        <p:txBody>
          <a:bodyPr/>
          <a:lstStyle/>
          <a:p>
            <a:r>
              <a:rPr lang="es-ES" altLang="es-ES" sz="2400" b="1"/>
              <a:t>ESTIRAMIENTOS EN EL TIRO CON ARCO</a:t>
            </a:r>
          </a:p>
        </p:txBody>
      </p:sp>
      <p:sp>
        <p:nvSpPr>
          <p:cNvPr id="175107" name="Rectangle 3">
            <a:extLst>
              <a:ext uri="{FF2B5EF4-FFF2-40B4-BE49-F238E27FC236}">
                <a16:creationId xmlns:a16="http://schemas.microsoft.com/office/drawing/2014/main" id="{6BE4225E-0A77-39C6-01A5-B368DB171657}"/>
              </a:ext>
            </a:extLst>
          </p:cNvPr>
          <p:cNvSpPr>
            <a:spLocks noGrp="1" noChangeArrowheads="1"/>
          </p:cNvSpPr>
          <p:nvPr>
            <p:ph idx="1"/>
          </p:nvPr>
        </p:nvSpPr>
        <p:spPr>
          <a:noFill/>
        </p:spPr>
        <p:txBody>
          <a:bodyPr/>
          <a:lstStyle/>
          <a:p>
            <a:pPr>
              <a:buFont typeface="Wingdings" panose="05000000000000000000" pitchFamily="2" charset="2"/>
              <a:buNone/>
            </a:pPr>
            <a:r>
              <a:rPr lang="es-ES" altLang="es-ES" sz="1600" b="1">
                <a:effectLst/>
              </a:rPr>
              <a:t>EXTENSORES DE LA MUÑECA</a:t>
            </a:r>
          </a:p>
          <a:p>
            <a:endParaRPr lang="es-ES" altLang="es-ES">
              <a:effectLst/>
            </a:endParaRPr>
          </a:p>
        </p:txBody>
      </p:sp>
      <p:pic>
        <p:nvPicPr>
          <p:cNvPr id="175108" name="Picture 4">
            <a:extLst>
              <a:ext uri="{FF2B5EF4-FFF2-40B4-BE49-F238E27FC236}">
                <a16:creationId xmlns:a16="http://schemas.microsoft.com/office/drawing/2014/main" id="{50EF7D7E-8F4C-5DC5-2607-7C3DE1AF0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133600"/>
            <a:ext cx="2160587"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9" name="Rectangle 5">
            <a:extLst>
              <a:ext uri="{FF2B5EF4-FFF2-40B4-BE49-F238E27FC236}">
                <a16:creationId xmlns:a16="http://schemas.microsoft.com/office/drawing/2014/main" id="{87D88E3C-D408-7C36-BC9A-5B3AC70D68E5}"/>
              </a:ext>
            </a:extLst>
          </p:cNvPr>
          <p:cNvSpPr>
            <a:spLocks noChangeArrowheads="1"/>
          </p:cNvSpPr>
          <p:nvPr/>
        </p:nvSpPr>
        <p:spPr bwMode="auto">
          <a:xfrm>
            <a:off x="684213" y="2852738"/>
            <a:ext cx="4967287"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400"/>
              <a:t>Colóquese de pie, con los brazos estirados hacia abajo, de</a:t>
            </a:r>
          </a:p>
          <a:p>
            <a:r>
              <a:rPr lang="es-ES" altLang="es-ES" sz="1400"/>
              <a:t>forma que se toquen los dorsos de las muñecas.</a:t>
            </a:r>
          </a:p>
          <a:p>
            <a:r>
              <a:rPr lang="es-ES" altLang="es-ES" sz="1400"/>
              <a:t>Espire aire lentamente mientras rota las muñecas y las manos a la vez de forma que las palmas de las manos miren hacia fuera.</a:t>
            </a:r>
          </a:p>
          <a:p>
            <a:r>
              <a:rPr lang="es-ES" altLang="es-ES" sz="1400"/>
              <a:t>Para volver a la posición inicial, hágalo lentamente, mientras</a:t>
            </a:r>
          </a:p>
          <a:p>
            <a:r>
              <a:rPr lang="es-ES" altLang="es-ES" sz="1400"/>
              <a:t>toma aire en abundancia.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FD421E31-B119-86B2-30C1-7E952B1FBD5D}"/>
              </a:ext>
            </a:extLst>
          </p:cNvPr>
          <p:cNvSpPr>
            <a:spLocks noGrp="1" noChangeArrowheads="1"/>
          </p:cNvSpPr>
          <p:nvPr>
            <p:ph type="title"/>
          </p:nvPr>
        </p:nvSpPr>
        <p:spPr>
          <a:xfrm>
            <a:off x="457200" y="277813"/>
            <a:ext cx="8229600" cy="342900"/>
          </a:xfrm>
          <a:noFill/>
        </p:spPr>
        <p:txBody>
          <a:bodyPr>
            <a:normAutofit fontScale="90000"/>
          </a:bodyPr>
          <a:lstStyle/>
          <a:p>
            <a:r>
              <a:rPr lang="es-ES" altLang="es-ES" sz="2400" b="1"/>
              <a:t>ESTIRAMIENTOS EN EL TIRO CON ARCO</a:t>
            </a:r>
          </a:p>
        </p:txBody>
      </p:sp>
      <p:sp>
        <p:nvSpPr>
          <p:cNvPr id="155651" name="Rectangle 3">
            <a:extLst>
              <a:ext uri="{FF2B5EF4-FFF2-40B4-BE49-F238E27FC236}">
                <a16:creationId xmlns:a16="http://schemas.microsoft.com/office/drawing/2014/main" id="{7526DD4E-3B7C-E213-1689-1F749F841CF7}"/>
              </a:ext>
            </a:extLst>
          </p:cNvPr>
          <p:cNvSpPr>
            <a:spLocks noGrp="1" noChangeArrowheads="1"/>
          </p:cNvSpPr>
          <p:nvPr>
            <p:ph idx="1"/>
          </p:nvPr>
        </p:nvSpPr>
        <p:spPr>
          <a:xfrm>
            <a:off x="179388" y="1169988"/>
            <a:ext cx="8713787" cy="5427662"/>
          </a:xfrm>
          <a:noFill/>
        </p:spPr>
        <p:txBody>
          <a:bodyPr>
            <a:normAutofit fontScale="92500" lnSpcReduction="10000"/>
          </a:bodyPr>
          <a:lstStyle/>
          <a:p>
            <a:pPr>
              <a:lnSpc>
                <a:spcPct val="80000"/>
              </a:lnSpc>
              <a:buFont typeface="Wingdings" panose="05000000000000000000" pitchFamily="2" charset="2"/>
              <a:buNone/>
            </a:pPr>
            <a:r>
              <a:rPr lang="es-ES" altLang="es-ES" sz="1800" b="1">
                <a:effectLst/>
              </a:rPr>
              <a:t>Si no se han realizado nunca estiramientos, es normal la aparición de</a:t>
            </a:r>
          </a:p>
          <a:p>
            <a:pPr>
              <a:lnSpc>
                <a:spcPct val="80000"/>
              </a:lnSpc>
              <a:buFont typeface="Wingdings" panose="05000000000000000000" pitchFamily="2" charset="2"/>
              <a:buNone/>
            </a:pPr>
            <a:r>
              <a:rPr lang="es-ES" altLang="es-ES" sz="1800" b="1">
                <a:effectLst/>
              </a:rPr>
              <a:t>dolores o molestias, debidas a la falta de actividad previa de los músculos </a:t>
            </a:r>
          </a:p>
          <a:p>
            <a:pPr>
              <a:lnSpc>
                <a:spcPct val="80000"/>
              </a:lnSpc>
              <a:buFont typeface="Wingdings" panose="05000000000000000000" pitchFamily="2" charset="2"/>
              <a:buNone/>
            </a:pPr>
            <a:r>
              <a:rPr lang="es-ES" altLang="es-ES" sz="1800" b="1">
                <a:effectLst/>
              </a:rPr>
              <a:t>que estamos estirando. Para evitar o reducir al máximo estos dolores y </a:t>
            </a:r>
          </a:p>
          <a:p>
            <a:pPr>
              <a:lnSpc>
                <a:spcPct val="80000"/>
              </a:lnSpc>
              <a:buFont typeface="Wingdings" panose="05000000000000000000" pitchFamily="2" charset="2"/>
              <a:buNone/>
            </a:pPr>
            <a:r>
              <a:rPr lang="es-ES" altLang="es-ES" sz="1800" b="1">
                <a:effectLst/>
              </a:rPr>
              <a:t>molestias  habrá de tenerse muy en cuenta lo siguiente:</a:t>
            </a:r>
          </a:p>
          <a:p>
            <a:pPr>
              <a:lnSpc>
                <a:spcPct val="80000"/>
              </a:lnSpc>
              <a:buFont typeface="Wingdings" panose="05000000000000000000" pitchFamily="2" charset="2"/>
              <a:buNone/>
            </a:pPr>
            <a:endParaRPr lang="es-ES" altLang="es-ES" sz="1800" b="1">
              <a:effectLst/>
            </a:endParaRPr>
          </a:p>
          <a:p>
            <a:pPr>
              <a:lnSpc>
                <a:spcPct val="80000"/>
              </a:lnSpc>
            </a:pPr>
            <a:endParaRPr lang="es-ES" altLang="es-ES" sz="1000" b="1">
              <a:effectLst/>
            </a:endParaRPr>
          </a:p>
          <a:p>
            <a:pPr eaLnBrk="1" hangingPunct="1">
              <a:lnSpc>
                <a:spcPct val="80000"/>
              </a:lnSpc>
            </a:pPr>
            <a:r>
              <a:rPr lang="es-ES_tradnl" altLang="es-ES" sz="1800"/>
              <a:t>- Los estiramientos </a:t>
            </a:r>
            <a:r>
              <a:rPr lang="es-ES_tradnl" altLang="es-ES" sz="1800" b="1" u="sng"/>
              <a:t>NO sustituyen al calentamiento</a:t>
            </a:r>
            <a:r>
              <a:rPr lang="es-ES_tradnl" altLang="es-ES" sz="1800"/>
              <a:t> y se deben realizar después del mismo y después de finalizar las sesiones de entrenamiento.</a:t>
            </a:r>
          </a:p>
          <a:p>
            <a:pPr eaLnBrk="1" hangingPunct="1">
              <a:lnSpc>
                <a:spcPct val="80000"/>
              </a:lnSpc>
              <a:buFont typeface="Wingdings" panose="05000000000000000000" pitchFamily="2" charset="2"/>
              <a:buNone/>
            </a:pPr>
            <a:endParaRPr lang="es-ES" altLang="es-ES" sz="1000">
              <a:effectLst/>
            </a:endParaRPr>
          </a:p>
          <a:p>
            <a:pPr eaLnBrk="1" hangingPunct="1">
              <a:lnSpc>
                <a:spcPct val="80000"/>
              </a:lnSpc>
            </a:pPr>
            <a:r>
              <a:rPr lang="es-ES_tradnl" altLang="es-ES" sz="1800"/>
              <a:t>- Hay que realizarlos de la manera </a:t>
            </a:r>
            <a:r>
              <a:rPr lang="es-ES_tradnl" altLang="es-ES" sz="1800" b="1" u="sng"/>
              <a:t>más relajada posible</a:t>
            </a:r>
            <a:r>
              <a:rPr lang="es-ES_tradnl" altLang="es-ES" sz="1800"/>
              <a:t>, sin tensiones, ya que esto podría ser contraproducente para el músculo.</a:t>
            </a:r>
          </a:p>
          <a:p>
            <a:pPr eaLnBrk="1" hangingPunct="1">
              <a:lnSpc>
                <a:spcPct val="80000"/>
              </a:lnSpc>
              <a:buFont typeface="Wingdings" panose="05000000000000000000" pitchFamily="2" charset="2"/>
              <a:buNone/>
            </a:pPr>
            <a:endParaRPr lang="es-ES_tradnl" altLang="es-ES" sz="1000"/>
          </a:p>
          <a:p>
            <a:pPr eaLnBrk="1" hangingPunct="1">
              <a:lnSpc>
                <a:spcPct val="80000"/>
              </a:lnSpc>
            </a:pPr>
            <a:r>
              <a:rPr lang="es-ES_tradnl" altLang="es-ES" sz="1800"/>
              <a:t>- Los estiramientos han de </a:t>
            </a:r>
            <a:r>
              <a:rPr lang="es-ES_tradnl" altLang="es-ES" sz="1800" b="1" u="sng"/>
              <a:t>comenzarse de manera lenta y progresiva</a:t>
            </a:r>
            <a:r>
              <a:rPr lang="es-ES_tradnl" altLang="es-ES" sz="1800"/>
              <a:t> y </a:t>
            </a:r>
            <a:r>
              <a:rPr lang="es-ES_tradnl" altLang="es-ES" sz="1800" b="1" u="sng"/>
              <a:t>finalizarlos</a:t>
            </a:r>
            <a:r>
              <a:rPr lang="es-ES_tradnl" altLang="es-ES" sz="1800"/>
              <a:t> de la misma manera nunca de golpe o drásticamente.</a:t>
            </a:r>
          </a:p>
          <a:p>
            <a:pPr eaLnBrk="1" hangingPunct="1">
              <a:lnSpc>
                <a:spcPct val="80000"/>
              </a:lnSpc>
              <a:buFont typeface="Wingdings" panose="05000000000000000000" pitchFamily="2" charset="2"/>
              <a:buNone/>
            </a:pPr>
            <a:endParaRPr lang="es-ES_tradnl" altLang="es-ES" sz="1000"/>
          </a:p>
          <a:p>
            <a:pPr eaLnBrk="1" hangingPunct="1">
              <a:lnSpc>
                <a:spcPct val="80000"/>
              </a:lnSpc>
            </a:pPr>
            <a:r>
              <a:rPr lang="es-ES_tradnl" altLang="es-ES" sz="1800"/>
              <a:t>- La posición de estiramiento ha de permitir una </a:t>
            </a:r>
            <a:r>
              <a:rPr lang="es-ES_tradnl" altLang="es-ES" sz="1800" b="1" u="sng"/>
              <a:t>respiración adecuada</a:t>
            </a:r>
            <a:r>
              <a:rPr lang="es-ES_tradnl" altLang="es-ES" sz="1800"/>
              <a:t> nunca hay que realizarlos en apnea.</a:t>
            </a:r>
          </a:p>
          <a:p>
            <a:pPr eaLnBrk="1" hangingPunct="1">
              <a:lnSpc>
                <a:spcPct val="80000"/>
              </a:lnSpc>
              <a:buFont typeface="Wingdings" panose="05000000000000000000" pitchFamily="2" charset="2"/>
              <a:buNone/>
            </a:pPr>
            <a:endParaRPr lang="es-ES_tradnl" altLang="es-ES" sz="1000"/>
          </a:p>
          <a:p>
            <a:pPr eaLnBrk="1" hangingPunct="1">
              <a:lnSpc>
                <a:spcPct val="80000"/>
              </a:lnSpc>
            </a:pPr>
            <a:r>
              <a:rPr lang="es-ES_tradnl" altLang="es-ES" sz="1800"/>
              <a:t>- Hay que realizar los movimientos con </a:t>
            </a:r>
            <a:r>
              <a:rPr lang="es-ES_tradnl" altLang="es-ES" sz="1800" b="1" u="sng"/>
              <a:t>precisión</a:t>
            </a:r>
            <a:r>
              <a:rPr lang="es-ES_tradnl" altLang="es-ES" sz="1800"/>
              <a:t> para evitar posibles lesiones o desgarros musculares.</a:t>
            </a:r>
          </a:p>
          <a:p>
            <a:pPr eaLnBrk="1" hangingPunct="1">
              <a:lnSpc>
                <a:spcPct val="80000"/>
              </a:lnSpc>
              <a:buFont typeface="Wingdings" panose="05000000000000000000" pitchFamily="2" charset="2"/>
              <a:buNone/>
            </a:pPr>
            <a:endParaRPr lang="es-ES_tradnl" altLang="es-ES" sz="1000"/>
          </a:p>
          <a:p>
            <a:pPr eaLnBrk="1" hangingPunct="1">
              <a:lnSpc>
                <a:spcPct val="80000"/>
              </a:lnSpc>
            </a:pPr>
            <a:r>
              <a:rPr lang="es-ES_tradnl" altLang="es-ES" sz="1800"/>
              <a:t>- Estirar en </a:t>
            </a:r>
            <a:r>
              <a:rPr lang="es-ES_tradnl" altLang="es-ES" sz="1800" b="1" u="sng"/>
              <a:t>ambos lados</a:t>
            </a:r>
            <a:r>
              <a:rPr lang="es-ES_tradnl" altLang="es-ES" sz="1800"/>
              <a:t> del cuerpo.</a:t>
            </a:r>
          </a:p>
          <a:p>
            <a:pPr eaLnBrk="1" hangingPunct="1">
              <a:lnSpc>
                <a:spcPct val="80000"/>
              </a:lnSpc>
              <a:buFont typeface="Wingdings" panose="05000000000000000000" pitchFamily="2" charset="2"/>
              <a:buNone/>
            </a:pPr>
            <a:endParaRPr lang="es-ES" altLang="es-ES" sz="1800">
              <a:effectLst/>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C6FE64B-1FFD-FC71-6E64-93BB5ED8D1BD}"/>
              </a:ext>
            </a:extLst>
          </p:cNvPr>
          <p:cNvSpPr>
            <a:spLocks noGrp="1" noChangeArrowheads="1"/>
          </p:cNvSpPr>
          <p:nvPr>
            <p:ph type="title"/>
          </p:nvPr>
        </p:nvSpPr>
        <p:spPr>
          <a:xfrm>
            <a:off x="457200" y="0"/>
            <a:ext cx="8229600" cy="692150"/>
          </a:xfrm>
          <a:noFill/>
        </p:spPr>
        <p:txBody>
          <a:bodyPr/>
          <a:lstStyle/>
          <a:p>
            <a:r>
              <a:rPr lang="es-ES" altLang="es-ES" sz="2800" b="1"/>
              <a:t>ESTIRAMIENTOS EN EL TIRO CON ARCO</a:t>
            </a:r>
          </a:p>
        </p:txBody>
      </p:sp>
      <p:sp>
        <p:nvSpPr>
          <p:cNvPr id="162819" name="Rectangle 3">
            <a:extLst>
              <a:ext uri="{FF2B5EF4-FFF2-40B4-BE49-F238E27FC236}">
                <a16:creationId xmlns:a16="http://schemas.microsoft.com/office/drawing/2014/main" id="{25786208-54EF-5F24-1CBB-935C9A4B2310}"/>
              </a:ext>
            </a:extLst>
          </p:cNvPr>
          <p:cNvSpPr>
            <a:spLocks noGrp="1" noChangeArrowheads="1"/>
          </p:cNvSpPr>
          <p:nvPr>
            <p:ph idx="1"/>
          </p:nvPr>
        </p:nvSpPr>
        <p:spPr>
          <a:xfrm>
            <a:off x="323850" y="1412875"/>
            <a:ext cx="8496300" cy="4464050"/>
          </a:xfrm>
          <a:noFill/>
        </p:spPr>
        <p:txBody>
          <a:bodyPr>
            <a:normAutofit/>
          </a:bodyPr>
          <a:lstStyle/>
          <a:p>
            <a:r>
              <a:rPr lang="es-ES" altLang="es-ES" sz="1800">
                <a:effectLst/>
              </a:rPr>
              <a:t>- El deportista debe realizar estiramientos </a:t>
            </a:r>
            <a:r>
              <a:rPr lang="es-ES" altLang="es-ES" sz="1800" b="1" u="sng">
                <a:effectLst/>
              </a:rPr>
              <a:t>con regularidad</a:t>
            </a:r>
            <a:r>
              <a:rPr lang="es-ES" altLang="es-ES" sz="1800">
                <a:effectLst/>
              </a:rPr>
              <a:t>, no sólo en cada sesión de entrenamiento o competición, sino en casa, unidos a calentamientos previos. </a:t>
            </a:r>
          </a:p>
          <a:p>
            <a:endParaRPr lang="es-ES" altLang="es-ES" sz="1000">
              <a:effectLst/>
            </a:endParaRPr>
          </a:p>
          <a:p>
            <a:r>
              <a:rPr lang="es-ES" altLang="es-ES" sz="1800">
                <a:effectLst/>
              </a:rPr>
              <a:t>- Debemos estudiar y comprender bien la </a:t>
            </a:r>
            <a:r>
              <a:rPr lang="es-ES" altLang="es-ES" sz="1800" b="1" u="sng">
                <a:effectLst/>
              </a:rPr>
              <a:t>técnica correcta</a:t>
            </a:r>
            <a:r>
              <a:rPr lang="es-ES" altLang="es-ES" sz="1800">
                <a:effectLst/>
              </a:rPr>
              <a:t> a aplicar en cada estiramiento.</a:t>
            </a:r>
          </a:p>
          <a:p>
            <a:endParaRPr lang="es-ES" altLang="es-ES" sz="1000">
              <a:effectLst/>
            </a:endParaRPr>
          </a:p>
          <a:p>
            <a:r>
              <a:rPr lang="es-ES" altLang="es-ES" sz="1800">
                <a:effectLst/>
              </a:rPr>
              <a:t>- </a:t>
            </a:r>
            <a:r>
              <a:rPr lang="es-ES" altLang="es-ES" sz="1800" b="1" u="sng">
                <a:effectLst/>
              </a:rPr>
              <a:t>No se deben realizar</a:t>
            </a:r>
            <a:r>
              <a:rPr lang="es-ES" altLang="es-ES" sz="1800">
                <a:effectLst/>
              </a:rPr>
              <a:t> estiramientos cuando exista osteoporosis, lesión, infección, inflamación, esguince o se haya padecido una rotura muscular reciente u ósea en la zona a estirar.</a:t>
            </a:r>
          </a:p>
          <a:p>
            <a:endParaRPr lang="es-ES" altLang="es-ES" sz="1000">
              <a:effectLst/>
            </a:endParaRPr>
          </a:p>
          <a:p>
            <a:r>
              <a:rPr lang="es-ES" altLang="es-ES" sz="1800">
                <a:effectLst/>
              </a:rPr>
              <a:t>-Se debe </a:t>
            </a:r>
            <a:r>
              <a:rPr lang="es-ES" altLang="es-ES" sz="1800" b="1" u="sng">
                <a:effectLst/>
              </a:rPr>
              <a:t>parar siempre</a:t>
            </a:r>
            <a:r>
              <a:rPr lang="es-ES" altLang="es-ES" sz="1800">
                <a:effectLst/>
              </a:rPr>
              <a:t> el estiramiento cuando se sienta un </a:t>
            </a:r>
            <a:r>
              <a:rPr lang="es-ES" altLang="es-ES" sz="1800" b="1" u="sng">
                <a:effectLst/>
              </a:rPr>
              <a:t>dolor agudo</a:t>
            </a:r>
            <a:r>
              <a:rPr lang="es-ES" altLang="es-ES" sz="1800">
                <a:effectLst/>
              </a:rPr>
              <a:t> en la articulación o músculos implicados.</a:t>
            </a:r>
          </a:p>
          <a:p>
            <a:endParaRPr lang="es-ES" altLang="es-ES" sz="1000">
              <a:effectLst/>
            </a:endParaRPr>
          </a:p>
          <a:p>
            <a:r>
              <a:rPr lang="es-ES" altLang="es-ES" sz="1800">
                <a:effectLst/>
              </a:rPr>
              <a:t>-Como es natural, en caso de </a:t>
            </a:r>
            <a:r>
              <a:rPr lang="es-ES" altLang="es-ES" sz="1800" b="1" u="sng">
                <a:effectLst/>
              </a:rPr>
              <a:t>duda </a:t>
            </a:r>
            <a:r>
              <a:rPr lang="es-ES" altLang="es-ES" sz="1800">
                <a:effectLst/>
              </a:rPr>
              <a:t>se debe consultar siempre a un especialista.</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7703" name="Rectangle 157702">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05" name="Rectangle 15770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07" name="Rectangle 15770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09" name="Rectangle 15770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11" name="Rectangle 15771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13" name="Freeform: Shape 15771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7698" name="Rectangle 2">
            <a:extLst>
              <a:ext uri="{FF2B5EF4-FFF2-40B4-BE49-F238E27FC236}">
                <a16:creationId xmlns:a16="http://schemas.microsoft.com/office/drawing/2014/main" id="{BDC069B5-A0AD-FF37-7B98-AEE62D4E0B0E}"/>
              </a:ext>
            </a:extLst>
          </p:cNvPr>
          <p:cNvSpPr>
            <a:spLocks noGrp="1" noChangeArrowheads="1"/>
          </p:cNvSpPr>
          <p:nvPr>
            <p:ph type="title"/>
          </p:nvPr>
        </p:nvSpPr>
        <p:spPr>
          <a:xfrm>
            <a:off x="986118" y="735106"/>
            <a:ext cx="7540322" cy="2928470"/>
          </a:xfrm>
        </p:spPr>
        <p:txBody>
          <a:bodyPr vert="horz" lIns="91440" tIns="45720" rIns="91440" bIns="45720" rtlCol="0" anchor="b">
            <a:normAutofit/>
          </a:bodyPr>
          <a:lstStyle/>
          <a:p>
            <a:pPr defTabSz="914400"/>
            <a:r>
              <a:rPr lang="en-US" altLang="es-ES" sz="4200" kern="1200">
                <a:solidFill>
                  <a:srgbClr val="FFFFFF"/>
                </a:solidFill>
                <a:effectLst/>
                <a:latin typeface="+mj-lt"/>
                <a:ea typeface="+mj-ea"/>
                <a:cs typeface="+mj-cs"/>
              </a:rPr>
              <a:t>PREPARACIÓN FÍSICA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57698"/>
                                        </p:tgtEl>
                                        <p:attrNameLst>
                                          <p:attrName>style.visibility</p:attrName>
                                        </p:attrNameLst>
                                      </p:cBhvr>
                                      <p:to>
                                        <p:strVal val="visible"/>
                                      </p:to>
                                    </p:set>
                                    <p:animEffect transition="in" filter="fade">
                                      <p:cBhvr>
                                        <p:cTn id="7" dur="10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6EB9006-D9F2-002F-3DBF-0AAA59899FDD}"/>
              </a:ext>
            </a:extLst>
          </p:cNvPr>
          <p:cNvSpPr>
            <a:spLocks noGrp="1" noChangeArrowheads="1"/>
          </p:cNvSpPr>
          <p:nvPr>
            <p:ph type="title"/>
          </p:nvPr>
        </p:nvSpPr>
        <p:spPr>
          <a:xfrm>
            <a:off x="457200" y="277813"/>
            <a:ext cx="8229600" cy="487362"/>
          </a:xfrm>
          <a:noFill/>
        </p:spPr>
        <p:txBody>
          <a:bodyPr/>
          <a:lstStyle/>
          <a:p>
            <a:r>
              <a:rPr lang="es-ES" altLang="es-ES" sz="2400" b="1">
                <a:effectLst/>
              </a:rPr>
              <a:t>PREPARACION FISICA</a:t>
            </a:r>
          </a:p>
        </p:txBody>
      </p:sp>
      <p:sp>
        <p:nvSpPr>
          <p:cNvPr id="99331" name="Rectangle 3">
            <a:extLst>
              <a:ext uri="{FF2B5EF4-FFF2-40B4-BE49-F238E27FC236}">
                <a16:creationId xmlns:a16="http://schemas.microsoft.com/office/drawing/2014/main" id="{3CCC05D3-FD99-05FF-85A2-35E5C5875CDF}"/>
              </a:ext>
            </a:extLst>
          </p:cNvPr>
          <p:cNvSpPr>
            <a:spLocks noGrp="1" noChangeArrowheads="1"/>
          </p:cNvSpPr>
          <p:nvPr>
            <p:ph idx="1"/>
          </p:nvPr>
        </p:nvSpPr>
        <p:spPr>
          <a:xfrm>
            <a:off x="457200" y="1052513"/>
            <a:ext cx="8229600" cy="5545137"/>
          </a:xfrm>
          <a:noFill/>
        </p:spPr>
        <p:txBody>
          <a:bodyPr>
            <a:normAutofit/>
          </a:bodyPr>
          <a:lstStyle/>
          <a:p>
            <a:pPr>
              <a:lnSpc>
                <a:spcPct val="80000"/>
              </a:lnSpc>
            </a:pPr>
            <a:r>
              <a:rPr lang="es-ES" altLang="es-ES" sz="1800" b="1">
                <a:effectLst/>
              </a:rPr>
              <a:t>Importante incluirla dentro de los objetivos de toda preparación de los arqueros.</a:t>
            </a:r>
          </a:p>
          <a:p>
            <a:pPr>
              <a:lnSpc>
                <a:spcPct val="80000"/>
              </a:lnSpc>
              <a:buFont typeface="Wingdings" panose="05000000000000000000" pitchFamily="2" charset="2"/>
              <a:buNone/>
            </a:pPr>
            <a:endParaRPr lang="es-ES" altLang="es-ES" sz="1800" b="1">
              <a:effectLst/>
            </a:endParaRPr>
          </a:p>
          <a:p>
            <a:pPr>
              <a:lnSpc>
                <a:spcPct val="80000"/>
              </a:lnSpc>
            </a:pPr>
            <a:r>
              <a:rPr lang="es-ES" altLang="es-ES" sz="1800" b="1">
                <a:effectLst/>
              </a:rPr>
              <a:t>Conlleva:</a:t>
            </a:r>
          </a:p>
          <a:p>
            <a:pPr>
              <a:lnSpc>
                <a:spcPct val="80000"/>
              </a:lnSpc>
            </a:pPr>
            <a:endParaRPr lang="es-ES" altLang="es-ES" sz="1800" b="1">
              <a:effectLst/>
            </a:endParaRPr>
          </a:p>
          <a:p>
            <a:pPr lvl="1">
              <a:lnSpc>
                <a:spcPct val="80000"/>
              </a:lnSpc>
            </a:pPr>
            <a:r>
              <a:rPr lang="es-ES" altLang="es-ES" sz="1800">
                <a:effectLst/>
              </a:rPr>
              <a:t>Tener una </a:t>
            </a:r>
            <a:r>
              <a:rPr lang="es-ES" altLang="es-ES" sz="1800" b="1" u="sng">
                <a:effectLst/>
              </a:rPr>
              <a:t>buena capacidad aeróbica</a:t>
            </a:r>
            <a:r>
              <a:rPr lang="es-ES" altLang="es-ES" sz="1800">
                <a:effectLst/>
              </a:rPr>
              <a:t> con la que retardaremos la llegada del cansancio y nos recuperaremos rápidamente de un esfuerzo.</a:t>
            </a:r>
          </a:p>
          <a:p>
            <a:pPr lvl="1">
              <a:lnSpc>
                <a:spcPct val="80000"/>
              </a:lnSpc>
            </a:pPr>
            <a:endParaRPr lang="es-ES" altLang="es-ES" sz="1800">
              <a:effectLst/>
            </a:endParaRPr>
          </a:p>
          <a:p>
            <a:pPr lvl="1">
              <a:lnSpc>
                <a:spcPct val="80000"/>
              </a:lnSpc>
            </a:pPr>
            <a:r>
              <a:rPr lang="es-ES" altLang="es-ES" sz="1800">
                <a:effectLst/>
              </a:rPr>
              <a:t>Tener una </a:t>
            </a:r>
            <a:r>
              <a:rPr lang="es-ES" altLang="es-ES" sz="1800" b="1" u="sng">
                <a:effectLst/>
              </a:rPr>
              <a:t>menor frecuencia cardiaca</a:t>
            </a:r>
          </a:p>
          <a:p>
            <a:pPr lvl="1">
              <a:lnSpc>
                <a:spcPct val="80000"/>
              </a:lnSpc>
              <a:buFont typeface="Wingdings" panose="05000000000000000000" pitchFamily="2" charset="2"/>
              <a:buNone/>
            </a:pPr>
            <a:endParaRPr lang="es-ES" altLang="es-ES" sz="1800">
              <a:effectLst/>
            </a:endParaRPr>
          </a:p>
          <a:p>
            <a:pPr lvl="1">
              <a:lnSpc>
                <a:spcPct val="80000"/>
              </a:lnSpc>
            </a:pPr>
            <a:r>
              <a:rPr lang="es-ES" altLang="es-ES" sz="1800">
                <a:effectLst/>
              </a:rPr>
              <a:t>El </a:t>
            </a:r>
            <a:r>
              <a:rPr lang="es-ES" altLang="es-ES" sz="1800" b="1" u="sng">
                <a:effectLst/>
              </a:rPr>
              <a:t>fortalecimiento</a:t>
            </a:r>
            <a:r>
              <a:rPr lang="es-ES" altLang="es-ES" sz="1800">
                <a:effectLst/>
              </a:rPr>
              <a:t> de los músculos </a:t>
            </a:r>
            <a:r>
              <a:rPr lang="es-ES" altLang="es-ES" sz="1800" b="1" u="sng">
                <a:effectLst/>
              </a:rPr>
              <a:t>agonistas y antagonistas</a:t>
            </a:r>
            <a:r>
              <a:rPr lang="es-ES" altLang="es-ES" sz="1800">
                <a:effectLst/>
              </a:rPr>
              <a:t> (ejercicios de compensación del lado débil tan olvidados)</a:t>
            </a:r>
          </a:p>
          <a:p>
            <a:pPr lvl="1">
              <a:lnSpc>
                <a:spcPct val="80000"/>
              </a:lnSpc>
            </a:pPr>
            <a:endParaRPr lang="es-ES" altLang="es-ES" sz="1800">
              <a:effectLst/>
            </a:endParaRPr>
          </a:p>
          <a:p>
            <a:pPr lvl="1">
              <a:lnSpc>
                <a:spcPct val="80000"/>
              </a:lnSpc>
            </a:pPr>
            <a:r>
              <a:rPr lang="es-ES" altLang="es-ES" sz="1800">
                <a:effectLst/>
              </a:rPr>
              <a:t>El </a:t>
            </a:r>
            <a:r>
              <a:rPr lang="es-ES" altLang="es-ES" sz="1800" b="1" u="sng">
                <a:effectLst/>
              </a:rPr>
              <a:t>mantenimiento</a:t>
            </a:r>
            <a:r>
              <a:rPr lang="es-ES" altLang="es-ES" sz="1800">
                <a:effectLst/>
              </a:rPr>
              <a:t> de una buena </a:t>
            </a:r>
            <a:r>
              <a:rPr lang="es-ES" altLang="es-ES" sz="1800" b="1" u="sng">
                <a:effectLst/>
              </a:rPr>
              <a:t>flexibilidad</a:t>
            </a:r>
            <a:r>
              <a:rPr lang="es-ES" altLang="es-ES" sz="1800" u="sng">
                <a:effectLst/>
              </a:rPr>
              <a:t> </a:t>
            </a:r>
            <a:r>
              <a:rPr lang="es-ES" altLang="es-ES" sz="1800">
                <a:effectLst/>
              </a:rPr>
              <a:t>(el mantenimiento de una musculatura elástica es más resistente a las lesiones musculares)</a:t>
            </a:r>
          </a:p>
          <a:p>
            <a:pPr lvl="1">
              <a:lnSpc>
                <a:spcPct val="80000"/>
              </a:lnSpc>
            </a:pPr>
            <a:endParaRPr lang="es-ES" altLang="es-ES" sz="1800">
              <a:effectLst/>
            </a:endParaRPr>
          </a:p>
          <a:p>
            <a:pPr lvl="1">
              <a:lnSpc>
                <a:spcPct val="80000"/>
              </a:lnSpc>
            </a:pPr>
            <a:r>
              <a:rPr lang="es-ES" altLang="es-ES" sz="1800">
                <a:effectLst/>
              </a:rPr>
              <a:t>El </a:t>
            </a:r>
            <a:r>
              <a:rPr lang="es-ES" altLang="es-ES" sz="1800" b="1" u="sng">
                <a:effectLst/>
              </a:rPr>
              <a:t>desarrollo de la velocidad</a:t>
            </a:r>
            <a:r>
              <a:rPr lang="es-ES" altLang="es-ES" sz="1800">
                <a:effectLst/>
              </a:rPr>
              <a:t>. Así mejoraremos la coordinación neuromuscular, la técnica (el gesto, la amplitud, concentración psíquica, relajación), la fuerza, la velocidad de reacción, etc…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DBF0C40-6648-BC0C-3289-9F6A645D1CDE}"/>
              </a:ext>
            </a:extLst>
          </p:cNvPr>
          <p:cNvSpPr>
            <a:spLocks noGrp="1" noChangeArrowheads="1"/>
          </p:cNvSpPr>
          <p:nvPr>
            <p:ph type="title"/>
          </p:nvPr>
        </p:nvSpPr>
        <p:spPr>
          <a:xfrm>
            <a:off x="457200" y="277813"/>
            <a:ext cx="8229600" cy="487362"/>
          </a:xfrm>
          <a:noFill/>
        </p:spPr>
        <p:txBody>
          <a:bodyPr/>
          <a:lstStyle/>
          <a:p>
            <a:r>
              <a:rPr lang="es-ES" altLang="es-ES" sz="2400" b="1">
                <a:effectLst/>
              </a:rPr>
              <a:t>PREPARACION FISICA</a:t>
            </a:r>
          </a:p>
        </p:txBody>
      </p:sp>
      <p:sp>
        <p:nvSpPr>
          <p:cNvPr id="100355" name="Rectangle 3">
            <a:extLst>
              <a:ext uri="{FF2B5EF4-FFF2-40B4-BE49-F238E27FC236}">
                <a16:creationId xmlns:a16="http://schemas.microsoft.com/office/drawing/2014/main" id="{8F6EBA00-92D6-F1FA-05C1-BD4A3F4E204F}"/>
              </a:ext>
            </a:extLst>
          </p:cNvPr>
          <p:cNvSpPr>
            <a:spLocks noGrp="1" noChangeArrowheads="1"/>
          </p:cNvSpPr>
          <p:nvPr>
            <p:ph idx="1"/>
          </p:nvPr>
        </p:nvSpPr>
        <p:spPr>
          <a:xfrm>
            <a:off x="539750" y="1052513"/>
            <a:ext cx="8208963" cy="5616575"/>
          </a:xfrm>
          <a:noFill/>
        </p:spPr>
        <p:txBody>
          <a:bodyPr>
            <a:normAutofit/>
          </a:bodyPr>
          <a:lstStyle/>
          <a:p>
            <a:pPr>
              <a:lnSpc>
                <a:spcPct val="80000"/>
              </a:lnSpc>
            </a:pPr>
            <a:r>
              <a:rPr lang="es-ES" altLang="es-ES" sz="1800" b="1">
                <a:effectLst/>
              </a:rPr>
              <a:t>CATEGORIA 11-12 AÑOS</a:t>
            </a:r>
          </a:p>
          <a:p>
            <a:pPr>
              <a:lnSpc>
                <a:spcPct val="80000"/>
              </a:lnSpc>
            </a:pPr>
            <a:endParaRPr lang="es-ES" altLang="es-ES" sz="1800" b="1">
              <a:effectLst/>
            </a:endParaRPr>
          </a:p>
          <a:p>
            <a:pPr>
              <a:lnSpc>
                <a:spcPct val="80000"/>
              </a:lnSpc>
            </a:pPr>
            <a:endParaRPr lang="es-ES" altLang="es-ES" sz="1800" b="1">
              <a:effectLst/>
            </a:endParaRPr>
          </a:p>
          <a:p>
            <a:pPr>
              <a:lnSpc>
                <a:spcPct val="80000"/>
              </a:lnSpc>
              <a:buFont typeface="Wingdings" panose="05000000000000000000" pitchFamily="2" charset="2"/>
              <a:buNone/>
            </a:pPr>
            <a:r>
              <a:rPr lang="es-ES" altLang="es-ES" sz="1800" b="1">
                <a:effectLst/>
              </a:rPr>
              <a:t>	</a:t>
            </a:r>
            <a:r>
              <a:rPr lang="es-ES" altLang="es-ES" sz="1800" b="1" u="sng">
                <a:effectLst/>
              </a:rPr>
              <a:t>PREPARACIÓN FÍSICA GENERAL</a:t>
            </a:r>
          </a:p>
          <a:p>
            <a:pPr>
              <a:lnSpc>
                <a:spcPct val="80000"/>
              </a:lnSpc>
              <a:buFont typeface="Wingdings" panose="05000000000000000000" pitchFamily="2" charset="2"/>
              <a:buNone/>
            </a:pPr>
            <a:endParaRPr lang="es-ES" altLang="es-ES" sz="1800" b="1" u="sng">
              <a:effectLst/>
            </a:endParaRPr>
          </a:p>
          <a:p>
            <a:pPr>
              <a:lnSpc>
                <a:spcPct val="80000"/>
              </a:lnSpc>
              <a:buFont typeface="Wingdings" panose="05000000000000000000" pitchFamily="2" charset="2"/>
              <a:buNone/>
            </a:pPr>
            <a:r>
              <a:rPr lang="es-ES" altLang="es-ES" sz="1800" b="1">
                <a:effectLst/>
              </a:rPr>
              <a:t>		</a:t>
            </a:r>
            <a:r>
              <a:rPr lang="es-ES" altLang="es-ES" sz="1800">
                <a:effectLst/>
              </a:rPr>
              <a:t>-</a:t>
            </a:r>
            <a:r>
              <a:rPr lang="es-ES" altLang="es-ES" sz="1800" b="1" u="sng">
                <a:effectLst/>
              </a:rPr>
              <a:t>Carreras</a:t>
            </a:r>
            <a:r>
              <a:rPr lang="es-ES" altLang="es-ES" sz="1800">
                <a:effectLst/>
              </a:rPr>
              <a:t> de distancias cortas y medias</a:t>
            </a:r>
          </a:p>
          <a:p>
            <a:pPr>
              <a:lnSpc>
                <a:spcPct val="80000"/>
              </a:lnSpc>
              <a:buFont typeface="Wingdings" panose="05000000000000000000" pitchFamily="2" charset="2"/>
              <a:buNone/>
            </a:pPr>
            <a:r>
              <a:rPr lang="es-ES" altLang="es-ES" sz="1800">
                <a:effectLst/>
              </a:rPr>
              <a:t>		-</a:t>
            </a:r>
            <a:r>
              <a:rPr lang="es-ES" altLang="es-ES" sz="1800" b="1" u="sng">
                <a:effectLst/>
              </a:rPr>
              <a:t>Juegos</a:t>
            </a:r>
            <a:r>
              <a:rPr lang="es-ES" altLang="es-ES" sz="1800">
                <a:effectLst/>
              </a:rPr>
              <a:t>, impulsiones, lanzamientos y carreras campo a través</a:t>
            </a:r>
          </a:p>
          <a:p>
            <a:pPr>
              <a:lnSpc>
                <a:spcPct val="80000"/>
              </a:lnSpc>
              <a:buFont typeface="Wingdings" panose="05000000000000000000" pitchFamily="2" charset="2"/>
              <a:buNone/>
            </a:pPr>
            <a:r>
              <a:rPr lang="es-ES" altLang="es-ES" sz="1800">
                <a:effectLst/>
              </a:rPr>
              <a:t>		-Se prestará atención al desarrollo de la </a:t>
            </a:r>
            <a:r>
              <a:rPr lang="es-ES" altLang="es-ES" sz="1800" b="1" u="sng">
                <a:effectLst/>
              </a:rPr>
              <a:t>coordinación, rapidez,</a:t>
            </a:r>
          </a:p>
          <a:p>
            <a:pPr>
              <a:lnSpc>
                <a:spcPct val="80000"/>
              </a:lnSpc>
              <a:buFont typeface="Wingdings" panose="05000000000000000000" pitchFamily="2" charset="2"/>
              <a:buNone/>
            </a:pPr>
            <a:r>
              <a:rPr lang="es-ES" altLang="es-ES" sz="1800" b="1">
                <a:effectLst/>
              </a:rPr>
              <a:t>		 </a:t>
            </a:r>
            <a:r>
              <a:rPr lang="es-ES" altLang="es-ES" sz="1800" b="1" u="sng">
                <a:effectLst/>
              </a:rPr>
              <a:t>agilidad, velocidad de reacción</a:t>
            </a:r>
            <a:r>
              <a:rPr lang="es-ES" altLang="es-ES" sz="1800">
                <a:effectLst/>
              </a:rPr>
              <a:t>, así como al desarrollo de los</a:t>
            </a:r>
          </a:p>
          <a:p>
            <a:pPr>
              <a:lnSpc>
                <a:spcPct val="80000"/>
              </a:lnSpc>
              <a:buFont typeface="Wingdings" panose="05000000000000000000" pitchFamily="2" charset="2"/>
              <a:buNone/>
            </a:pPr>
            <a:r>
              <a:rPr lang="es-ES" altLang="es-ES" sz="1800">
                <a:effectLst/>
              </a:rPr>
              <a:t>		 </a:t>
            </a:r>
            <a:r>
              <a:rPr lang="es-ES" altLang="es-ES" sz="1800" b="1" u="sng">
                <a:effectLst/>
              </a:rPr>
              <a:t>reflejos y el equilibrio</a:t>
            </a:r>
            <a:r>
              <a:rPr lang="es-ES" altLang="es-ES" sz="1800">
                <a:effectLst/>
              </a:rPr>
              <a:t>.</a:t>
            </a:r>
          </a:p>
          <a:p>
            <a:pPr>
              <a:lnSpc>
                <a:spcPct val="80000"/>
              </a:lnSpc>
              <a:buFont typeface="Wingdings" panose="05000000000000000000" pitchFamily="2" charset="2"/>
              <a:buNone/>
            </a:pPr>
            <a:endParaRPr lang="es-ES" altLang="es-ES" sz="1800">
              <a:effectLst/>
            </a:endParaRPr>
          </a:p>
          <a:p>
            <a:pPr>
              <a:lnSpc>
                <a:spcPct val="80000"/>
              </a:lnSpc>
              <a:buFont typeface="Wingdings" panose="05000000000000000000" pitchFamily="2" charset="2"/>
              <a:buNone/>
            </a:pPr>
            <a:endParaRPr lang="es-ES" altLang="es-ES" sz="1800">
              <a:effectLst/>
            </a:endParaRPr>
          </a:p>
          <a:p>
            <a:pPr>
              <a:lnSpc>
                <a:spcPct val="80000"/>
              </a:lnSpc>
              <a:buFont typeface="Wingdings" panose="05000000000000000000" pitchFamily="2" charset="2"/>
              <a:buNone/>
            </a:pPr>
            <a:r>
              <a:rPr lang="es-ES" altLang="es-ES" sz="1800" b="1">
                <a:effectLst/>
              </a:rPr>
              <a:t>	</a:t>
            </a:r>
            <a:r>
              <a:rPr lang="es-ES" altLang="es-ES" sz="1800" b="1" u="sng">
                <a:effectLst/>
              </a:rPr>
              <a:t>PREPARACIÓN FÍSICA ESPECIAL</a:t>
            </a:r>
          </a:p>
          <a:p>
            <a:pPr>
              <a:lnSpc>
                <a:spcPct val="80000"/>
              </a:lnSpc>
              <a:buFont typeface="Wingdings" panose="05000000000000000000" pitchFamily="2" charset="2"/>
              <a:buNone/>
            </a:pPr>
            <a:endParaRPr lang="es-ES" altLang="es-ES" sz="1800" b="1" u="sng">
              <a:effectLst/>
            </a:endParaRPr>
          </a:p>
          <a:p>
            <a:pPr>
              <a:lnSpc>
                <a:spcPct val="80000"/>
              </a:lnSpc>
              <a:buFont typeface="Wingdings" panose="05000000000000000000" pitchFamily="2" charset="2"/>
              <a:buNone/>
            </a:pPr>
            <a:r>
              <a:rPr lang="es-ES" altLang="es-ES" sz="1800" b="1">
                <a:effectLst/>
              </a:rPr>
              <a:t>		</a:t>
            </a:r>
            <a:r>
              <a:rPr lang="es-ES" altLang="es-ES" sz="1800">
                <a:effectLst/>
              </a:rPr>
              <a:t>-Se desarrollará fundamentalmente </a:t>
            </a:r>
            <a:r>
              <a:rPr lang="es-ES" altLang="es-ES" sz="1800" b="1" u="sng">
                <a:effectLst/>
              </a:rPr>
              <a:t>con el arco</a:t>
            </a:r>
            <a:r>
              <a:rPr lang="es-ES" altLang="es-ES" sz="1800">
                <a:effectLst/>
              </a:rPr>
              <a:t> mediante ejercicios</a:t>
            </a:r>
          </a:p>
          <a:p>
            <a:pPr>
              <a:lnSpc>
                <a:spcPct val="80000"/>
              </a:lnSpc>
              <a:buFont typeface="Wingdings" panose="05000000000000000000" pitchFamily="2" charset="2"/>
              <a:buNone/>
            </a:pPr>
            <a:r>
              <a:rPr lang="es-ES" altLang="es-ES" sz="1800">
                <a:effectLst/>
              </a:rPr>
              <a:t>		 de tensiones, buscando el </a:t>
            </a:r>
            <a:r>
              <a:rPr lang="es-ES" altLang="es-ES" sz="1800" b="1" u="sng">
                <a:effectLst/>
              </a:rPr>
              <a:t>desarrollo de la fuerza específica de </a:t>
            </a:r>
          </a:p>
          <a:p>
            <a:pPr>
              <a:lnSpc>
                <a:spcPct val="80000"/>
              </a:lnSpc>
              <a:buFont typeface="Wingdings" panose="05000000000000000000" pitchFamily="2" charset="2"/>
              <a:buNone/>
            </a:pPr>
            <a:r>
              <a:rPr lang="es-ES" altLang="es-ES" sz="1800" b="1">
                <a:effectLst/>
              </a:rPr>
              <a:t>		 </a:t>
            </a:r>
            <a:r>
              <a:rPr lang="es-ES" altLang="es-ES" sz="1800" b="1" u="sng">
                <a:effectLst/>
              </a:rPr>
              <a:t>brazos</a:t>
            </a:r>
            <a:r>
              <a:rPr lang="es-ES" altLang="es-ES" sz="1800">
                <a:effectLst/>
              </a:rPr>
              <a:t> que posibilite la enseñanza de los elementos de la técnica.</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824D2B9-09C3-2197-618C-0CFA54FC14EF}"/>
              </a:ext>
            </a:extLst>
          </p:cNvPr>
          <p:cNvSpPr>
            <a:spLocks noGrp="1" noChangeArrowheads="1"/>
          </p:cNvSpPr>
          <p:nvPr>
            <p:ph type="title"/>
          </p:nvPr>
        </p:nvSpPr>
        <p:spPr>
          <a:xfrm>
            <a:off x="457200" y="277813"/>
            <a:ext cx="8229600" cy="487362"/>
          </a:xfrm>
          <a:noFill/>
        </p:spPr>
        <p:txBody>
          <a:bodyPr/>
          <a:lstStyle/>
          <a:p>
            <a:r>
              <a:rPr lang="es-ES" altLang="es-ES" sz="2400" b="1">
                <a:effectLst/>
              </a:rPr>
              <a:t>PREPARACION FISICA</a:t>
            </a:r>
          </a:p>
        </p:txBody>
      </p:sp>
      <p:sp>
        <p:nvSpPr>
          <p:cNvPr id="101379" name="Rectangle 3">
            <a:extLst>
              <a:ext uri="{FF2B5EF4-FFF2-40B4-BE49-F238E27FC236}">
                <a16:creationId xmlns:a16="http://schemas.microsoft.com/office/drawing/2014/main" id="{DB69FFE8-44B5-C58E-B0DC-7B07B2611F98}"/>
              </a:ext>
            </a:extLst>
          </p:cNvPr>
          <p:cNvSpPr>
            <a:spLocks noGrp="1" noChangeArrowheads="1"/>
          </p:cNvSpPr>
          <p:nvPr>
            <p:ph idx="1"/>
          </p:nvPr>
        </p:nvSpPr>
        <p:spPr>
          <a:xfrm>
            <a:off x="457200" y="908050"/>
            <a:ext cx="8507413" cy="5689600"/>
          </a:xfrm>
          <a:noFill/>
        </p:spPr>
        <p:txBody>
          <a:bodyPr>
            <a:normAutofit lnSpcReduction="10000"/>
          </a:bodyPr>
          <a:lstStyle/>
          <a:p>
            <a:pPr>
              <a:lnSpc>
                <a:spcPct val="90000"/>
              </a:lnSpc>
            </a:pPr>
            <a:r>
              <a:rPr lang="es-ES" altLang="es-ES" sz="1800" b="1">
                <a:effectLst/>
              </a:rPr>
              <a:t>CATEGORIA 13-14 AÑOS</a:t>
            </a:r>
          </a:p>
          <a:p>
            <a:pPr>
              <a:lnSpc>
                <a:spcPct val="90000"/>
              </a:lnSpc>
            </a:pPr>
            <a:endParaRPr lang="es-ES" altLang="es-ES" sz="1800" b="1">
              <a:effectLst/>
            </a:endParaRPr>
          </a:p>
          <a:p>
            <a:pPr>
              <a:lnSpc>
                <a:spcPct val="90000"/>
              </a:lnSpc>
            </a:pPr>
            <a:endParaRPr lang="es-ES" altLang="es-ES" sz="800" b="1">
              <a:effectLst/>
            </a:endParaRPr>
          </a:p>
          <a:p>
            <a:pPr>
              <a:lnSpc>
                <a:spcPct val="90000"/>
              </a:lnSpc>
              <a:buFont typeface="Wingdings" panose="05000000000000000000" pitchFamily="2" charset="2"/>
              <a:buNone/>
            </a:pPr>
            <a:r>
              <a:rPr lang="es-ES" altLang="es-ES" sz="1800" b="1" u="sng">
                <a:effectLst/>
              </a:rPr>
              <a:t>PREPARACIÓN FÍSICA GENERAL</a:t>
            </a:r>
          </a:p>
          <a:p>
            <a:pPr>
              <a:lnSpc>
                <a:spcPct val="90000"/>
              </a:lnSpc>
              <a:buFont typeface="Wingdings" panose="05000000000000000000" pitchFamily="2" charset="2"/>
              <a:buNone/>
            </a:pPr>
            <a:endParaRPr lang="es-ES" altLang="es-ES" sz="800" b="1" u="sng">
              <a:effectLst/>
            </a:endParaRPr>
          </a:p>
          <a:p>
            <a:pPr>
              <a:lnSpc>
                <a:spcPct val="90000"/>
              </a:lnSpc>
              <a:buFont typeface="Wingdings" panose="05000000000000000000" pitchFamily="2" charset="2"/>
              <a:buNone/>
            </a:pPr>
            <a:r>
              <a:rPr lang="es-ES" altLang="es-ES" sz="1800" b="1">
                <a:effectLst/>
              </a:rPr>
              <a:t>		</a:t>
            </a:r>
            <a:r>
              <a:rPr lang="es-ES" altLang="es-ES" sz="1800">
                <a:effectLst/>
              </a:rPr>
              <a:t>-S</a:t>
            </a:r>
            <a:r>
              <a:rPr lang="es-ES_tradnl" altLang="es-ES" sz="1800">
                <a:effectLst/>
              </a:rPr>
              <a:t>e emplearán ejercicios de gimnasia básica, atletismo 	 	 	(carreras), trabajo con  </a:t>
            </a:r>
            <a:r>
              <a:rPr lang="es-ES_tradnl" altLang="es-ES" sz="1800" b="1" u="sng">
                <a:effectLst/>
              </a:rPr>
              <a:t>pelotas medicinales</a:t>
            </a:r>
            <a:r>
              <a:rPr lang="es-ES_tradnl" altLang="es-ES" sz="1800">
                <a:effectLst/>
              </a:rPr>
              <a:t>.</a:t>
            </a:r>
          </a:p>
          <a:p>
            <a:pPr>
              <a:lnSpc>
                <a:spcPct val="90000"/>
              </a:lnSpc>
              <a:buFont typeface="Wingdings" panose="05000000000000000000" pitchFamily="2" charset="2"/>
              <a:buNone/>
            </a:pPr>
            <a:r>
              <a:rPr lang="es-ES_tradnl" altLang="es-ES" sz="1800">
                <a:effectLst/>
              </a:rPr>
              <a:t>		-Además se realizara labores con </a:t>
            </a:r>
            <a:r>
              <a:rPr lang="es-ES_tradnl" altLang="es-ES" sz="1800" b="1" u="sng">
                <a:effectLst/>
              </a:rPr>
              <a:t>pesas</a:t>
            </a:r>
            <a:r>
              <a:rPr lang="es-ES_tradnl" altLang="es-ES" sz="1800">
                <a:effectLst/>
              </a:rPr>
              <a:t> (poco peso, volumen 	moderado), juegos, natación y juegos con pelota. </a:t>
            </a:r>
          </a:p>
          <a:p>
            <a:pPr>
              <a:lnSpc>
                <a:spcPct val="90000"/>
              </a:lnSpc>
              <a:buFont typeface="Wingdings" panose="05000000000000000000" pitchFamily="2" charset="2"/>
              <a:buNone/>
            </a:pPr>
            <a:r>
              <a:rPr lang="es-ES_tradnl" altLang="es-ES" sz="1800">
                <a:effectLst/>
              </a:rPr>
              <a:t>		-Se priorizará el trabajo del </a:t>
            </a:r>
            <a:r>
              <a:rPr lang="es-ES_tradnl" altLang="es-ES" sz="1800" b="1" u="sng">
                <a:effectLst/>
              </a:rPr>
              <a:t>tren superior</a:t>
            </a:r>
            <a:r>
              <a:rPr lang="es-ES_tradnl" altLang="es-ES" sz="1800">
                <a:effectLst/>
              </a:rPr>
              <a:t>, incrementándose la           	 	resistencia </a:t>
            </a:r>
            <a:r>
              <a:rPr lang="es-ES_tradnl" altLang="es-ES" sz="1800" b="1" u="sng">
                <a:effectLst/>
              </a:rPr>
              <a:t>general y especial</a:t>
            </a:r>
            <a:r>
              <a:rPr lang="es-ES_tradnl" altLang="es-ES" sz="1800">
                <a:effectLst/>
              </a:rPr>
              <a:t>. </a:t>
            </a:r>
          </a:p>
          <a:p>
            <a:pPr>
              <a:lnSpc>
                <a:spcPct val="90000"/>
              </a:lnSpc>
              <a:buFont typeface="Wingdings" panose="05000000000000000000" pitchFamily="2" charset="2"/>
              <a:buNone/>
            </a:pPr>
            <a:r>
              <a:rPr lang="es-ES_tradnl" altLang="es-ES" sz="1800">
                <a:effectLst/>
              </a:rPr>
              <a:t>		-Se enfatizará en los </a:t>
            </a:r>
            <a:r>
              <a:rPr lang="es-ES_tradnl" altLang="es-ES" sz="1800" b="1" u="sng">
                <a:effectLst/>
              </a:rPr>
              <a:t>juegos</a:t>
            </a:r>
            <a:r>
              <a:rPr lang="es-ES_tradnl" altLang="es-ES" sz="1800">
                <a:effectLst/>
              </a:rPr>
              <a:t> como parte de la Preparación Física 	 	General</a:t>
            </a:r>
            <a:r>
              <a:rPr lang="es-ES" altLang="es-ES" sz="1800">
                <a:effectLst/>
              </a:rPr>
              <a:t>	</a:t>
            </a:r>
          </a:p>
          <a:p>
            <a:pPr>
              <a:lnSpc>
                <a:spcPct val="90000"/>
              </a:lnSpc>
              <a:buFont typeface="Wingdings" panose="05000000000000000000" pitchFamily="2" charset="2"/>
              <a:buNone/>
            </a:pPr>
            <a:endParaRPr lang="es-ES" altLang="es-ES" sz="1800">
              <a:effectLst/>
            </a:endParaRPr>
          </a:p>
          <a:p>
            <a:pPr>
              <a:lnSpc>
                <a:spcPct val="90000"/>
              </a:lnSpc>
              <a:buFont typeface="Wingdings" panose="05000000000000000000" pitchFamily="2" charset="2"/>
              <a:buNone/>
            </a:pPr>
            <a:r>
              <a:rPr lang="es-ES" altLang="es-ES" sz="1800" b="1" u="sng">
                <a:effectLst/>
              </a:rPr>
              <a:t>PREPARACIÓN FÍSICA ESPECIAL</a:t>
            </a:r>
          </a:p>
          <a:p>
            <a:pPr>
              <a:lnSpc>
                <a:spcPct val="90000"/>
              </a:lnSpc>
              <a:buFont typeface="Wingdings" panose="05000000000000000000" pitchFamily="2" charset="2"/>
              <a:buNone/>
            </a:pPr>
            <a:endParaRPr lang="es-ES" altLang="es-ES" sz="800" b="1" u="sng">
              <a:effectLst/>
            </a:endParaRPr>
          </a:p>
          <a:p>
            <a:pPr>
              <a:lnSpc>
                <a:spcPct val="90000"/>
              </a:lnSpc>
              <a:buFont typeface="Wingdings" panose="05000000000000000000" pitchFamily="2" charset="2"/>
              <a:buNone/>
            </a:pPr>
            <a:r>
              <a:rPr lang="es-ES" altLang="es-ES" sz="1800" b="1">
                <a:effectLst/>
              </a:rPr>
              <a:t>		</a:t>
            </a:r>
            <a:r>
              <a:rPr lang="es-ES" altLang="es-ES" sz="1800">
                <a:effectLst/>
              </a:rPr>
              <a:t>-E</a:t>
            </a:r>
            <a:r>
              <a:rPr lang="es-ES_tradnl" altLang="es-ES" sz="1800">
                <a:effectLst/>
              </a:rPr>
              <a:t>stará dirigida fundamentalmente al desarrollo de la </a:t>
            </a:r>
            <a:r>
              <a:rPr lang="es-ES_tradnl" altLang="es-ES" sz="1800" b="1" u="sng">
                <a:effectLst/>
              </a:rPr>
              <a:t>fuerza y la</a:t>
            </a:r>
            <a:r>
              <a:rPr lang="es-ES_tradnl" altLang="es-ES" sz="1800" b="1">
                <a:effectLst/>
              </a:rPr>
              <a:t> 	 	</a:t>
            </a:r>
            <a:r>
              <a:rPr lang="es-ES_tradnl" altLang="es-ES" sz="1800" b="1" u="sng">
                <a:effectLst/>
              </a:rPr>
              <a:t>resistencia de</a:t>
            </a:r>
            <a:r>
              <a:rPr lang="es-ES_tradnl" altLang="es-ES" sz="1800" u="sng">
                <a:effectLst/>
              </a:rPr>
              <a:t> </a:t>
            </a:r>
            <a:r>
              <a:rPr lang="es-ES_tradnl" altLang="es-ES" sz="1800" b="1" u="sng">
                <a:effectLst/>
              </a:rPr>
              <a:t>brazos y musculatura de la espalda</a:t>
            </a:r>
            <a:r>
              <a:rPr lang="es-ES_tradnl" altLang="es-ES" sz="1800">
                <a:effectLst/>
              </a:rPr>
              <a:t>, de tal forma </a:t>
            </a:r>
          </a:p>
          <a:p>
            <a:pPr>
              <a:lnSpc>
                <a:spcPct val="90000"/>
              </a:lnSpc>
              <a:buFont typeface="Wingdings" panose="05000000000000000000" pitchFamily="2" charset="2"/>
              <a:buNone/>
            </a:pPr>
            <a:r>
              <a:rPr lang="es-ES_tradnl" altLang="es-ES" sz="1800">
                <a:effectLst/>
              </a:rPr>
              <a:t>		que el deportista esté en condiciones de trabajar con </a:t>
            </a:r>
            <a:r>
              <a:rPr lang="es-ES_tradnl" altLang="es-ES" sz="1800" b="1" u="sng">
                <a:effectLst/>
              </a:rPr>
              <a:t>arcos de mayor</a:t>
            </a:r>
            <a:r>
              <a:rPr lang="es-ES_tradnl" altLang="es-ES" sz="1800" b="1">
                <a:effectLst/>
              </a:rPr>
              <a:t> 	 	</a:t>
            </a:r>
            <a:r>
              <a:rPr lang="es-ES_tradnl" altLang="es-ES" sz="1800" b="1" u="sng">
                <a:effectLst/>
              </a:rPr>
              <a:t>peso</a:t>
            </a:r>
            <a:r>
              <a:rPr lang="es-ES_tradnl" altLang="es-ES" sz="1800">
                <a:effectLst/>
              </a:rPr>
              <a:t>, así como ayudar al mejoramiento de la técnica individual.</a:t>
            </a:r>
            <a:endParaRPr lang="es-ES" altLang="es-ES" sz="1800">
              <a:effectLst/>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1F3DB1C-CCB3-0F32-296B-8B3B45CADB8A}"/>
              </a:ext>
            </a:extLst>
          </p:cNvPr>
          <p:cNvSpPr>
            <a:spLocks noGrp="1" noChangeArrowheads="1"/>
          </p:cNvSpPr>
          <p:nvPr>
            <p:ph type="title"/>
          </p:nvPr>
        </p:nvSpPr>
        <p:spPr>
          <a:xfrm>
            <a:off x="457200" y="277813"/>
            <a:ext cx="8229600" cy="487362"/>
          </a:xfrm>
          <a:noFill/>
        </p:spPr>
        <p:txBody>
          <a:bodyPr/>
          <a:lstStyle/>
          <a:p>
            <a:r>
              <a:rPr lang="es-ES" altLang="es-ES" sz="2400" b="1">
                <a:effectLst/>
              </a:rPr>
              <a:t>PREPARACION FISICA</a:t>
            </a:r>
          </a:p>
        </p:txBody>
      </p:sp>
      <p:sp>
        <p:nvSpPr>
          <p:cNvPr id="102403" name="Rectangle 3">
            <a:extLst>
              <a:ext uri="{FF2B5EF4-FFF2-40B4-BE49-F238E27FC236}">
                <a16:creationId xmlns:a16="http://schemas.microsoft.com/office/drawing/2014/main" id="{18EF1CFB-0E49-BB01-F2CD-4CF854887D34}"/>
              </a:ext>
            </a:extLst>
          </p:cNvPr>
          <p:cNvSpPr>
            <a:spLocks noGrp="1" noChangeArrowheads="1"/>
          </p:cNvSpPr>
          <p:nvPr>
            <p:ph idx="1"/>
          </p:nvPr>
        </p:nvSpPr>
        <p:spPr>
          <a:xfrm>
            <a:off x="179388" y="908050"/>
            <a:ext cx="8640762" cy="5218113"/>
          </a:xfrm>
          <a:noFill/>
        </p:spPr>
        <p:txBody>
          <a:bodyPr>
            <a:normAutofit/>
          </a:bodyPr>
          <a:lstStyle/>
          <a:p>
            <a:r>
              <a:rPr lang="es-ES_tradnl" altLang="es-ES" sz="1800" b="1" u="sng">
                <a:effectLst/>
              </a:rPr>
              <a:t>CATEGORÍA 15-16 AÑOS.</a:t>
            </a:r>
          </a:p>
          <a:p>
            <a:endParaRPr lang="es-ES_tradnl" altLang="es-ES" sz="1800" b="1" u="sng">
              <a:effectLst/>
            </a:endParaRPr>
          </a:p>
          <a:p>
            <a:pPr>
              <a:buFont typeface="Wingdings" panose="05000000000000000000" pitchFamily="2" charset="2"/>
              <a:buNone/>
            </a:pPr>
            <a:r>
              <a:rPr lang="es-ES" altLang="es-ES" sz="1800" b="1" u="sng">
                <a:effectLst/>
              </a:rPr>
              <a:t>PREPARACIÓN FÍSICA GENERAL</a:t>
            </a:r>
          </a:p>
          <a:p>
            <a:pPr>
              <a:buFont typeface="Wingdings" panose="05000000000000000000" pitchFamily="2" charset="2"/>
              <a:buNone/>
            </a:pPr>
            <a:endParaRPr lang="es-ES" altLang="es-ES" sz="800" b="1" u="sng">
              <a:effectLst/>
            </a:endParaRPr>
          </a:p>
          <a:p>
            <a:pPr>
              <a:buFont typeface="Wingdings" panose="05000000000000000000" pitchFamily="2" charset="2"/>
              <a:buNone/>
            </a:pPr>
            <a:r>
              <a:rPr lang="es-ES" altLang="es-ES" sz="1800" b="1">
                <a:effectLst/>
              </a:rPr>
              <a:t>		</a:t>
            </a:r>
            <a:r>
              <a:rPr lang="es-ES" altLang="es-ES" sz="1800">
                <a:effectLst/>
              </a:rPr>
              <a:t>-S</a:t>
            </a:r>
            <a:r>
              <a:rPr lang="es-ES_tradnl" altLang="es-ES" sz="1800">
                <a:effectLst/>
              </a:rPr>
              <a:t>e emplearán ejercicios de gimnasia básica, atletismo (carreras), 	trabajo con pelotas medicinales.</a:t>
            </a:r>
          </a:p>
          <a:p>
            <a:pPr>
              <a:buFont typeface="Wingdings" panose="05000000000000000000" pitchFamily="2" charset="2"/>
              <a:buNone/>
            </a:pPr>
            <a:r>
              <a:rPr lang="es-ES_tradnl" altLang="es-ES" sz="1800">
                <a:effectLst/>
              </a:rPr>
              <a:t>		-Además se realizarán acciones con </a:t>
            </a:r>
            <a:r>
              <a:rPr lang="es-ES_tradnl" altLang="es-ES" sz="1800" b="1" u="sng">
                <a:effectLst/>
              </a:rPr>
              <a:t>pesos medios</a:t>
            </a:r>
            <a:r>
              <a:rPr lang="es-ES_tradnl" altLang="es-ES" sz="1800">
                <a:effectLst/>
              </a:rPr>
              <a:t>, así como juegos, 	 	natación y juegos con pelota. </a:t>
            </a:r>
          </a:p>
          <a:p>
            <a:pPr>
              <a:buFont typeface="Wingdings" panose="05000000000000000000" pitchFamily="2" charset="2"/>
              <a:buNone/>
            </a:pPr>
            <a:r>
              <a:rPr lang="es-ES_tradnl" altLang="es-ES" sz="1800">
                <a:effectLst/>
              </a:rPr>
              <a:t>		-Se priorizará el trabajo de </a:t>
            </a:r>
            <a:r>
              <a:rPr lang="es-ES_tradnl" altLang="es-ES" sz="1800" b="1" u="sng">
                <a:effectLst/>
              </a:rPr>
              <a:t>desarrollo del tren superior</a:t>
            </a:r>
            <a:r>
              <a:rPr lang="es-ES_tradnl" altLang="es-ES" sz="1800">
                <a:effectLst/>
              </a:rPr>
              <a:t>, 	  	incrementándose la resistencia general y especial. </a:t>
            </a:r>
            <a:endParaRPr lang="es-ES" altLang="es-ES" sz="1800">
              <a:effectLst/>
            </a:endParaRPr>
          </a:p>
          <a:p>
            <a:pPr>
              <a:buFont typeface="Wingdings" panose="05000000000000000000" pitchFamily="2" charset="2"/>
              <a:buNone/>
            </a:pPr>
            <a:endParaRPr lang="es-ES" altLang="es-ES" sz="1800">
              <a:effectLst/>
            </a:endParaRPr>
          </a:p>
          <a:p>
            <a:pPr>
              <a:buFont typeface="Wingdings" panose="05000000000000000000" pitchFamily="2" charset="2"/>
              <a:buNone/>
            </a:pPr>
            <a:r>
              <a:rPr lang="es-ES" altLang="es-ES" sz="1800" b="1" u="sng">
                <a:effectLst/>
              </a:rPr>
              <a:t>PREPARACIÓN FÍSICA ESPECIAL</a:t>
            </a:r>
          </a:p>
          <a:p>
            <a:pPr>
              <a:buFont typeface="Wingdings" panose="05000000000000000000" pitchFamily="2" charset="2"/>
              <a:buNone/>
            </a:pPr>
            <a:endParaRPr lang="es-ES" altLang="es-ES" sz="800" b="1" u="sng">
              <a:effectLst/>
            </a:endParaRPr>
          </a:p>
          <a:p>
            <a:pPr>
              <a:buFont typeface="Wingdings" panose="05000000000000000000" pitchFamily="2" charset="2"/>
              <a:buNone/>
            </a:pPr>
            <a:r>
              <a:rPr lang="es-ES" altLang="es-ES" sz="1800" b="1">
                <a:effectLst/>
              </a:rPr>
              <a:t>		</a:t>
            </a:r>
            <a:r>
              <a:rPr lang="es-ES" altLang="es-ES" sz="1800">
                <a:effectLst/>
              </a:rPr>
              <a:t>-</a:t>
            </a:r>
            <a:r>
              <a:rPr lang="es-ES_tradnl" altLang="es-ES" sz="1800">
                <a:effectLst/>
              </a:rPr>
              <a:t>estará dirigida fundamentalmente al incremento del desarrollo de la 	</a:t>
            </a:r>
            <a:r>
              <a:rPr lang="es-ES_tradnl" altLang="es-ES" sz="1800" b="1" u="sng">
                <a:effectLst/>
              </a:rPr>
              <a:t>fuerza  y  la resistencia de brazos, la musculatura de la espalda y </a:t>
            </a:r>
            <a:r>
              <a:rPr lang="es-ES_tradnl" altLang="es-ES" sz="1800" b="1">
                <a:effectLst/>
              </a:rPr>
              <a:t>	</a:t>
            </a:r>
            <a:r>
              <a:rPr lang="es-ES_tradnl" altLang="es-ES" sz="1800" b="1" u="sng">
                <a:effectLst/>
              </a:rPr>
              <a:t>piernas</a:t>
            </a:r>
            <a:r>
              <a:rPr lang="es-ES_tradnl" altLang="es-ES" sz="1800">
                <a:effectLst/>
              </a:rPr>
              <a:t>, de tal forma que el deportista este en condiciones de trabajar 	</a:t>
            </a:r>
          </a:p>
          <a:p>
            <a:pPr>
              <a:buFont typeface="Wingdings" panose="05000000000000000000" pitchFamily="2" charset="2"/>
              <a:buNone/>
            </a:pPr>
            <a:r>
              <a:rPr lang="es-ES_tradnl" altLang="es-ES" sz="1800">
                <a:effectLst/>
              </a:rPr>
              <a:t>		con arcos de </a:t>
            </a:r>
            <a:r>
              <a:rPr lang="es-ES_tradnl" altLang="es-ES" sz="1800" b="1" u="sng">
                <a:effectLst/>
              </a:rPr>
              <a:t>mayor calibre</a:t>
            </a:r>
            <a:r>
              <a:rPr lang="es-ES_tradnl" altLang="es-ES" sz="1800">
                <a:effectLst/>
              </a:rPr>
              <a:t>.</a:t>
            </a:r>
            <a:endParaRPr lang="es-ES" altLang="es-ES" sz="1800">
              <a:effectLst/>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2B86796-579F-3141-5AF4-0FBC07CF5341}"/>
              </a:ext>
            </a:extLst>
          </p:cNvPr>
          <p:cNvSpPr>
            <a:spLocks noGrp="1" noChangeArrowheads="1"/>
          </p:cNvSpPr>
          <p:nvPr>
            <p:ph type="title"/>
          </p:nvPr>
        </p:nvSpPr>
        <p:spPr>
          <a:xfrm>
            <a:off x="457200" y="277813"/>
            <a:ext cx="8229600" cy="487362"/>
          </a:xfrm>
          <a:noFill/>
        </p:spPr>
        <p:txBody>
          <a:bodyPr/>
          <a:lstStyle/>
          <a:p>
            <a:r>
              <a:rPr lang="es-ES" altLang="es-ES" sz="2400" b="1">
                <a:effectLst/>
              </a:rPr>
              <a:t>PREPARACION FISICA</a:t>
            </a:r>
          </a:p>
        </p:txBody>
      </p:sp>
      <p:sp>
        <p:nvSpPr>
          <p:cNvPr id="103427" name="Rectangle 3">
            <a:extLst>
              <a:ext uri="{FF2B5EF4-FFF2-40B4-BE49-F238E27FC236}">
                <a16:creationId xmlns:a16="http://schemas.microsoft.com/office/drawing/2014/main" id="{961EEA98-0B31-858A-2139-9BCEF07BAB54}"/>
              </a:ext>
            </a:extLst>
          </p:cNvPr>
          <p:cNvSpPr>
            <a:spLocks noGrp="1" noChangeArrowheads="1"/>
          </p:cNvSpPr>
          <p:nvPr>
            <p:ph idx="1"/>
          </p:nvPr>
        </p:nvSpPr>
        <p:spPr>
          <a:xfrm>
            <a:off x="468313" y="1196975"/>
            <a:ext cx="8229600" cy="4525963"/>
          </a:xfrm>
          <a:noFill/>
        </p:spPr>
        <p:txBody>
          <a:bodyPr>
            <a:normAutofit lnSpcReduction="10000"/>
          </a:bodyPr>
          <a:lstStyle/>
          <a:p>
            <a:pPr>
              <a:lnSpc>
                <a:spcPct val="90000"/>
              </a:lnSpc>
            </a:pPr>
            <a:endParaRPr lang="es-ES_tradnl" altLang="es-ES" sz="2000">
              <a:effectLst/>
            </a:endParaRPr>
          </a:p>
          <a:p>
            <a:pPr>
              <a:lnSpc>
                <a:spcPct val="90000"/>
              </a:lnSpc>
            </a:pPr>
            <a:r>
              <a:rPr lang="es-ES_tradnl" altLang="es-ES" sz="2000">
                <a:effectLst/>
              </a:rPr>
              <a:t>Al llegar el alumno a los 17-18 años tiene adquirida una sólida base de preparación física especial y general, por lo que su estado corporal se encuentra en condiciones de recibir </a:t>
            </a:r>
            <a:r>
              <a:rPr lang="es-ES_tradnl" altLang="es-ES" sz="2000" b="1" u="sng">
                <a:effectLst/>
              </a:rPr>
              <a:t>nuevos aumentos y mayor complejidad de las cargas. </a:t>
            </a:r>
          </a:p>
          <a:p>
            <a:pPr>
              <a:lnSpc>
                <a:spcPct val="90000"/>
              </a:lnSpc>
            </a:pPr>
            <a:endParaRPr lang="es-ES_tradnl" altLang="es-ES" sz="2000" b="1" u="sng">
              <a:effectLst/>
            </a:endParaRPr>
          </a:p>
          <a:p>
            <a:pPr>
              <a:lnSpc>
                <a:spcPct val="90000"/>
              </a:lnSpc>
            </a:pPr>
            <a:endParaRPr lang="es-ES_tradnl" altLang="es-ES" sz="2000" b="1">
              <a:effectLst/>
            </a:endParaRPr>
          </a:p>
          <a:p>
            <a:pPr>
              <a:lnSpc>
                <a:spcPct val="90000"/>
              </a:lnSpc>
            </a:pPr>
            <a:r>
              <a:rPr lang="es-ES_tradnl" altLang="es-ES" sz="2000">
                <a:effectLst/>
              </a:rPr>
              <a:t>El trabajo estará dirigido a </a:t>
            </a:r>
            <a:r>
              <a:rPr lang="es-ES_tradnl" altLang="es-ES" sz="2000" b="1" u="sng">
                <a:effectLst/>
              </a:rPr>
              <a:t>continuar</a:t>
            </a:r>
            <a:r>
              <a:rPr lang="es-ES_tradnl" altLang="es-ES" sz="2000">
                <a:effectLst/>
              </a:rPr>
              <a:t> con el </a:t>
            </a:r>
            <a:r>
              <a:rPr lang="es-ES_tradnl" altLang="es-ES" sz="2000" b="1" u="sng">
                <a:effectLst/>
              </a:rPr>
              <a:t>fortalecimiento de los brazos y la cintura escapular</a:t>
            </a:r>
            <a:r>
              <a:rPr lang="es-ES_tradnl" altLang="es-ES" sz="2000">
                <a:effectLst/>
              </a:rPr>
              <a:t> y al desarrollo de la </a:t>
            </a:r>
            <a:r>
              <a:rPr lang="es-ES_tradnl" altLang="es-ES" sz="2000" b="1" u="sng">
                <a:effectLst/>
              </a:rPr>
              <a:t>resistencia general y especial</a:t>
            </a:r>
            <a:r>
              <a:rPr lang="es-ES_tradnl" altLang="es-ES" sz="2000">
                <a:effectLst/>
              </a:rPr>
              <a:t>, así como a profundizar en la </a:t>
            </a:r>
            <a:r>
              <a:rPr lang="es-ES_tradnl" altLang="es-ES" sz="2000" b="1" u="sng">
                <a:effectLst/>
              </a:rPr>
              <a:t>fuerza, la resistencia y la velocidad de reacción específicas</a:t>
            </a:r>
            <a:r>
              <a:rPr lang="es-ES_tradnl" altLang="es-ES" sz="2000">
                <a:effectLst/>
              </a:rPr>
              <a:t>; además, deberá alcanzar alto nivel de desarrollo de la </a:t>
            </a:r>
            <a:r>
              <a:rPr lang="es-ES_tradnl" altLang="es-ES" sz="2000" b="1" u="sng">
                <a:effectLst/>
              </a:rPr>
              <a:t>coordinación</a:t>
            </a:r>
            <a:r>
              <a:rPr lang="es-ES_tradnl" altLang="es-ES" sz="2000">
                <a:effectLst/>
              </a:rPr>
              <a:t>.</a:t>
            </a:r>
          </a:p>
          <a:p>
            <a:pPr>
              <a:lnSpc>
                <a:spcPct val="90000"/>
              </a:lnSpc>
            </a:pPr>
            <a:endParaRPr lang="es-ES_tradnl" altLang="es-ES" sz="2000">
              <a:effectLst/>
            </a:endParaRPr>
          </a:p>
          <a:p>
            <a:pPr>
              <a:lnSpc>
                <a:spcPct val="90000"/>
              </a:lnSpc>
            </a:pPr>
            <a:r>
              <a:rPr lang="es-ES_tradnl" altLang="es-ES" sz="2000" b="1">
                <a:effectLst/>
              </a:rPr>
              <a:t>Ejemplo de preparación física:</a:t>
            </a:r>
            <a:endParaRPr lang="es-ES" altLang="es-ES" sz="2000" b="1">
              <a:effectLst/>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850E03A-0C7E-A7C4-C344-F9B86B431F93}"/>
              </a:ext>
            </a:extLst>
          </p:cNvPr>
          <p:cNvSpPr>
            <a:spLocks noGrp="1" noChangeArrowheads="1"/>
          </p:cNvSpPr>
          <p:nvPr>
            <p:ph type="title"/>
          </p:nvPr>
        </p:nvSpPr>
        <p:spPr>
          <a:xfrm>
            <a:off x="457200" y="277813"/>
            <a:ext cx="8229600" cy="414337"/>
          </a:xfrm>
          <a:noFill/>
        </p:spPr>
        <p:txBody>
          <a:bodyPr>
            <a:normAutofit fontScale="90000"/>
          </a:bodyPr>
          <a:lstStyle/>
          <a:p>
            <a:r>
              <a:rPr lang="es-ES" altLang="es-ES" sz="2400" b="1">
                <a:effectLst/>
              </a:rPr>
              <a:t>PREPARACION FISICA</a:t>
            </a:r>
          </a:p>
        </p:txBody>
      </p:sp>
      <p:pic>
        <p:nvPicPr>
          <p:cNvPr id="104451" name="Picture 5">
            <a:extLst>
              <a:ext uri="{FF2B5EF4-FFF2-40B4-BE49-F238E27FC236}">
                <a16:creationId xmlns:a16="http://schemas.microsoft.com/office/drawing/2014/main" id="{E3238794-178B-4EA3-7FF3-5628969A78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125538"/>
            <a:ext cx="8856663" cy="4824412"/>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7224" name="Rectangle 13722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226" name="Rectangle 1372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28" name="Rectangle 1372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30" name="Rectangle 1372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32" name="Rectangle 1372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234" name="Freeform: Shape 1372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7236" name="Rectangle 1372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18" name="Rectangle 2">
            <a:extLst>
              <a:ext uri="{FF2B5EF4-FFF2-40B4-BE49-F238E27FC236}">
                <a16:creationId xmlns:a16="http://schemas.microsoft.com/office/drawing/2014/main" id="{4DC6A7B5-F14B-9822-ECEF-D70A62EA7916}"/>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700" b="1">
                <a:solidFill>
                  <a:srgbClr val="FFFFFF"/>
                </a:solidFill>
              </a:rPr>
              <a:t>PLAN DE EMERGENCIA</a:t>
            </a:r>
          </a:p>
        </p:txBody>
      </p:sp>
      <p:sp>
        <p:nvSpPr>
          <p:cNvPr id="137219" name="Rectangle 3">
            <a:extLst>
              <a:ext uri="{FF2B5EF4-FFF2-40B4-BE49-F238E27FC236}">
                <a16:creationId xmlns:a16="http://schemas.microsoft.com/office/drawing/2014/main" id="{A4A43473-3779-B697-003A-AD21CC84EDF3}"/>
              </a:ext>
            </a:extLst>
          </p:cNvPr>
          <p:cNvSpPr>
            <a:spLocks noGrp="1" noChangeArrowheads="1"/>
          </p:cNvSpPr>
          <p:nvPr>
            <p:ph idx="1"/>
          </p:nvPr>
        </p:nvSpPr>
        <p:spPr>
          <a:xfrm>
            <a:off x="3607694" y="649480"/>
            <a:ext cx="4916510" cy="5546047"/>
          </a:xfrm>
        </p:spPr>
        <p:txBody>
          <a:bodyPr anchor="ctr">
            <a:normAutofit/>
          </a:bodyPr>
          <a:lstStyle/>
          <a:p>
            <a:pPr eaLnBrk="1" hangingPunct="1">
              <a:defRPr/>
            </a:pPr>
            <a:r>
              <a:rPr lang="es-ES" sz="1700"/>
              <a:t>ASEGURARSE  DE:</a:t>
            </a:r>
          </a:p>
          <a:p>
            <a:pPr eaLnBrk="1" hangingPunct="1">
              <a:buFont typeface="Wingdings" panose="05000000000000000000" pitchFamily="2" charset="2"/>
              <a:buNone/>
              <a:defRPr/>
            </a:pPr>
            <a:endParaRPr lang="es-ES" sz="1700"/>
          </a:p>
          <a:p>
            <a:pPr eaLnBrk="1" hangingPunct="1">
              <a:buFont typeface="Wingdings" panose="05000000000000000000" pitchFamily="2" charset="2"/>
              <a:buNone/>
              <a:defRPr/>
            </a:pPr>
            <a:endParaRPr lang="es-ES" sz="1700"/>
          </a:p>
          <a:p>
            <a:pPr eaLnBrk="1" hangingPunct="1">
              <a:buFont typeface="Wingdings" panose="05000000000000000000" pitchFamily="2" charset="2"/>
              <a:buNone/>
              <a:defRPr/>
            </a:pPr>
            <a:endParaRPr lang="es-ES" sz="1700"/>
          </a:p>
          <a:p>
            <a:pPr lvl="1" eaLnBrk="1" hangingPunct="1">
              <a:defRPr/>
            </a:pPr>
            <a:r>
              <a:rPr lang="es-ES" sz="1700"/>
              <a:t>Siempre hay alguien cerca que sabe cómo utilizar el equipo.</a:t>
            </a:r>
          </a:p>
          <a:p>
            <a:pPr lvl="1" eaLnBrk="1" hangingPunct="1">
              <a:defRPr/>
            </a:pPr>
            <a:r>
              <a:rPr lang="es-ES" sz="1700"/>
              <a:t>Todo el mundo sabe donde se guarda el equipo.</a:t>
            </a:r>
          </a:p>
          <a:p>
            <a:pPr lvl="1" eaLnBrk="1" hangingPunct="1">
              <a:defRPr/>
            </a:pPr>
            <a:r>
              <a:rPr lang="es-ES" sz="1700"/>
              <a:t>Lo que se utiliza se reemplaza</a:t>
            </a:r>
          </a:p>
          <a:p>
            <a:pPr lvl="1" eaLnBrk="1" hangingPunct="1">
              <a:defRPr/>
            </a:pPr>
            <a:r>
              <a:rPr lang="es-ES" sz="1700"/>
              <a:t>No se aplica hielo directamente sobre la piel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3F1D349-85C0-5E3D-1AFC-3E0509010EBD}"/>
              </a:ext>
            </a:extLst>
          </p:cNvPr>
          <p:cNvSpPr>
            <a:spLocks noGrp="1" noChangeArrowheads="1"/>
          </p:cNvSpPr>
          <p:nvPr>
            <p:ph type="title"/>
          </p:nvPr>
        </p:nvSpPr>
        <p:spPr>
          <a:xfrm>
            <a:off x="395288" y="115888"/>
            <a:ext cx="8229600" cy="342900"/>
          </a:xfrm>
          <a:noFill/>
        </p:spPr>
        <p:txBody>
          <a:bodyPr>
            <a:normAutofit/>
          </a:bodyPr>
          <a:lstStyle/>
          <a:p>
            <a:r>
              <a:rPr lang="es-ES" altLang="es-ES" sz="1800" b="1">
                <a:effectLst/>
              </a:rPr>
              <a:t>PREPARACION FISICA</a:t>
            </a:r>
          </a:p>
        </p:txBody>
      </p:sp>
      <p:graphicFrame>
        <p:nvGraphicFramePr>
          <p:cNvPr id="105502" name="Group 30">
            <a:extLst>
              <a:ext uri="{FF2B5EF4-FFF2-40B4-BE49-F238E27FC236}">
                <a16:creationId xmlns:a16="http://schemas.microsoft.com/office/drawing/2014/main" id="{2408E8FC-15A0-73BD-4E4C-84F6A3D1C2FD}"/>
              </a:ext>
            </a:extLst>
          </p:cNvPr>
          <p:cNvGraphicFramePr>
            <a:graphicFrameLocks noGrp="1"/>
          </p:cNvGraphicFramePr>
          <p:nvPr>
            <p:ph type="tbl" idx="1"/>
          </p:nvPr>
        </p:nvGraphicFramePr>
        <p:xfrm>
          <a:off x="179388" y="1052513"/>
          <a:ext cx="8785225" cy="4572000"/>
        </p:xfrm>
        <a:graphic>
          <a:graphicData uri="http://schemas.openxmlformats.org/drawingml/2006/table">
            <a:tbl>
              <a:tblPr/>
              <a:tblGrid>
                <a:gridCol w="474662">
                  <a:extLst>
                    <a:ext uri="{9D8B030D-6E8A-4147-A177-3AD203B41FA5}">
                      <a16:colId xmlns:a16="http://schemas.microsoft.com/office/drawing/2014/main" val="679928944"/>
                    </a:ext>
                  </a:extLst>
                </a:gridCol>
                <a:gridCol w="1992313">
                  <a:extLst>
                    <a:ext uri="{9D8B030D-6E8A-4147-A177-3AD203B41FA5}">
                      <a16:colId xmlns:a16="http://schemas.microsoft.com/office/drawing/2014/main" val="410445220"/>
                    </a:ext>
                  </a:extLst>
                </a:gridCol>
                <a:gridCol w="2058987">
                  <a:extLst>
                    <a:ext uri="{9D8B030D-6E8A-4147-A177-3AD203B41FA5}">
                      <a16:colId xmlns:a16="http://schemas.microsoft.com/office/drawing/2014/main" val="3804604167"/>
                    </a:ext>
                  </a:extLst>
                </a:gridCol>
                <a:gridCol w="2446338">
                  <a:extLst>
                    <a:ext uri="{9D8B030D-6E8A-4147-A177-3AD203B41FA5}">
                      <a16:colId xmlns:a16="http://schemas.microsoft.com/office/drawing/2014/main" val="3244010960"/>
                    </a:ext>
                  </a:extLst>
                </a:gridCol>
                <a:gridCol w="1812925">
                  <a:extLst>
                    <a:ext uri="{9D8B030D-6E8A-4147-A177-3AD203B41FA5}">
                      <a16:colId xmlns:a16="http://schemas.microsoft.com/office/drawing/2014/main" val="2446270659"/>
                    </a:ext>
                  </a:extLst>
                </a:gridCol>
              </a:tblGrid>
              <a:tr h="288925">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anose="05000000000000000000" pitchFamily="2" charset="2"/>
                        <a:buNone/>
                        <a:tabLst/>
                      </a:pPr>
                      <a:endParaRPr kumimoji="0" lang="es-ES" altLang="es-ES" sz="2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Í</a:t>
                      </a: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1</a:t>
                      </a:r>
                      <a:endPar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Í</a:t>
                      </a: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2</a:t>
                      </a:r>
                      <a:endPar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Í</a:t>
                      </a: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3</a:t>
                      </a:r>
                      <a:endPar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Í</a:t>
                      </a:r>
                      <a:r>
                        <a:rPr kumimoji="0" lang="es-ES" altLang="es-ES" sz="14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4</a:t>
                      </a:r>
                      <a:endParaRPr kumimoji="0" lang="es-ES" altLang="es-ES" sz="14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3635093866"/>
                  </a:ext>
                </a:extLst>
              </a:tr>
              <a:tr h="3587750">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PM</a:t>
                      </a:r>
                      <a:endParaRPr kumimoji="0" lang="es-ES" altLang="es-ES" sz="14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HIPERTROFIA (B-D-ABD-L)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CALENTAMIENTO</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PARTE PRINCIPAL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Dorsal (Remo en banco fijo)  3x15</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Bíceps (Polea Baja, BARRA)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Remo</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sup.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inf.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obl. 3x2x10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Dorsal (Polea alta) 3x15</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Bíceps (Polea Baja, ASA)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Remo</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Lumbares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VUELTA A LA CALMA</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5’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HIPERTROFIA (T-P-ABD-L)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CALENTAMIENTO</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PARTE PRINCIPAL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Pectoral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Tríceps (Polea alta, BARRA)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Remo</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sup.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inf.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obl. 3x2x10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Pectoral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Tríceps (Polea alta, CUERDA)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Remo</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Lumbares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VUELTA A LA CALMA</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5’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HIPERTROFIA (TP-DT-ABD-RB-L)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CALENTAMIENTO</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PARTE PRINCIPAL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Trapecio (Barra tras-nuca)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Deltoides 3x15</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sup.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inf.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Abdominal obl. 3x2x10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Romboides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Deltoides (Elevaciones frontales, ASA)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Elíptica</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Deltoides (Elevaciones </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None/>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laterales) 3x10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Lumbares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VUELTA A LA CALMA</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5’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AERÓBICO</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CALENTAMIENTO</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PARTE PRINCIPAL</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15’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Remo</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Cinta</a:t>
                      </a: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(trote)</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Sentadillas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Balón</a:t>
                      </a: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Isquiotibiales  3x20</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Bici</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a:t>
                      </a:r>
                      <a:r>
                        <a:rPr kumimoji="0" lang="es-ES" altLang="es-ES" sz="1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Remo</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VUELTA A LA CALMA</a:t>
                      </a:r>
                      <a:endPar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5’ Bici</a:t>
                      </a:r>
                    </a:p>
                    <a:p>
                      <a:pPr marL="342900" marR="0" lvl="0" indent="-3429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0147514"/>
                  </a:ext>
                </a:extLst>
              </a:tr>
            </a:tbl>
          </a:graphicData>
        </a:graphic>
      </p:graphicFrame>
      <p:sp>
        <p:nvSpPr>
          <p:cNvPr id="105497" name="Rectangle 621">
            <a:extLst>
              <a:ext uri="{FF2B5EF4-FFF2-40B4-BE49-F238E27FC236}">
                <a16:creationId xmlns:a16="http://schemas.microsoft.com/office/drawing/2014/main" id="{B327C4D6-E58A-8B0D-8A23-E5FA222FC426}"/>
              </a:ext>
            </a:extLst>
          </p:cNvPr>
          <p:cNvSpPr>
            <a:spLocks noChangeArrowheads="1"/>
          </p:cNvSpPr>
          <p:nvPr/>
        </p:nvSpPr>
        <p:spPr bwMode="auto">
          <a:xfrm>
            <a:off x="395288" y="5851525"/>
            <a:ext cx="84248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s-ES" altLang="es-ES" sz="1000" b="1"/>
              <a:t>NOTAS:</a:t>
            </a:r>
          </a:p>
          <a:p>
            <a:pPr eaLnBrk="1" hangingPunct="1"/>
            <a:r>
              <a:rPr lang="es-ES" altLang="es-ES" sz="1000" b="1"/>
              <a:t>En cuanto al modo de realización de los ejercicios, estas tres primeras semanas vamos a trabajar realizando el gesto de la siguiente manera: una primera fase lenta de acortamiento muscular y una fase de frenado marcada (no dejar ir el peso).</a:t>
            </a:r>
          </a:p>
          <a:p>
            <a:pPr eaLnBrk="1" hangingPunct="1"/>
            <a:r>
              <a:rPr lang="es-ES" altLang="es-ES" sz="1000" b="1"/>
              <a:t>Acompasar la respiración expulsando el aire en la primera fase del gesto e inspirando durante la segunda fase.</a:t>
            </a:r>
          </a:p>
          <a:p>
            <a:pPr eaLnBrk="1" hangingPunct="1"/>
            <a:r>
              <a:rPr lang="es-ES" altLang="es-ES" sz="1000" b="1"/>
              <a:t>El 4º día es Aeróbico con un par de ejercicios de tren inferior.</a:t>
            </a:r>
            <a:br>
              <a:rPr lang="es-ES" altLang="es-ES" sz="1000" b="1"/>
            </a:br>
            <a:endParaRPr lang="es-ES" altLang="es-ES" sz="1000" b="1"/>
          </a:p>
        </p:txBody>
      </p:sp>
      <p:sp>
        <p:nvSpPr>
          <p:cNvPr id="105498" name="Rectangle 629">
            <a:extLst>
              <a:ext uri="{FF2B5EF4-FFF2-40B4-BE49-F238E27FC236}">
                <a16:creationId xmlns:a16="http://schemas.microsoft.com/office/drawing/2014/main" id="{3B828172-FDC2-F5FA-2888-C918BBAD34F4}"/>
              </a:ext>
            </a:extLst>
          </p:cNvPr>
          <p:cNvSpPr>
            <a:spLocks noChangeArrowheads="1"/>
          </p:cNvSpPr>
          <p:nvPr/>
        </p:nvSpPr>
        <p:spPr bwMode="auto">
          <a:xfrm>
            <a:off x="250825" y="765175"/>
            <a:ext cx="8731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s-ES" altLang="es-ES" sz="900" b="1"/>
              <a:t>Nº SEMANA:</a:t>
            </a:r>
          </a:p>
        </p:txBody>
      </p:sp>
      <p:sp>
        <p:nvSpPr>
          <p:cNvPr id="105499" name="Rectangle 630">
            <a:extLst>
              <a:ext uri="{FF2B5EF4-FFF2-40B4-BE49-F238E27FC236}">
                <a16:creationId xmlns:a16="http://schemas.microsoft.com/office/drawing/2014/main" id="{48D07F0C-EC9E-A611-CD58-3ED6A64CA88A}"/>
              </a:ext>
            </a:extLst>
          </p:cNvPr>
          <p:cNvSpPr>
            <a:spLocks noChangeArrowheads="1"/>
          </p:cNvSpPr>
          <p:nvPr/>
        </p:nvSpPr>
        <p:spPr bwMode="auto">
          <a:xfrm>
            <a:off x="3132138" y="476250"/>
            <a:ext cx="250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s-ES" altLang="es-ES" sz="1800" b="1"/>
              <a:t>PLANILLA SEMANAL</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440F9ED-EBC0-33DC-BC9C-89F6E38A7747}"/>
              </a:ext>
            </a:extLst>
          </p:cNvPr>
          <p:cNvSpPr>
            <a:spLocks noGrp="1" noChangeArrowheads="1"/>
          </p:cNvSpPr>
          <p:nvPr>
            <p:ph type="title"/>
          </p:nvPr>
        </p:nvSpPr>
        <p:spPr>
          <a:xfrm>
            <a:off x="468313" y="115888"/>
            <a:ext cx="8229600" cy="288925"/>
          </a:xfrm>
          <a:noFill/>
        </p:spPr>
        <p:txBody>
          <a:bodyPr>
            <a:normAutofit fontScale="90000"/>
          </a:bodyPr>
          <a:lstStyle/>
          <a:p>
            <a:r>
              <a:rPr lang="es-ES" altLang="es-ES" sz="1600" b="1">
                <a:effectLst/>
              </a:rPr>
              <a:t>PREPARACION FISICA</a:t>
            </a:r>
          </a:p>
        </p:txBody>
      </p:sp>
      <p:sp>
        <p:nvSpPr>
          <p:cNvPr id="106499" name="Rectangle 5">
            <a:extLst>
              <a:ext uri="{FF2B5EF4-FFF2-40B4-BE49-F238E27FC236}">
                <a16:creationId xmlns:a16="http://schemas.microsoft.com/office/drawing/2014/main" id="{1BB29124-AD2D-F12D-2035-9C00AD1DEEE9}"/>
              </a:ext>
            </a:extLst>
          </p:cNvPr>
          <p:cNvSpPr>
            <a:spLocks noChangeArrowheads="1"/>
          </p:cNvSpPr>
          <p:nvPr/>
        </p:nvSpPr>
        <p:spPr bwMode="auto">
          <a:xfrm>
            <a:off x="3203575" y="476250"/>
            <a:ext cx="277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algn="ctr"/>
            <a:r>
              <a:rPr lang="es-ES" altLang="es-ES" sz="2000" b="1"/>
              <a:t>PLANILLA SEMANAL</a:t>
            </a:r>
            <a:endParaRPr lang="es-ES" altLang="es-ES" sz="1800"/>
          </a:p>
        </p:txBody>
      </p:sp>
      <p:graphicFrame>
        <p:nvGraphicFramePr>
          <p:cNvPr id="125023" name="Group 95">
            <a:extLst>
              <a:ext uri="{FF2B5EF4-FFF2-40B4-BE49-F238E27FC236}">
                <a16:creationId xmlns:a16="http://schemas.microsoft.com/office/drawing/2014/main" id="{244C2A01-F0F4-C9EE-9130-CF494D41BA79}"/>
              </a:ext>
            </a:extLst>
          </p:cNvPr>
          <p:cNvGraphicFramePr>
            <a:graphicFrameLocks noGrp="1"/>
          </p:cNvGraphicFramePr>
          <p:nvPr/>
        </p:nvGraphicFramePr>
        <p:xfrm>
          <a:off x="150813" y="1125538"/>
          <a:ext cx="8885237" cy="4321175"/>
        </p:xfrm>
        <a:graphic>
          <a:graphicData uri="http://schemas.openxmlformats.org/drawingml/2006/table">
            <a:tbl>
              <a:tblPr/>
              <a:tblGrid>
                <a:gridCol w="423862">
                  <a:extLst>
                    <a:ext uri="{9D8B030D-6E8A-4147-A177-3AD203B41FA5}">
                      <a16:colId xmlns:a16="http://schemas.microsoft.com/office/drawing/2014/main" val="1770797623"/>
                    </a:ext>
                  </a:extLst>
                </a:gridCol>
                <a:gridCol w="2376488">
                  <a:extLst>
                    <a:ext uri="{9D8B030D-6E8A-4147-A177-3AD203B41FA5}">
                      <a16:colId xmlns:a16="http://schemas.microsoft.com/office/drawing/2014/main" val="2138674065"/>
                    </a:ext>
                  </a:extLst>
                </a:gridCol>
                <a:gridCol w="2303462">
                  <a:extLst>
                    <a:ext uri="{9D8B030D-6E8A-4147-A177-3AD203B41FA5}">
                      <a16:colId xmlns:a16="http://schemas.microsoft.com/office/drawing/2014/main" val="3818980372"/>
                    </a:ext>
                  </a:extLst>
                </a:gridCol>
                <a:gridCol w="2413000">
                  <a:extLst>
                    <a:ext uri="{9D8B030D-6E8A-4147-A177-3AD203B41FA5}">
                      <a16:colId xmlns:a16="http://schemas.microsoft.com/office/drawing/2014/main" val="654514464"/>
                    </a:ext>
                  </a:extLst>
                </a:gridCol>
                <a:gridCol w="1368425">
                  <a:extLst>
                    <a:ext uri="{9D8B030D-6E8A-4147-A177-3AD203B41FA5}">
                      <a16:colId xmlns:a16="http://schemas.microsoft.com/office/drawing/2014/main" val="2143435878"/>
                    </a:ext>
                  </a:extLst>
                </a:gridCol>
              </a:tblGrid>
              <a:tr h="523875">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anose="05000000000000000000" pitchFamily="2" charset="2"/>
                        <a:buNone/>
                        <a:tabLst/>
                      </a:pPr>
                      <a:endParaRPr kumimoji="0" lang="es-ES" altLang="es-ES" sz="2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Arial" panose="020B0604020202020204" pitchFamily="34" charset="0"/>
                        </a:rPr>
                        <a:t>DÍA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Arial" panose="020B0604020202020204" pitchFamily="34" charset="0"/>
                        </a:rPr>
                        <a:t>DÍA 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Arial" panose="020B0604020202020204" pitchFamily="34" charset="0"/>
                        </a:rPr>
                        <a:t>DÍA 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000000"/>
                          </a:solidFill>
                          <a:effectLst/>
                          <a:latin typeface="Arial" panose="020B0604020202020204" pitchFamily="34" charset="0"/>
                        </a:rPr>
                        <a:t>DÍA 4 (OPTATIVO)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3189632751"/>
                  </a:ext>
                </a:extLst>
              </a:tr>
              <a:tr h="3797300">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a:ln>
                            <a:noFill/>
                          </a:ln>
                          <a:solidFill>
                            <a:srgbClr val="000000"/>
                          </a:solidFill>
                          <a:effectLst/>
                          <a:latin typeface="Arial" panose="020B0604020202020204" pitchFamily="34" charset="0"/>
                        </a:rPr>
                        <a:t>PM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LU" altLang="es-ES" sz="1000" b="0" i="0" u="none" strike="noStrike" cap="none" normalizeH="0" baseline="0">
                          <a:ln>
                            <a:noFill/>
                          </a:ln>
                          <a:solidFill>
                            <a:schemeClr val="tx1"/>
                          </a:solidFill>
                          <a:effectLst/>
                          <a:latin typeface="Arial" panose="020B0604020202020204" pitchFamily="34" charset="0"/>
                        </a:rPr>
                        <a:t>COORD. INTRAMUSCULAR (B-D)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 vuelta circuito</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PARTE PRINCIPAL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sup.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inf.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obl. 4x2x10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Dorsal (Remo en banco fijo) </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r>
                        <a:rPr kumimoji="0" lang="es-ES" altLang="es-ES" sz="1000" b="1" i="0" u="none" strike="noStrike" cap="none" normalizeH="0" baseline="0">
                          <a:ln>
                            <a:noFill/>
                          </a:ln>
                          <a:solidFill>
                            <a:srgbClr val="FF0000"/>
                          </a:solidFill>
                          <a:effectLst/>
                          <a:latin typeface="Arial" panose="020B0604020202020204" pitchFamily="34" charset="0"/>
                        </a:rPr>
                        <a:t> </a:t>
                      </a:r>
                      <a:r>
                        <a:rPr kumimoji="0" lang="es-ES" altLang="es-ES" sz="1000" b="0" i="0" u="none" strike="noStrike" cap="none" normalizeH="0" baseline="0">
                          <a:ln>
                            <a:noFill/>
                          </a:ln>
                          <a:solidFill>
                            <a:schemeClr val="tx1"/>
                          </a:solidFill>
                          <a:effectLst/>
                          <a:latin typeface="Arial" panose="020B0604020202020204" pitchFamily="34" charset="0"/>
                        </a:rPr>
                        <a:t> 4x5x54,5kg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Lumbares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Bíceps (Polea Baja, BARRA)</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r>
                        <a:rPr kumimoji="0" lang="es-ES" altLang="es-ES" sz="1000" b="1" i="0" u="none" strike="noStrike" cap="none" normalizeH="0" baseline="0">
                          <a:ln>
                            <a:noFill/>
                          </a:ln>
                          <a:solidFill>
                            <a:srgbClr val="FF0000"/>
                          </a:solidFill>
                          <a:effectLst/>
                          <a:latin typeface="Arial" panose="020B0604020202020204" pitchFamily="34" charset="0"/>
                        </a:rPr>
                        <a:t> </a:t>
                      </a:r>
                      <a:r>
                        <a:rPr kumimoji="0" lang="es-ES" altLang="es-ES" sz="1000" b="0" i="0" u="none" strike="noStrike" cap="none" normalizeH="0" baseline="0">
                          <a:ln>
                            <a:noFill/>
                          </a:ln>
                          <a:solidFill>
                            <a:schemeClr val="tx1"/>
                          </a:solidFill>
                          <a:effectLst/>
                          <a:latin typeface="Arial" panose="020B0604020202020204" pitchFamily="34" charset="0"/>
                        </a:rPr>
                        <a:t>4x7x32kg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2x2’ </a:t>
                      </a:r>
                      <a:r>
                        <a:rPr kumimoji="0" lang="es-ES" altLang="es-ES" sz="1000" b="1" i="0" u="none" strike="noStrike" cap="none" normalizeH="0" baseline="0">
                          <a:ln>
                            <a:noFill/>
                          </a:ln>
                          <a:solidFill>
                            <a:srgbClr val="FF0000"/>
                          </a:solidFill>
                          <a:effectLst/>
                          <a:latin typeface="Arial" panose="020B0604020202020204" pitchFamily="34" charset="0"/>
                        </a:rPr>
                        <a:t>Remo </a:t>
                      </a:r>
                      <a:r>
                        <a:rPr kumimoji="0" lang="es-ES" altLang="es-ES" sz="1000" b="0" i="0" u="none" strike="noStrike" cap="none" normalizeH="0" baseline="0">
                          <a:ln>
                            <a:noFill/>
                          </a:ln>
                          <a:solidFill>
                            <a:srgbClr val="000000"/>
                          </a:solidFill>
                          <a:effectLst/>
                          <a:latin typeface="Arial" panose="020B0604020202020204" pitchFamily="34" charset="0"/>
                        </a:rPr>
                        <a:t>(ritmo alto) SERIES 2 y 4</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VUELTA A LA CALMA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LU" altLang="es-ES" sz="1000" b="0" i="0" u="none" strike="noStrike" cap="none" normalizeH="0" baseline="0">
                          <a:ln>
                            <a:noFill/>
                          </a:ln>
                          <a:solidFill>
                            <a:schemeClr val="tx1"/>
                          </a:solidFill>
                          <a:effectLst/>
                          <a:latin typeface="Arial" panose="020B0604020202020204" pitchFamily="34" charset="0"/>
                        </a:rPr>
                        <a:t>COORD. INTRAMUSCULAR (T-P)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 vuelta circuito</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PARTE PRINCIPAL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sup.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inf.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obl. 4x2x10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Pectoral 4x5x47kg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Lumbares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Tríceps (Polea alta, BARRA) 4x7x45,5kg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2x2’ </a:t>
                      </a:r>
                      <a:r>
                        <a:rPr kumimoji="0" lang="es-ES" altLang="es-ES" sz="1000" b="1" i="0" u="none" strike="noStrike" cap="none" normalizeH="0" baseline="0">
                          <a:ln>
                            <a:noFill/>
                          </a:ln>
                          <a:solidFill>
                            <a:srgbClr val="FF0000"/>
                          </a:solidFill>
                          <a:effectLst/>
                          <a:latin typeface="Arial" panose="020B0604020202020204" pitchFamily="34" charset="0"/>
                        </a:rPr>
                        <a:t>Remo</a:t>
                      </a:r>
                      <a:r>
                        <a:rPr kumimoji="0" lang="es-ES" altLang="es-ES" sz="1000" b="0" i="0" u="none" strike="noStrike" cap="none" normalizeH="0" baseline="0">
                          <a:ln>
                            <a:noFill/>
                          </a:ln>
                          <a:solidFill>
                            <a:srgbClr val="000000"/>
                          </a:solidFill>
                          <a:effectLst/>
                          <a:latin typeface="Arial" panose="020B0604020202020204" pitchFamily="34" charset="0"/>
                        </a:rPr>
                        <a:t>(ritmo alto) SERIES 2 y 4</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VUELTA A LA CALMA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endParaRPr kumimoji="0" lang="es-ES" altLang="es-ES"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rPr>
                        <a:t>COORD. INTRAMUSCULAR </a:t>
                      </a:r>
                      <a:r>
                        <a:rPr kumimoji="0" lang="es-ES" altLang="es-ES" sz="800" b="0" i="0" u="none" strike="noStrike" cap="none" normalizeH="0" baseline="0">
                          <a:ln>
                            <a:noFill/>
                          </a:ln>
                          <a:solidFill>
                            <a:schemeClr val="tx1"/>
                          </a:solidFill>
                          <a:effectLst/>
                          <a:latin typeface="Arial" panose="020B0604020202020204" pitchFamily="34" charset="0"/>
                        </a:rPr>
                        <a:t>(TP-DT-RB)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 vuelta circuito</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PARTE PRINCIPAL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Trapecio (Barra tras-nuca) </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r>
                        <a:rPr kumimoji="0" lang="es-ES" altLang="es-ES" sz="1000" b="1" i="0" u="none" strike="noStrike" cap="none" normalizeH="0" baseline="0">
                          <a:ln>
                            <a:noFill/>
                          </a:ln>
                          <a:solidFill>
                            <a:srgbClr val="FF0000"/>
                          </a:solidFill>
                          <a:effectLst/>
                          <a:latin typeface="Arial" panose="020B0604020202020204" pitchFamily="34" charset="0"/>
                        </a:rPr>
                        <a:t> </a:t>
                      </a:r>
                      <a:r>
                        <a:rPr kumimoji="0" lang="es-ES" altLang="es-ES" sz="1000" b="0" i="0" u="none" strike="noStrike" cap="none" normalizeH="0" baseline="0">
                          <a:ln>
                            <a:noFill/>
                          </a:ln>
                          <a:solidFill>
                            <a:schemeClr val="tx1"/>
                          </a:solidFill>
                          <a:effectLst/>
                          <a:latin typeface="Arial" panose="020B0604020202020204" pitchFamily="34" charset="0"/>
                        </a:rPr>
                        <a:t>4x5x45,5kg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sup. 4x20 </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Deltoides 4x10X45kg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inf.  4x20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Abdominal obl. 4x2x10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Romboides 4x10x39kg</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4x20x0kg </a:t>
                      </a:r>
                      <a:r>
                        <a:rPr kumimoji="0" lang="es-ES" altLang="es-ES" sz="1000" b="0" i="0" u="none" strike="noStrike" cap="none" normalizeH="0" baseline="0">
                          <a:ln>
                            <a:noFill/>
                          </a:ln>
                          <a:solidFill>
                            <a:srgbClr val="000000"/>
                          </a:solidFill>
                          <a:effectLst/>
                          <a:latin typeface="Arial" panose="020B0604020202020204" pitchFamily="34" charset="0"/>
                        </a:rPr>
                        <a:t>(gesto tiro)</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Lumbares  4x20</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VUELTA A LA CALMA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rPr>
                        <a:t>AERÓBICO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PARTE PRINCIPAL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15’ </a:t>
                      </a:r>
                      <a:r>
                        <a:rPr kumimoji="0" lang="es-ES" altLang="es-ES" sz="1000" b="1" i="0" u="none" strike="noStrike" cap="none" normalizeH="0" baseline="0">
                          <a:ln>
                            <a:noFill/>
                          </a:ln>
                          <a:solidFill>
                            <a:srgbClr val="FF0000"/>
                          </a:solidFill>
                          <a:effectLst/>
                          <a:latin typeface="Arial" panose="020B0604020202020204" pitchFamily="34" charset="0"/>
                        </a:rPr>
                        <a:t>Remo</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a:t>
                      </a:r>
                      <a:r>
                        <a:rPr kumimoji="0" lang="es-ES" altLang="es-ES" sz="1000" b="1" i="0" u="none" strike="noStrike" cap="none" normalizeH="0" baseline="0">
                          <a:ln>
                            <a:noFill/>
                          </a:ln>
                          <a:solidFill>
                            <a:srgbClr val="FF0000"/>
                          </a:solidFill>
                          <a:effectLst/>
                          <a:latin typeface="Arial" panose="020B0604020202020204" pitchFamily="34" charset="0"/>
                        </a:rPr>
                        <a:t>Cinta</a:t>
                      </a:r>
                      <a:r>
                        <a:rPr kumimoji="0" lang="es-ES" altLang="es-ES" sz="1000" b="0" i="0" u="none" strike="noStrike" cap="none" normalizeH="0" baseline="0">
                          <a:ln>
                            <a:noFill/>
                          </a:ln>
                          <a:solidFill>
                            <a:schemeClr val="tx1"/>
                          </a:solidFill>
                          <a:effectLst/>
                          <a:latin typeface="Arial" panose="020B0604020202020204" pitchFamily="34" charset="0"/>
                        </a:rPr>
                        <a:t> (trote)</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Sentadillas </a:t>
                      </a:r>
                      <a:r>
                        <a:rPr kumimoji="0" lang="es-ES" altLang="es-ES" sz="1000" b="1" i="0" u="none" strike="noStrike" cap="none" normalizeH="0" baseline="0">
                          <a:ln>
                            <a:noFill/>
                          </a:ln>
                          <a:solidFill>
                            <a:srgbClr val="FF0000"/>
                          </a:solidFill>
                          <a:effectLst/>
                          <a:latin typeface="Arial" panose="020B0604020202020204" pitchFamily="34" charset="0"/>
                        </a:rPr>
                        <a:t>Balón</a:t>
                      </a:r>
                      <a:r>
                        <a:rPr kumimoji="0" lang="es-ES" altLang="es-ES" sz="1000" b="0" i="0" u="none" strike="noStrike" cap="none" normalizeH="0" baseline="0">
                          <a:ln>
                            <a:noFill/>
                          </a:ln>
                          <a:solidFill>
                            <a:schemeClr val="tx1"/>
                          </a:solidFill>
                          <a:effectLst/>
                          <a:latin typeface="Arial" panose="020B0604020202020204" pitchFamily="34" charset="0"/>
                        </a:rPr>
                        <a:t> 3x20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Isquiotibiales 3x20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20’ </a:t>
                      </a:r>
                      <a:r>
                        <a:rPr kumimoji="0" lang="es-ES" altLang="es-ES" sz="1000" b="1" i="0" u="none" strike="noStrike" cap="none" normalizeH="0" baseline="0">
                          <a:ln>
                            <a:noFill/>
                          </a:ln>
                          <a:solidFill>
                            <a:srgbClr val="FF0000"/>
                          </a:solidFill>
                          <a:effectLst/>
                          <a:latin typeface="Arial" panose="020B0604020202020204" pitchFamily="34" charset="0"/>
                        </a:rPr>
                        <a:t>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a:t>
                      </a:r>
                      <a:r>
                        <a:rPr kumimoji="0" lang="es-ES" altLang="es-ES" sz="1000" b="1" i="0" u="none" strike="noStrike" cap="none" normalizeH="0" baseline="0">
                          <a:ln>
                            <a:noFill/>
                          </a:ln>
                          <a:solidFill>
                            <a:srgbClr val="FF0000"/>
                          </a:solidFill>
                          <a:effectLst/>
                          <a:latin typeface="Arial" panose="020B0604020202020204" pitchFamily="34" charset="0"/>
                        </a:rPr>
                        <a:t>Remo</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1" i="0" u="none" strike="noStrike" cap="none" normalizeH="0" baseline="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1000" b="1" i="0" u="none" strike="noStrike" cap="none" normalizeH="0" baseline="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VUELTA A LA CALMA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endParaRPr kumimoji="0" lang="es-ES" altLang="es-ES"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9857920"/>
                  </a:ext>
                </a:extLst>
              </a:tr>
            </a:tbl>
          </a:graphicData>
        </a:graphic>
      </p:graphicFrame>
      <p:sp>
        <p:nvSpPr>
          <p:cNvPr id="106522" name="Rectangle 91">
            <a:extLst>
              <a:ext uri="{FF2B5EF4-FFF2-40B4-BE49-F238E27FC236}">
                <a16:creationId xmlns:a16="http://schemas.microsoft.com/office/drawing/2014/main" id="{5DF4771D-9F38-7605-ED2E-619493FA1FA0}"/>
              </a:ext>
            </a:extLst>
          </p:cNvPr>
          <p:cNvSpPr>
            <a:spLocks noChangeArrowheads="1"/>
          </p:cNvSpPr>
          <p:nvPr/>
        </p:nvSpPr>
        <p:spPr bwMode="auto">
          <a:xfrm>
            <a:off x="250825" y="765175"/>
            <a:ext cx="1165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r>
              <a:rPr lang="es-ES" altLang="es-ES" sz="1200" b="1"/>
              <a:t>Nº SEMANA:</a:t>
            </a:r>
            <a:r>
              <a:rPr lang="es-ES" altLang="es-ES" sz="1800"/>
              <a:t> </a:t>
            </a:r>
          </a:p>
        </p:txBody>
      </p:sp>
      <p:sp>
        <p:nvSpPr>
          <p:cNvPr id="106523" name="Rectangle 93">
            <a:extLst>
              <a:ext uri="{FF2B5EF4-FFF2-40B4-BE49-F238E27FC236}">
                <a16:creationId xmlns:a16="http://schemas.microsoft.com/office/drawing/2014/main" id="{B56A887A-3AE2-90CA-C30E-E35C5D24C798}"/>
              </a:ext>
            </a:extLst>
          </p:cNvPr>
          <p:cNvSpPr>
            <a:spLocks noChangeArrowheads="1"/>
          </p:cNvSpPr>
          <p:nvPr/>
        </p:nvSpPr>
        <p:spPr bwMode="auto">
          <a:xfrm>
            <a:off x="323850" y="5624513"/>
            <a:ext cx="8640763"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s-ES" altLang="es-ES" sz="1200" b="1"/>
              <a:t>NOTAS:</a:t>
            </a:r>
          </a:p>
          <a:p>
            <a:pPr eaLnBrk="1" hangingPunct="1"/>
            <a:r>
              <a:rPr lang="es-ES" altLang="es-ES" sz="1200" b="1"/>
              <a:t>Modo de realización de los ejercicios: estas tres primeras semanas vamos a trabajar realizando el gesto de la siguiente manera: Trabajo concéntrico.</a:t>
            </a:r>
          </a:p>
          <a:p>
            <a:pPr eaLnBrk="1" hangingPunct="1"/>
            <a:r>
              <a:rPr lang="es-ES" altLang="es-ES" sz="1200" b="1"/>
              <a:t>Acompasar la respiración expulsando el aire en la primera fase del gesto e inspirando durante la segunda fase.</a:t>
            </a:r>
          </a:p>
          <a:p>
            <a:pPr eaLnBrk="1" hangingPunct="1"/>
            <a:r>
              <a:rPr lang="es-ES" altLang="es-ES" sz="1200" b="1"/>
              <a:t>El 4º día es Aeróbico con un par de ejercicios de tren inferior.</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54BAC4A-C6D1-6928-E35D-E983D668B9C6}"/>
              </a:ext>
            </a:extLst>
          </p:cNvPr>
          <p:cNvSpPr>
            <a:spLocks noGrp="1" noChangeArrowheads="1"/>
          </p:cNvSpPr>
          <p:nvPr>
            <p:ph type="title"/>
          </p:nvPr>
        </p:nvSpPr>
        <p:spPr>
          <a:xfrm>
            <a:off x="468313" y="0"/>
            <a:ext cx="8229600" cy="414338"/>
          </a:xfrm>
          <a:noFill/>
        </p:spPr>
        <p:txBody>
          <a:bodyPr/>
          <a:lstStyle/>
          <a:p>
            <a:r>
              <a:rPr lang="es-ES" altLang="es-ES" sz="1800" b="1">
                <a:effectLst/>
              </a:rPr>
              <a:t>PREPARACION FISICA</a:t>
            </a:r>
          </a:p>
        </p:txBody>
      </p:sp>
      <p:sp>
        <p:nvSpPr>
          <p:cNvPr id="107523" name="Rectangle 4">
            <a:extLst>
              <a:ext uri="{FF2B5EF4-FFF2-40B4-BE49-F238E27FC236}">
                <a16:creationId xmlns:a16="http://schemas.microsoft.com/office/drawing/2014/main" id="{BA821442-C559-2EEE-2610-CC9E97FA1FE0}"/>
              </a:ext>
            </a:extLst>
          </p:cNvPr>
          <p:cNvSpPr>
            <a:spLocks noChangeArrowheads="1"/>
          </p:cNvSpPr>
          <p:nvPr/>
        </p:nvSpPr>
        <p:spPr bwMode="auto">
          <a:xfrm>
            <a:off x="3132138" y="692150"/>
            <a:ext cx="277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algn="ctr"/>
            <a:r>
              <a:rPr lang="es-ES" altLang="es-ES" sz="2000" b="1"/>
              <a:t>PLANILLA SEMANAL</a:t>
            </a:r>
            <a:endParaRPr lang="es-ES" altLang="es-ES" sz="1800"/>
          </a:p>
        </p:txBody>
      </p:sp>
      <p:graphicFrame>
        <p:nvGraphicFramePr>
          <p:cNvPr id="107557" name="Group 37">
            <a:extLst>
              <a:ext uri="{FF2B5EF4-FFF2-40B4-BE49-F238E27FC236}">
                <a16:creationId xmlns:a16="http://schemas.microsoft.com/office/drawing/2014/main" id="{C90F9659-EE29-16F4-4ADA-B8C378C449A5}"/>
              </a:ext>
            </a:extLst>
          </p:cNvPr>
          <p:cNvGraphicFramePr>
            <a:graphicFrameLocks noGrp="1"/>
          </p:cNvGraphicFramePr>
          <p:nvPr/>
        </p:nvGraphicFramePr>
        <p:xfrm>
          <a:off x="223838" y="1268413"/>
          <a:ext cx="8812212" cy="3657600"/>
        </p:xfrm>
        <a:graphic>
          <a:graphicData uri="http://schemas.openxmlformats.org/drawingml/2006/table">
            <a:tbl>
              <a:tblPr/>
              <a:tblGrid>
                <a:gridCol w="382587">
                  <a:extLst>
                    <a:ext uri="{9D8B030D-6E8A-4147-A177-3AD203B41FA5}">
                      <a16:colId xmlns:a16="http://schemas.microsoft.com/office/drawing/2014/main" val="96089465"/>
                    </a:ext>
                  </a:extLst>
                </a:gridCol>
                <a:gridCol w="2217738">
                  <a:extLst>
                    <a:ext uri="{9D8B030D-6E8A-4147-A177-3AD203B41FA5}">
                      <a16:colId xmlns:a16="http://schemas.microsoft.com/office/drawing/2014/main" val="4276131423"/>
                    </a:ext>
                  </a:extLst>
                </a:gridCol>
                <a:gridCol w="2432050">
                  <a:extLst>
                    <a:ext uri="{9D8B030D-6E8A-4147-A177-3AD203B41FA5}">
                      <a16:colId xmlns:a16="http://schemas.microsoft.com/office/drawing/2014/main" val="2193234110"/>
                    </a:ext>
                  </a:extLst>
                </a:gridCol>
                <a:gridCol w="2176462">
                  <a:extLst>
                    <a:ext uri="{9D8B030D-6E8A-4147-A177-3AD203B41FA5}">
                      <a16:colId xmlns:a16="http://schemas.microsoft.com/office/drawing/2014/main" val="2667947542"/>
                    </a:ext>
                  </a:extLst>
                </a:gridCol>
                <a:gridCol w="1603375">
                  <a:extLst>
                    <a:ext uri="{9D8B030D-6E8A-4147-A177-3AD203B41FA5}">
                      <a16:colId xmlns:a16="http://schemas.microsoft.com/office/drawing/2014/main" val="1363464123"/>
                    </a:ext>
                  </a:extLst>
                </a:gridCol>
              </a:tblGrid>
              <a:tr h="396875">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anose="05000000000000000000" pitchFamily="2" charset="2"/>
                        <a:buNone/>
                        <a:tabLst/>
                      </a:pPr>
                      <a:endParaRPr kumimoji="0" lang="es-ES" altLang="es-ES" sz="2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a:ln>
                            <a:noFill/>
                          </a:ln>
                          <a:solidFill>
                            <a:srgbClr val="000000"/>
                          </a:solidFill>
                          <a:effectLst/>
                          <a:latin typeface="Arial" panose="020B0604020202020204" pitchFamily="34" charset="0"/>
                        </a:rPr>
                        <a:t>FUERZA MÁXIMA ISOMÉTRICA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a:ln>
                            <a:noFill/>
                          </a:ln>
                          <a:solidFill>
                            <a:srgbClr val="000000"/>
                          </a:solidFill>
                          <a:effectLst/>
                          <a:latin typeface="Arial" panose="020B0604020202020204" pitchFamily="34" charset="0"/>
                        </a:rPr>
                        <a:t>FUERZA MÁXIMA EXCÉNTRICA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a:ln>
                            <a:noFill/>
                          </a:ln>
                          <a:solidFill>
                            <a:srgbClr val="000000"/>
                          </a:solidFill>
                          <a:effectLst/>
                          <a:latin typeface="Arial" panose="020B0604020202020204" pitchFamily="34" charset="0"/>
                        </a:rPr>
                        <a:t>FUERZA EXPLOSIVA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a:ln>
                            <a:noFill/>
                          </a:ln>
                          <a:solidFill>
                            <a:srgbClr val="000000"/>
                          </a:solidFill>
                          <a:effectLst/>
                          <a:latin typeface="Arial" panose="020B0604020202020204" pitchFamily="34" charset="0"/>
                        </a:rPr>
                        <a:t>AERÓBICO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a:ln>
                            <a:noFill/>
                          </a:ln>
                          <a:solidFill>
                            <a:srgbClr val="000000"/>
                          </a:solidFill>
                          <a:effectLst/>
                          <a:latin typeface="Arial" panose="020B0604020202020204" pitchFamily="34" charset="0"/>
                        </a:rPr>
                        <a:t> (OPTATIVO)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3888481548"/>
                  </a:ext>
                </a:extLst>
              </a:tr>
              <a:tr h="2108200">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rgbClr val="000000"/>
                          </a:solidFill>
                          <a:effectLst/>
                          <a:latin typeface="Arial" panose="020B0604020202020204" pitchFamily="34" charset="0"/>
                        </a:rPr>
                        <a:t>PM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EJERCICIOS: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Gesto específico (3 posiciones) 4x10’’x50lb-60lb-70lb</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Espalda (3 posiciones) 4x10’’x32kg-39kg-45kg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Dorsal (3 posiciones)4x10’’x52kg-59kg-66kg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r>
                        <a:rPr kumimoji="0" lang="es-ES" altLang="es-ES" sz="10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VUELTA ALA CALMA</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EJERCICIOS (con ayuda de otro usuario):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Gesto específico 6x100lb</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Espalda 6x52kg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Dorsal 6x66kg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rPr>
                        <a:t>La otra opción que tienes es trabajar con menos kilos y hacerlo tú solo. Es menos efectivo.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VUELTA A LA CALMA</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Bici</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Estiramientos</a:t>
                      </a: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EJERCICIOS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Pectoral 4x15x32kg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Deltoides 4x15x16kg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Dorsal 4x15x36kg</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None/>
                        <a:tabLst/>
                      </a:pPr>
                      <a:r>
                        <a:rPr kumimoji="0" lang="es-ES" altLang="es-ES" sz="10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VUELTA A LA CALMA</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eaLnBrk="0" hangingPunct="0">
                        <a:spcBef>
                          <a:spcPct val="20000"/>
                        </a:spcBef>
                        <a:buClr>
                          <a:schemeClr val="accent2"/>
                        </a:buClr>
                        <a:defRPr sz="20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CALENTAMIENTO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PARTE PRINCIPAL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15’ </a:t>
                      </a:r>
                      <a:r>
                        <a:rPr kumimoji="0" lang="es-ES" altLang="es-ES" sz="1000" b="1" i="0" u="none" strike="noStrike" cap="none" normalizeH="0" baseline="0">
                          <a:ln>
                            <a:noFill/>
                          </a:ln>
                          <a:solidFill>
                            <a:srgbClr val="FF0000"/>
                          </a:solidFill>
                          <a:effectLst/>
                          <a:latin typeface="Arial" panose="020B0604020202020204" pitchFamily="34" charset="0"/>
                        </a:rPr>
                        <a:t>Remo</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a:t>
                      </a:r>
                      <a:r>
                        <a:rPr kumimoji="0" lang="es-ES" altLang="es-ES" sz="1000" b="1" i="0" u="none" strike="noStrike" cap="none" normalizeH="0" baseline="0">
                          <a:ln>
                            <a:noFill/>
                          </a:ln>
                          <a:solidFill>
                            <a:srgbClr val="FF0000"/>
                          </a:solidFill>
                          <a:effectLst/>
                          <a:latin typeface="Arial" panose="020B0604020202020204" pitchFamily="34" charset="0"/>
                        </a:rPr>
                        <a:t>Cinta</a:t>
                      </a:r>
                      <a:r>
                        <a:rPr kumimoji="0" lang="es-ES" altLang="es-ES" sz="1000" b="0" i="0" u="none" strike="noStrike" cap="none" normalizeH="0" baseline="0">
                          <a:ln>
                            <a:noFill/>
                          </a:ln>
                          <a:solidFill>
                            <a:schemeClr val="tx1"/>
                          </a:solidFill>
                          <a:effectLst/>
                          <a:latin typeface="Arial" panose="020B0604020202020204" pitchFamily="34" charset="0"/>
                        </a:rPr>
                        <a:t> (trote)</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Sentadillas </a:t>
                      </a:r>
                      <a:r>
                        <a:rPr kumimoji="0" lang="es-ES" altLang="es-ES" sz="1000" b="1" i="0" u="none" strike="noStrike" cap="none" normalizeH="0" baseline="0">
                          <a:ln>
                            <a:noFill/>
                          </a:ln>
                          <a:solidFill>
                            <a:srgbClr val="FF0000"/>
                          </a:solidFill>
                          <a:effectLst/>
                          <a:latin typeface="Arial" panose="020B0604020202020204" pitchFamily="34" charset="0"/>
                        </a:rPr>
                        <a:t>Balón</a:t>
                      </a:r>
                      <a:r>
                        <a:rPr kumimoji="0" lang="es-ES" altLang="es-ES" sz="1000" b="0" i="0" u="none" strike="noStrike" cap="none" normalizeH="0" baseline="0">
                          <a:ln>
                            <a:noFill/>
                          </a:ln>
                          <a:solidFill>
                            <a:schemeClr val="tx1"/>
                          </a:solidFill>
                          <a:effectLst/>
                          <a:latin typeface="Arial" panose="020B0604020202020204" pitchFamily="34" charset="0"/>
                        </a:rPr>
                        <a:t> 3x20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Isquiotibiales  3x20</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20’ </a:t>
                      </a:r>
                      <a:r>
                        <a:rPr kumimoji="0" lang="es-ES" altLang="es-ES" sz="1000" b="1" i="0" u="none" strike="noStrike" cap="none" normalizeH="0" baseline="0">
                          <a:ln>
                            <a:noFill/>
                          </a:ln>
                          <a:solidFill>
                            <a:srgbClr val="FF0000"/>
                          </a:solidFill>
                          <a:effectLst/>
                          <a:latin typeface="Arial" panose="020B0604020202020204" pitchFamily="34" charset="0"/>
                        </a:rPr>
                        <a:t>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10’ </a:t>
                      </a:r>
                      <a:r>
                        <a:rPr kumimoji="0" lang="es-ES" altLang="es-ES" sz="1000" b="1" i="0" u="none" strike="noStrike" cap="none" normalizeH="0" baseline="0">
                          <a:ln>
                            <a:noFill/>
                          </a:ln>
                          <a:solidFill>
                            <a:srgbClr val="FF0000"/>
                          </a:solidFill>
                          <a:effectLst/>
                          <a:latin typeface="Arial" panose="020B0604020202020204" pitchFamily="34" charset="0"/>
                        </a:rPr>
                        <a:t>Remo</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0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a:ln>
                            <a:noFill/>
                          </a:ln>
                          <a:solidFill>
                            <a:schemeClr val="tx1"/>
                          </a:solidFill>
                          <a:effectLst/>
                          <a:latin typeface="Arial" panose="020B0604020202020204" pitchFamily="34" charset="0"/>
                        </a:rPr>
                        <a:t>VUELTA A LA CALMA</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5’ Bici</a:t>
                      </a:r>
                      <a:endParaRPr kumimoji="0" lang="es-ES" altLang="es-ES" sz="10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s-ES" altLang="es-ES" sz="1000" b="0" i="0" u="none" strike="noStrike" cap="none" normalizeH="0" baseline="0">
                          <a:ln>
                            <a:noFill/>
                          </a:ln>
                          <a:solidFill>
                            <a:schemeClr val="tx1"/>
                          </a:solidFill>
                          <a:effectLst/>
                          <a:latin typeface="Arial" panose="020B0604020202020204" pitchFamily="34" charset="0"/>
                        </a:rPr>
                        <a:t>Estiramientos</a:t>
                      </a:r>
                      <a:endParaRPr kumimoji="0" lang="es-ES" altLang="es-ES"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2333102"/>
                  </a:ext>
                </a:extLst>
              </a:tr>
            </a:tbl>
          </a:graphicData>
        </a:graphic>
      </p:graphicFrame>
      <p:sp>
        <p:nvSpPr>
          <p:cNvPr id="107546" name="Rectangle 68">
            <a:extLst>
              <a:ext uri="{FF2B5EF4-FFF2-40B4-BE49-F238E27FC236}">
                <a16:creationId xmlns:a16="http://schemas.microsoft.com/office/drawing/2014/main" id="{4569025E-B1AC-5A53-16B8-1EE8ED4B4FC7}"/>
              </a:ext>
            </a:extLst>
          </p:cNvPr>
          <p:cNvSpPr>
            <a:spLocks noChangeArrowheads="1"/>
          </p:cNvSpPr>
          <p:nvPr/>
        </p:nvSpPr>
        <p:spPr bwMode="auto">
          <a:xfrm>
            <a:off x="179388" y="981075"/>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s-ES" altLang="es-ES" sz="1000" b="1"/>
              <a:t>Nº SEMANA:</a:t>
            </a:r>
          </a:p>
        </p:txBody>
      </p:sp>
      <p:sp>
        <p:nvSpPr>
          <p:cNvPr id="107547" name="Rectangle 79">
            <a:extLst>
              <a:ext uri="{FF2B5EF4-FFF2-40B4-BE49-F238E27FC236}">
                <a16:creationId xmlns:a16="http://schemas.microsoft.com/office/drawing/2014/main" id="{655E10C5-F663-0D77-71F2-12FCF306C158}"/>
              </a:ext>
            </a:extLst>
          </p:cNvPr>
          <p:cNvSpPr>
            <a:spLocks noChangeArrowheads="1"/>
          </p:cNvSpPr>
          <p:nvPr/>
        </p:nvSpPr>
        <p:spPr bwMode="auto">
          <a:xfrm>
            <a:off x="250825" y="5229225"/>
            <a:ext cx="8497888"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s-ES" altLang="es-ES" sz="1200" b="1"/>
              <a:t>NOTAS:</a:t>
            </a:r>
          </a:p>
          <a:p>
            <a:pPr eaLnBrk="1" hangingPunct="1"/>
            <a:endParaRPr lang="es-ES" altLang="es-ES" b="1"/>
          </a:p>
          <a:p>
            <a:pPr eaLnBrk="1" hangingPunct="1"/>
            <a:r>
              <a:rPr lang="es-ES" altLang="es-ES" sz="1200" b="1"/>
              <a:t>Intercala solamente los abdominales al finalizar cada serie dentro de los ejercicios. Dicho de otra manera, combinas “Gesto específico” con abdominales y cuando terminas todo, pasas a “Espalda-abdominales”…</a:t>
            </a:r>
          </a:p>
          <a:p>
            <a:pPr eaLnBrk="1" hangingPunct="1"/>
            <a:endParaRPr lang="es-ES" altLang="es-ES" sz="1200" b="1"/>
          </a:p>
          <a:p>
            <a:pPr eaLnBrk="1" hangingPunct="1"/>
            <a:r>
              <a:rPr lang="es-ES" altLang="es-ES" sz="1200" b="1"/>
              <a:t>En la Fuerza Explosiva mueve las pesas a la mayor velocidad posible (muy alta). No te debe costar demasiado realizar las repeticiones de manera aislada, pero sí debes fatigarte debido a la velocidad de ejecución.</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6AE0135-1681-EC07-352F-3CBBFA6189D4}"/>
              </a:ext>
            </a:extLst>
          </p:cNvPr>
          <p:cNvSpPr>
            <a:spLocks noGrp="1" noChangeArrowheads="1"/>
          </p:cNvSpPr>
          <p:nvPr>
            <p:ph type="title"/>
          </p:nvPr>
        </p:nvSpPr>
        <p:spPr>
          <a:xfrm>
            <a:off x="457200" y="277813"/>
            <a:ext cx="8229600" cy="919162"/>
          </a:xfrm>
          <a:noFill/>
        </p:spPr>
        <p:txBody>
          <a:bodyPr/>
          <a:lstStyle/>
          <a:p>
            <a:r>
              <a:rPr lang="es-ES" altLang="es-ES" sz="2400" b="1">
                <a:effectLst/>
              </a:rPr>
              <a:t>PREPARACIÓN TÉCNICA EN LA EJECUCIÓN DEL GESTO DEPORTIVO</a:t>
            </a:r>
          </a:p>
        </p:txBody>
      </p:sp>
      <p:pic>
        <p:nvPicPr>
          <p:cNvPr id="108547" name="Picture 4" descr="images (4)">
            <a:extLst>
              <a:ext uri="{FF2B5EF4-FFF2-40B4-BE49-F238E27FC236}">
                <a16:creationId xmlns:a16="http://schemas.microsoft.com/office/drawing/2014/main" id="{C7223743-758A-37E5-000E-1087D7DC68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484313"/>
            <a:ext cx="6048375" cy="223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49" name="Rectangle 5">
            <a:extLst>
              <a:ext uri="{FF2B5EF4-FFF2-40B4-BE49-F238E27FC236}">
                <a16:creationId xmlns:a16="http://schemas.microsoft.com/office/drawing/2014/main" id="{2CE99737-5396-DA76-1EE2-96CFE053A132}"/>
              </a:ext>
            </a:extLst>
          </p:cNvPr>
          <p:cNvSpPr>
            <a:spLocks noChangeArrowheads="1"/>
          </p:cNvSpPr>
          <p:nvPr/>
        </p:nvSpPr>
        <p:spPr bwMode="auto">
          <a:xfrm>
            <a:off x="395288" y="3933825"/>
            <a:ext cx="8137525"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_tradnl" altLang="es-ES" sz="1600"/>
              <a:t>Se define como técnica a los movimientos fisiológicos de las articulaciones y músculos que hacen que el conjunto arco-flecha actúen conforme a las leyes físicas, obteniendo un comportamiento rentable desde el punto de vista de economía de esfuerzo y resultados en el lanzamiento.</a:t>
            </a:r>
          </a:p>
          <a:p>
            <a:endParaRPr lang="es-ES" altLang="es-ES" sz="1600"/>
          </a:p>
          <a:p>
            <a:r>
              <a:rPr lang="es-ES_tradnl" altLang="es-ES" sz="1600"/>
              <a:t>El estilo es la aplicación personal de la técnica. Cuando nos dedicamos a entrenar debemos fijarnos antes que nada en la técnica. La técnica pura y simple es lo primero; más tarde, ésta se irá amoldando a las características propias del arquero, constituyendo el estilo.</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5D17035-373B-7FF2-26ED-5680002C5777}"/>
              </a:ext>
            </a:extLst>
          </p:cNvPr>
          <p:cNvSpPr>
            <a:spLocks noGrp="1" noChangeArrowheads="1"/>
          </p:cNvSpPr>
          <p:nvPr>
            <p:ph type="title"/>
          </p:nvPr>
        </p:nvSpPr>
        <p:spPr>
          <a:xfrm>
            <a:off x="457200" y="277813"/>
            <a:ext cx="8229600" cy="414337"/>
          </a:xfrm>
          <a:noFill/>
        </p:spPr>
        <p:txBody>
          <a:bodyPr/>
          <a:lstStyle/>
          <a:p>
            <a:r>
              <a:rPr lang="es-ES" altLang="es-ES" sz="1800" b="1">
                <a:effectLst/>
              </a:rPr>
              <a:t>PREPARACIÓN TÉCNICA EN LA EJECUCIÓN DEL GESTO DEPORTIVO</a:t>
            </a:r>
          </a:p>
        </p:txBody>
      </p:sp>
      <p:sp>
        <p:nvSpPr>
          <p:cNvPr id="109571" name="Rectangle 3">
            <a:extLst>
              <a:ext uri="{FF2B5EF4-FFF2-40B4-BE49-F238E27FC236}">
                <a16:creationId xmlns:a16="http://schemas.microsoft.com/office/drawing/2014/main" id="{40997030-021F-1CC5-0B8D-2D36FB01D6F8}"/>
              </a:ext>
            </a:extLst>
          </p:cNvPr>
          <p:cNvSpPr>
            <a:spLocks noGrp="1" noChangeArrowheads="1"/>
          </p:cNvSpPr>
          <p:nvPr>
            <p:ph idx="1"/>
          </p:nvPr>
        </p:nvSpPr>
        <p:spPr>
          <a:xfrm>
            <a:off x="468313" y="1125538"/>
            <a:ext cx="8229600" cy="4967287"/>
          </a:xfrm>
          <a:noFill/>
        </p:spPr>
        <p:txBody>
          <a:bodyPr>
            <a:normAutofit/>
          </a:bodyPr>
          <a:lstStyle/>
          <a:p>
            <a:pPr>
              <a:lnSpc>
                <a:spcPct val="80000"/>
              </a:lnSpc>
              <a:buFont typeface="Wingdings" panose="05000000000000000000" pitchFamily="2" charset="2"/>
              <a:buNone/>
            </a:pPr>
            <a:r>
              <a:rPr lang="es-ES_tradnl" altLang="es-ES" sz="2000" b="1" i="1" u="sng">
                <a:effectLst/>
              </a:rPr>
              <a:t>CATEGORÍA 11-12 AÑOS</a:t>
            </a:r>
          </a:p>
          <a:p>
            <a:pPr>
              <a:lnSpc>
                <a:spcPct val="80000"/>
              </a:lnSpc>
            </a:pPr>
            <a:endParaRPr lang="es-ES_tradnl" altLang="es-ES" sz="2000" b="1">
              <a:effectLst/>
            </a:endParaRPr>
          </a:p>
          <a:p>
            <a:pPr>
              <a:lnSpc>
                <a:spcPct val="80000"/>
              </a:lnSpc>
            </a:pPr>
            <a:r>
              <a:rPr lang="es-ES_tradnl" altLang="es-ES" sz="1600">
                <a:effectLst/>
              </a:rPr>
              <a:t>En la </a:t>
            </a:r>
            <a:r>
              <a:rPr lang="es-ES_tradnl" altLang="es-ES" sz="1600" b="1" u="sng">
                <a:effectLst/>
              </a:rPr>
              <a:t>enseñanza</a:t>
            </a:r>
            <a:r>
              <a:rPr lang="es-ES_tradnl" altLang="es-ES" sz="1600">
                <a:effectLst/>
              </a:rPr>
              <a:t> de los elementos técnicos debemos prestar atención a: </a:t>
            </a:r>
          </a:p>
          <a:p>
            <a:pPr>
              <a:lnSpc>
                <a:spcPct val="80000"/>
              </a:lnSpc>
            </a:pPr>
            <a:endParaRPr lang="es-ES_tradnl" altLang="es-ES" sz="1600">
              <a:effectLst/>
            </a:endParaRPr>
          </a:p>
          <a:p>
            <a:pPr lvl="1">
              <a:lnSpc>
                <a:spcPct val="80000"/>
              </a:lnSpc>
            </a:pPr>
            <a:r>
              <a:rPr lang="es-ES_tradnl" altLang="es-ES" sz="1600">
                <a:effectLst/>
              </a:rPr>
              <a:t>-Postura (pies, cadera, hombros y cabeza) </a:t>
            </a:r>
          </a:p>
          <a:p>
            <a:pPr lvl="1">
              <a:lnSpc>
                <a:spcPct val="80000"/>
              </a:lnSpc>
            </a:pPr>
            <a:r>
              <a:rPr lang="es-ES_tradnl" altLang="es-ES" sz="1600">
                <a:effectLst/>
              </a:rPr>
              <a:t>-Posición del brazo del arco (muñeca, codo y hombro) </a:t>
            </a:r>
          </a:p>
          <a:p>
            <a:pPr lvl="1">
              <a:lnSpc>
                <a:spcPct val="80000"/>
              </a:lnSpc>
            </a:pPr>
            <a:r>
              <a:rPr lang="es-ES_tradnl" altLang="es-ES" sz="1600">
                <a:effectLst/>
              </a:rPr>
              <a:t>-Posición del brazo de la cuerda (dedos, muñeca, codo y hombros)</a:t>
            </a:r>
          </a:p>
          <a:p>
            <a:pPr lvl="1">
              <a:lnSpc>
                <a:spcPct val="80000"/>
              </a:lnSpc>
            </a:pPr>
            <a:r>
              <a:rPr lang="es-ES_tradnl" altLang="es-ES" sz="1600">
                <a:effectLst/>
              </a:rPr>
              <a:t>-Apertura (alta, horizontal) </a:t>
            </a:r>
          </a:p>
          <a:p>
            <a:pPr lvl="1">
              <a:lnSpc>
                <a:spcPct val="80000"/>
              </a:lnSpc>
            </a:pPr>
            <a:r>
              <a:rPr lang="es-ES_tradnl" altLang="es-ES" sz="1600">
                <a:effectLst/>
              </a:rPr>
              <a:t>-Alineación de la cuerda </a:t>
            </a:r>
          </a:p>
          <a:p>
            <a:pPr lvl="1">
              <a:lnSpc>
                <a:spcPct val="80000"/>
              </a:lnSpc>
            </a:pPr>
            <a:r>
              <a:rPr lang="es-ES_tradnl" altLang="es-ES" sz="1600">
                <a:effectLst/>
              </a:rPr>
              <a:t>-Ejercicios frente a un espejo </a:t>
            </a:r>
          </a:p>
          <a:p>
            <a:pPr lvl="1">
              <a:lnSpc>
                <a:spcPct val="80000"/>
              </a:lnSpc>
            </a:pPr>
            <a:endParaRPr lang="es-ES_tradnl" altLang="es-ES" sz="1600">
              <a:effectLst/>
            </a:endParaRPr>
          </a:p>
          <a:p>
            <a:pPr>
              <a:lnSpc>
                <a:spcPct val="80000"/>
              </a:lnSpc>
            </a:pPr>
            <a:r>
              <a:rPr lang="es-ES_tradnl" altLang="es-ES" sz="1600">
                <a:effectLst/>
              </a:rPr>
              <a:t>Se tendrán en cuenta los aspectos anteriores</a:t>
            </a:r>
            <a:r>
              <a:rPr lang="es-ES_tradnl" altLang="es-ES" sz="1600" b="1">
                <a:effectLst/>
              </a:rPr>
              <a:t> con el uso del equipo.</a:t>
            </a:r>
          </a:p>
          <a:p>
            <a:pPr>
              <a:lnSpc>
                <a:spcPct val="80000"/>
              </a:lnSpc>
            </a:pPr>
            <a:endParaRPr lang="es-ES_tradnl" altLang="es-ES" sz="1600" b="1">
              <a:effectLst/>
            </a:endParaRPr>
          </a:p>
          <a:p>
            <a:pPr>
              <a:lnSpc>
                <a:spcPct val="80000"/>
              </a:lnSpc>
            </a:pPr>
            <a:r>
              <a:rPr lang="es-ES_tradnl" altLang="es-ES" sz="1600" b="1">
                <a:effectLst/>
              </a:rPr>
              <a:t>El cumplimiento de estos ejercicios nos lleva a  la ejecución óptima de cada uno de los elementos técnicos básicos. Son la base para otros de mayor complejidad. </a:t>
            </a:r>
          </a:p>
          <a:p>
            <a:pPr>
              <a:lnSpc>
                <a:spcPct val="80000"/>
              </a:lnSpc>
            </a:pPr>
            <a:r>
              <a:rPr lang="es-ES_tradnl" altLang="es-ES" sz="1600" b="1">
                <a:effectLst/>
              </a:rPr>
              <a:t>Es importante cumplir con las fases en el orden propuesto y mientras no se venza una, no se debe pasar a la siguiente.</a:t>
            </a:r>
            <a:endParaRPr lang="es-ES" altLang="es-ES" sz="1600" b="1">
              <a:effectLst/>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38FBA01-8FC6-6967-AA5D-657EF1D3D655}"/>
              </a:ext>
            </a:extLst>
          </p:cNvPr>
          <p:cNvSpPr>
            <a:spLocks noGrp="1" noChangeArrowheads="1"/>
          </p:cNvSpPr>
          <p:nvPr>
            <p:ph type="title"/>
          </p:nvPr>
        </p:nvSpPr>
        <p:spPr>
          <a:xfrm>
            <a:off x="457200" y="277813"/>
            <a:ext cx="8229600" cy="414337"/>
          </a:xfrm>
          <a:noFill/>
        </p:spPr>
        <p:txBody>
          <a:bodyPr/>
          <a:lstStyle/>
          <a:p>
            <a:r>
              <a:rPr lang="es-ES" altLang="es-ES" sz="1800" b="1">
                <a:effectLst/>
              </a:rPr>
              <a:t>PREPARACIÓN TÉCNICA EN LA EJECUCIÓN DEL GESTO DEPORTIVO</a:t>
            </a:r>
          </a:p>
        </p:txBody>
      </p:sp>
      <p:sp>
        <p:nvSpPr>
          <p:cNvPr id="110595" name="Rectangle 3">
            <a:extLst>
              <a:ext uri="{FF2B5EF4-FFF2-40B4-BE49-F238E27FC236}">
                <a16:creationId xmlns:a16="http://schemas.microsoft.com/office/drawing/2014/main" id="{CA6E22F5-7823-2B19-D69E-AA3DAC4C62C2}"/>
              </a:ext>
            </a:extLst>
          </p:cNvPr>
          <p:cNvSpPr>
            <a:spLocks noGrp="1" noChangeArrowheads="1"/>
          </p:cNvSpPr>
          <p:nvPr>
            <p:ph idx="1"/>
          </p:nvPr>
        </p:nvSpPr>
        <p:spPr>
          <a:xfrm>
            <a:off x="457200" y="836613"/>
            <a:ext cx="8229600" cy="5289550"/>
          </a:xfrm>
          <a:noFill/>
        </p:spPr>
        <p:txBody>
          <a:bodyPr>
            <a:normAutofit/>
          </a:bodyPr>
          <a:lstStyle/>
          <a:p>
            <a:r>
              <a:rPr lang="es-ES_tradnl" altLang="es-ES">
                <a:effectLst/>
              </a:rPr>
              <a:t> </a:t>
            </a:r>
            <a:r>
              <a:rPr lang="es-ES_tradnl" altLang="es-ES" sz="2000" b="1" i="1" u="sng">
                <a:effectLst/>
              </a:rPr>
              <a:t>CATEGORÍA 13-14 AÑOS</a:t>
            </a:r>
          </a:p>
          <a:p>
            <a:pPr>
              <a:buFont typeface="Wingdings" panose="05000000000000000000" pitchFamily="2" charset="2"/>
              <a:buNone/>
            </a:pPr>
            <a:endParaRPr lang="es-ES_tradnl" altLang="es-ES" sz="2000" b="1">
              <a:effectLst/>
            </a:endParaRPr>
          </a:p>
          <a:p>
            <a:r>
              <a:rPr lang="es-ES_tradnl" altLang="es-ES" sz="1600">
                <a:effectLst/>
              </a:rPr>
              <a:t>En esta etapa debemos prestar atención en la </a:t>
            </a:r>
            <a:r>
              <a:rPr lang="es-ES_tradnl" altLang="es-ES" sz="2000" b="1" u="sng">
                <a:effectLst/>
              </a:rPr>
              <a:t>Consolidación</a:t>
            </a:r>
            <a:r>
              <a:rPr lang="es-ES_tradnl" altLang="es-ES" sz="1600">
                <a:effectLst/>
              </a:rPr>
              <a:t> de la técnica del alumno:</a:t>
            </a:r>
          </a:p>
          <a:p>
            <a:pPr>
              <a:buFont typeface="Wingdings" panose="05000000000000000000" pitchFamily="2" charset="2"/>
              <a:buNone/>
            </a:pPr>
            <a:endParaRPr lang="es-ES_tradnl" altLang="es-ES" sz="1600">
              <a:effectLst/>
            </a:endParaRPr>
          </a:p>
          <a:p>
            <a:pPr lvl="1"/>
            <a:r>
              <a:rPr lang="es-ES_tradnl" altLang="es-ES" sz="1600">
                <a:effectLst/>
              </a:rPr>
              <a:t>Posición de los pies </a:t>
            </a:r>
          </a:p>
          <a:p>
            <a:pPr lvl="1"/>
            <a:r>
              <a:rPr lang="es-ES_tradnl" altLang="es-ES" sz="1600">
                <a:effectLst/>
              </a:rPr>
              <a:t>Centro de gravedad </a:t>
            </a:r>
          </a:p>
          <a:p>
            <a:pPr lvl="1"/>
            <a:r>
              <a:rPr lang="es-ES_tradnl" altLang="es-ES" sz="1600">
                <a:effectLst/>
              </a:rPr>
              <a:t>Posición del tronco </a:t>
            </a:r>
          </a:p>
          <a:p>
            <a:pPr lvl="1"/>
            <a:r>
              <a:rPr lang="es-ES_tradnl" altLang="es-ES" sz="1600">
                <a:effectLst/>
              </a:rPr>
              <a:t>Agarre del arco (brazo izquierdo, codo y mano) </a:t>
            </a:r>
          </a:p>
          <a:p>
            <a:pPr lvl="1"/>
            <a:r>
              <a:rPr lang="es-ES_tradnl" altLang="es-ES" sz="1600">
                <a:effectLst/>
              </a:rPr>
              <a:t>Agarre de la cuerda (dedos. muñeca, codo y hombro) </a:t>
            </a:r>
          </a:p>
          <a:p>
            <a:pPr lvl="1"/>
            <a:r>
              <a:rPr lang="es-ES_tradnl" altLang="es-ES" sz="1600">
                <a:effectLst/>
              </a:rPr>
              <a:t>La espalda (trabajo de los músculos). </a:t>
            </a:r>
          </a:p>
          <a:p>
            <a:pPr lvl="1"/>
            <a:r>
              <a:rPr lang="es-ES_tradnl" altLang="es-ES" sz="1600">
                <a:effectLst/>
              </a:rPr>
              <a:t>La alineación de la cuerda</a:t>
            </a:r>
          </a:p>
          <a:p>
            <a:pPr lvl="1"/>
            <a:r>
              <a:rPr lang="es-ES_tradnl" altLang="es-ES" sz="1600">
                <a:effectLst/>
              </a:rPr>
              <a:t>La puntería. </a:t>
            </a:r>
          </a:p>
          <a:p>
            <a:pPr lvl="1">
              <a:buFont typeface="Wingdings" panose="05000000000000000000" pitchFamily="2" charset="2"/>
              <a:buNone/>
            </a:pPr>
            <a:r>
              <a:rPr lang="es-ES_tradnl" altLang="es-ES" sz="1600">
                <a:effectLst/>
              </a:rPr>
              <a:t>		  Colocación del punto de mira sobre la diana </a:t>
            </a:r>
          </a:p>
          <a:p>
            <a:pPr lvl="1"/>
            <a:r>
              <a:rPr lang="es-ES_tradnl" altLang="es-ES" sz="1600">
                <a:effectLst/>
              </a:rPr>
              <a:t>La liberación. </a:t>
            </a:r>
          </a:p>
          <a:p>
            <a:pPr lvl="1"/>
            <a:r>
              <a:rPr lang="es-ES_tradnl" altLang="es-ES" sz="1600">
                <a:effectLst/>
              </a:rPr>
              <a:t>Posición  después del disparo.</a:t>
            </a:r>
            <a:endParaRPr lang="es-ES" altLang="es-ES" sz="1600">
              <a:effectLst/>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25B70CF-DA44-29AF-B263-F0978759390E}"/>
              </a:ext>
            </a:extLst>
          </p:cNvPr>
          <p:cNvSpPr>
            <a:spLocks noGrp="1" noChangeArrowheads="1"/>
          </p:cNvSpPr>
          <p:nvPr>
            <p:ph type="title"/>
          </p:nvPr>
        </p:nvSpPr>
        <p:spPr>
          <a:xfrm>
            <a:off x="457200" y="277813"/>
            <a:ext cx="8229600" cy="414337"/>
          </a:xfrm>
          <a:noFill/>
        </p:spPr>
        <p:txBody>
          <a:bodyPr/>
          <a:lstStyle/>
          <a:p>
            <a:r>
              <a:rPr lang="es-ES" altLang="es-ES" sz="1800" b="1">
                <a:effectLst/>
              </a:rPr>
              <a:t>PREPARACIÓN TÉCNICA EN LA EJECUCIÓN DEL GESTO DEPORTIVO</a:t>
            </a:r>
          </a:p>
        </p:txBody>
      </p:sp>
      <p:sp>
        <p:nvSpPr>
          <p:cNvPr id="111619" name="Rectangle 3">
            <a:extLst>
              <a:ext uri="{FF2B5EF4-FFF2-40B4-BE49-F238E27FC236}">
                <a16:creationId xmlns:a16="http://schemas.microsoft.com/office/drawing/2014/main" id="{07891D10-3FDC-27F7-F669-024267C6CD60}"/>
              </a:ext>
            </a:extLst>
          </p:cNvPr>
          <p:cNvSpPr>
            <a:spLocks noGrp="1" noChangeArrowheads="1"/>
          </p:cNvSpPr>
          <p:nvPr>
            <p:ph idx="1"/>
          </p:nvPr>
        </p:nvSpPr>
        <p:spPr>
          <a:xfrm>
            <a:off x="457200" y="908050"/>
            <a:ext cx="8435975" cy="5761038"/>
          </a:xfrm>
          <a:noFill/>
        </p:spPr>
        <p:txBody>
          <a:bodyPr>
            <a:normAutofit/>
          </a:bodyPr>
          <a:lstStyle/>
          <a:p>
            <a:pPr>
              <a:lnSpc>
                <a:spcPct val="80000"/>
              </a:lnSpc>
              <a:buFont typeface="Wingdings" panose="05000000000000000000" pitchFamily="2" charset="2"/>
              <a:buNone/>
            </a:pPr>
            <a:r>
              <a:rPr lang="es-ES_tradnl" altLang="es-ES" sz="2000" b="1" i="1" u="sng">
                <a:effectLst/>
              </a:rPr>
              <a:t>CATEGORÍA 15-16 AÑOS.</a:t>
            </a:r>
          </a:p>
          <a:p>
            <a:pPr>
              <a:lnSpc>
                <a:spcPct val="80000"/>
              </a:lnSpc>
            </a:pPr>
            <a:endParaRPr lang="es-ES_tradnl" altLang="es-ES" sz="1400" b="1">
              <a:effectLst/>
            </a:endParaRPr>
          </a:p>
          <a:p>
            <a:pPr>
              <a:lnSpc>
                <a:spcPct val="80000"/>
              </a:lnSpc>
            </a:pPr>
            <a:r>
              <a:rPr lang="es-ES_tradnl" altLang="es-ES" sz="1600">
                <a:effectLst/>
              </a:rPr>
              <a:t>En estos momentos el trabajo técnico estará dirigido al  </a:t>
            </a:r>
            <a:r>
              <a:rPr lang="es-ES_tradnl" altLang="es-ES" sz="2000" b="1" u="sng">
                <a:effectLst/>
              </a:rPr>
              <a:t>perfeccionamiento</a:t>
            </a:r>
            <a:r>
              <a:rPr lang="es-ES_tradnl" altLang="es-ES" sz="1600">
                <a:effectLst/>
              </a:rPr>
              <a:t> del contenido de la técnica, prestando particular atención a la </a:t>
            </a:r>
            <a:r>
              <a:rPr lang="es-ES_tradnl" altLang="es-ES" sz="1600" b="1">
                <a:effectLst/>
              </a:rPr>
              <a:t>postura de ambos brazos, </a:t>
            </a:r>
          </a:p>
          <a:p>
            <a:pPr>
              <a:lnSpc>
                <a:spcPct val="80000"/>
              </a:lnSpc>
            </a:pPr>
            <a:r>
              <a:rPr lang="es-ES_tradnl" altLang="es-ES" sz="1600" b="1">
                <a:effectLst/>
              </a:rPr>
              <a:t>al clícker, al tiempo y a la postura después del disparo. </a:t>
            </a:r>
          </a:p>
          <a:p>
            <a:pPr>
              <a:lnSpc>
                <a:spcPct val="80000"/>
              </a:lnSpc>
            </a:pPr>
            <a:endParaRPr lang="es-ES_tradnl" altLang="es-ES" sz="1600" b="1">
              <a:effectLst/>
            </a:endParaRPr>
          </a:p>
          <a:p>
            <a:pPr>
              <a:lnSpc>
                <a:spcPct val="80000"/>
              </a:lnSpc>
            </a:pPr>
            <a:r>
              <a:rPr lang="es-ES_tradnl" altLang="es-ES" sz="1600">
                <a:effectLst/>
              </a:rPr>
              <a:t>CONTENIDO DE LA PREPARACIÓN TÉCNICA</a:t>
            </a:r>
          </a:p>
          <a:p>
            <a:pPr>
              <a:lnSpc>
                <a:spcPct val="80000"/>
              </a:lnSpc>
            </a:pPr>
            <a:endParaRPr lang="es-ES_tradnl" altLang="es-ES" sz="900">
              <a:effectLst/>
            </a:endParaRPr>
          </a:p>
          <a:p>
            <a:pPr lvl="1">
              <a:lnSpc>
                <a:spcPct val="80000"/>
              </a:lnSpc>
            </a:pPr>
            <a:r>
              <a:rPr lang="es-ES_tradnl" altLang="es-ES" sz="1600">
                <a:effectLst/>
              </a:rPr>
              <a:t>Posición de los pies </a:t>
            </a:r>
          </a:p>
          <a:p>
            <a:pPr lvl="1">
              <a:lnSpc>
                <a:spcPct val="80000"/>
              </a:lnSpc>
            </a:pPr>
            <a:r>
              <a:rPr lang="es-ES_tradnl" altLang="es-ES" sz="1600">
                <a:effectLst/>
              </a:rPr>
              <a:t>Centro de gravedad </a:t>
            </a:r>
          </a:p>
          <a:p>
            <a:pPr lvl="1">
              <a:lnSpc>
                <a:spcPct val="80000"/>
              </a:lnSpc>
            </a:pPr>
            <a:r>
              <a:rPr lang="es-ES_tradnl" altLang="es-ES" sz="1600">
                <a:effectLst/>
              </a:rPr>
              <a:t>Posición del tronco </a:t>
            </a:r>
          </a:p>
          <a:p>
            <a:pPr lvl="1">
              <a:lnSpc>
                <a:spcPct val="80000"/>
              </a:lnSpc>
            </a:pPr>
            <a:r>
              <a:rPr lang="es-ES_tradnl" altLang="es-ES" sz="1600">
                <a:effectLst/>
              </a:rPr>
              <a:t>Agarre del arco (brazo izquierdo., codo y mano) </a:t>
            </a:r>
          </a:p>
          <a:p>
            <a:pPr lvl="1">
              <a:lnSpc>
                <a:spcPct val="80000"/>
              </a:lnSpc>
            </a:pPr>
            <a:r>
              <a:rPr lang="es-ES_tradnl" altLang="es-ES" sz="1600">
                <a:effectLst/>
              </a:rPr>
              <a:t>Agarre de la cuerda (dedos, muñeca, codo y hombro) </a:t>
            </a:r>
          </a:p>
          <a:p>
            <a:pPr lvl="1">
              <a:lnSpc>
                <a:spcPct val="80000"/>
              </a:lnSpc>
            </a:pPr>
            <a:r>
              <a:rPr lang="es-ES_tradnl" altLang="es-ES" sz="1600">
                <a:effectLst/>
              </a:rPr>
              <a:t>La espalda (trabajo de los músculos).</a:t>
            </a:r>
          </a:p>
          <a:p>
            <a:pPr lvl="1">
              <a:lnSpc>
                <a:spcPct val="80000"/>
              </a:lnSpc>
            </a:pPr>
            <a:r>
              <a:rPr lang="es-ES_tradnl" altLang="es-ES" sz="1600">
                <a:effectLst/>
              </a:rPr>
              <a:t>El anclaje.</a:t>
            </a:r>
          </a:p>
          <a:p>
            <a:pPr lvl="1">
              <a:lnSpc>
                <a:spcPct val="80000"/>
              </a:lnSpc>
            </a:pPr>
            <a:r>
              <a:rPr lang="es-ES_tradnl" altLang="es-ES" sz="1600">
                <a:effectLst/>
              </a:rPr>
              <a:t>La alineación de la cuerda </a:t>
            </a:r>
          </a:p>
          <a:p>
            <a:pPr lvl="1">
              <a:lnSpc>
                <a:spcPct val="80000"/>
              </a:lnSpc>
            </a:pPr>
            <a:r>
              <a:rPr lang="es-ES_tradnl" altLang="es-ES" sz="1600">
                <a:effectLst/>
              </a:rPr>
              <a:t>La liberación. </a:t>
            </a:r>
          </a:p>
          <a:p>
            <a:pPr lvl="1">
              <a:lnSpc>
                <a:spcPct val="80000"/>
              </a:lnSpc>
            </a:pPr>
            <a:r>
              <a:rPr lang="es-ES_tradnl" altLang="es-ES" sz="1600">
                <a:effectLst/>
              </a:rPr>
              <a:t>Posición después del disparo. </a:t>
            </a:r>
          </a:p>
          <a:p>
            <a:pPr>
              <a:lnSpc>
                <a:spcPct val="80000"/>
              </a:lnSpc>
              <a:buFont typeface="Wingdings" panose="05000000000000000000" pitchFamily="2" charset="2"/>
              <a:buNone/>
            </a:pPr>
            <a:endParaRPr lang="es-ES_tradnl" altLang="es-ES" sz="800">
              <a:effectLst/>
            </a:endParaRPr>
          </a:p>
          <a:p>
            <a:pPr>
              <a:lnSpc>
                <a:spcPct val="80000"/>
              </a:lnSpc>
              <a:buFont typeface="Wingdings" panose="05000000000000000000" pitchFamily="2" charset="2"/>
              <a:buNone/>
            </a:pPr>
            <a:r>
              <a:rPr lang="es-ES_tradnl" altLang="es-ES" sz="1600" b="1">
                <a:effectLst/>
              </a:rPr>
              <a:t>	A partir ya de los 17-18 años el trabajo técnico estará dirigido al  </a:t>
            </a:r>
            <a:r>
              <a:rPr lang="es-ES_tradnl" altLang="es-ES" sz="1800" b="1" u="sng">
                <a:effectLst/>
              </a:rPr>
              <a:t>seguimiento</a:t>
            </a:r>
            <a:r>
              <a:rPr lang="es-ES_tradnl" altLang="es-ES" sz="1600" b="1">
                <a:effectLst/>
              </a:rPr>
              <a:t> del perfeccionamiento del contenido de la técnica.</a:t>
            </a:r>
            <a:endParaRPr lang="es-ES" altLang="es-ES" sz="1600" b="1">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8248" name="Rectangle 1382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250" name="Rectangle 1382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2" name="Rectangle 1382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4" name="Rectangle 1382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6" name="Rectangle 1382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258" name="Freeform: Shape 1382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8260" name="Rectangle 1382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2" name="Rectangle 2">
            <a:extLst>
              <a:ext uri="{FF2B5EF4-FFF2-40B4-BE49-F238E27FC236}">
                <a16:creationId xmlns:a16="http://schemas.microsoft.com/office/drawing/2014/main" id="{04B8032D-6FA3-3E6C-1AB2-D5D0C72674F5}"/>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700" b="1">
                <a:solidFill>
                  <a:srgbClr val="FFFFFF"/>
                </a:solidFill>
              </a:rPr>
              <a:t>PLAN DE EMERGENCIA</a:t>
            </a:r>
          </a:p>
        </p:txBody>
      </p:sp>
      <p:sp>
        <p:nvSpPr>
          <p:cNvPr id="138243" name="Rectangle 3">
            <a:extLst>
              <a:ext uri="{FF2B5EF4-FFF2-40B4-BE49-F238E27FC236}">
                <a16:creationId xmlns:a16="http://schemas.microsoft.com/office/drawing/2014/main" id="{442A56FD-0804-8342-8ACA-AA373399E45C}"/>
              </a:ext>
            </a:extLst>
          </p:cNvPr>
          <p:cNvSpPr>
            <a:spLocks noGrp="1" noChangeArrowheads="1"/>
          </p:cNvSpPr>
          <p:nvPr>
            <p:ph idx="1"/>
          </p:nvPr>
        </p:nvSpPr>
        <p:spPr>
          <a:xfrm>
            <a:off x="3607694" y="649480"/>
            <a:ext cx="4916510" cy="5546047"/>
          </a:xfrm>
        </p:spPr>
        <p:txBody>
          <a:bodyPr anchor="ctr">
            <a:normAutofit/>
          </a:bodyPr>
          <a:lstStyle/>
          <a:p>
            <a:pPr eaLnBrk="1" hangingPunct="1"/>
            <a:r>
              <a:rPr lang="es-ES" altLang="es-ES" sz="1700" b="1"/>
              <a:t>PLANO DETALLADO DEL LUGAR DONDE SE IMPARTIRÁN LAS CLASES  DE TIRO:</a:t>
            </a:r>
          </a:p>
          <a:p>
            <a:pPr eaLnBrk="1" hangingPunct="1"/>
            <a:endParaRPr lang="es-ES" altLang="es-ES" sz="1700" b="1"/>
          </a:p>
          <a:p>
            <a:pPr eaLnBrk="1" hangingPunct="1"/>
            <a:endParaRPr lang="es-ES" altLang="es-ES" sz="1700"/>
          </a:p>
          <a:p>
            <a:pPr eaLnBrk="1" hangingPunct="1"/>
            <a:endParaRPr lang="es-ES" altLang="es-ES" sz="1700"/>
          </a:p>
          <a:p>
            <a:pPr lvl="1" eaLnBrk="1" hangingPunct="1"/>
            <a:r>
              <a:rPr lang="es-ES" altLang="es-ES" sz="1700"/>
              <a:t>Localización de los teléfonos</a:t>
            </a:r>
          </a:p>
          <a:p>
            <a:pPr lvl="1" eaLnBrk="1" hangingPunct="1"/>
            <a:r>
              <a:rPr lang="es-ES" altLang="es-ES" sz="1700"/>
              <a:t>La sala de primeros auxilios</a:t>
            </a:r>
          </a:p>
          <a:p>
            <a:pPr lvl="1" eaLnBrk="1" hangingPunct="1"/>
            <a:r>
              <a:rPr lang="es-ES" altLang="es-ES" sz="1700"/>
              <a:t>Itinerario que los médicos seguirían</a:t>
            </a:r>
          </a:p>
          <a:p>
            <a:pPr lvl="1" eaLnBrk="1" hangingPunct="1"/>
            <a:r>
              <a:rPr lang="es-ES" altLang="es-ES" sz="1700"/>
              <a:t>Cualquier otro detalle que se considere útil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2887" name="Rectangle 12288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89" name="Rectangle 12288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1" name="Rectangle 12289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3" name="Rectangle 12289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5" name="Rectangle 12289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7" name="Freeform: Shape 12289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2882" name="Rectangle 2">
            <a:extLst>
              <a:ext uri="{FF2B5EF4-FFF2-40B4-BE49-F238E27FC236}">
                <a16:creationId xmlns:a16="http://schemas.microsoft.com/office/drawing/2014/main" id="{683EA795-C5CD-7B75-5EFB-568052E18090}"/>
              </a:ext>
            </a:extLst>
          </p:cNvPr>
          <p:cNvSpPr>
            <a:spLocks noGrp="1" noChangeArrowheads="1"/>
          </p:cNvSpPr>
          <p:nvPr>
            <p:ph type="title"/>
          </p:nvPr>
        </p:nvSpPr>
        <p:spPr>
          <a:xfrm>
            <a:off x="986118" y="735106"/>
            <a:ext cx="7540322" cy="2928470"/>
          </a:xfrm>
        </p:spPr>
        <p:txBody>
          <a:bodyPr vert="horz" lIns="91440" tIns="45720" rIns="91440" bIns="45720" rtlCol="0" anchor="b">
            <a:normAutofit/>
          </a:bodyPr>
          <a:lstStyle/>
          <a:p>
            <a:pPr defTabSz="914400">
              <a:defRPr/>
            </a:pPr>
            <a:r>
              <a:rPr lang="en-US" sz="4200" b="1" kern="1200">
                <a:solidFill>
                  <a:srgbClr val="FFFFFF"/>
                </a:solidFill>
                <a:latin typeface="+mj-lt"/>
                <a:ea typeface="+mj-ea"/>
                <a:cs typeface="+mj-cs"/>
              </a:rPr>
              <a:t>SEGURIDAD DEL GRUPO</a:t>
            </a:r>
            <a:br>
              <a:rPr lang="en-US" sz="4200" b="1" kern="1200">
                <a:solidFill>
                  <a:srgbClr val="FFFFFF"/>
                </a:solidFill>
                <a:latin typeface="+mj-lt"/>
                <a:ea typeface="+mj-ea"/>
                <a:cs typeface="+mj-cs"/>
              </a:rPr>
            </a:br>
            <a:endParaRPr lang="en-US" sz="4200" b="1" kern="1200">
              <a:solidFill>
                <a:srgbClr val="FFFFFF"/>
              </a:solidFill>
              <a:latin typeface="+mj-lt"/>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489" name="Rectangle 2048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F10DF22F-927A-E57C-9A6E-EE1C56926F51}"/>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SEGURIDAD DEL GRUPO</a:t>
            </a:r>
            <a:endParaRPr lang="es-ES_tradnl" sz="3500" b="1"/>
          </a:p>
        </p:txBody>
      </p:sp>
      <p:sp>
        <p:nvSpPr>
          <p:cNvPr id="15363" name="Rectangle 3">
            <a:extLst>
              <a:ext uri="{FF2B5EF4-FFF2-40B4-BE49-F238E27FC236}">
                <a16:creationId xmlns:a16="http://schemas.microsoft.com/office/drawing/2014/main" id="{0CCBEF27-BEE4-2541-5C6D-9C0BC3939242}"/>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700" b="1" dirty="0"/>
              <a:t>SUPERVISIÓN DIRECTA DE UN MONITOR</a:t>
            </a:r>
          </a:p>
          <a:p>
            <a:pPr eaLnBrk="1" hangingPunct="1">
              <a:buFont typeface="Wingdings" panose="05000000000000000000" pitchFamily="2" charset="2"/>
              <a:buNone/>
              <a:defRPr/>
            </a:pPr>
            <a:r>
              <a:rPr lang="es-ES" sz="1700" b="1" dirty="0"/>
              <a:t>		</a:t>
            </a:r>
          </a:p>
          <a:p>
            <a:pPr eaLnBrk="1" hangingPunct="1">
              <a:buFont typeface="Wingdings" panose="05000000000000000000" pitchFamily="2" charset="2"/>
              <a:buNone/>
              <a:defRPr/>
            </a:pPr>
            <a:r>
              <a:rPr lang="es-ES" sz="1700" b="1" dirty="0"/>
              <a:t>Razón monitor arquero: 1:6  a  1:12</a:t>
            </a:r>
          </a:p>
          <a:p>
            <a:pPr eaLnBrk="1" hangingPunct="1">
              <a:buFont typeface="Wingdings" panose="05000000000000000000" pitchFamily="2" charset="2"/>
              <a:buNone/>
              <a:defRPr/>
            </a:pPr>
            <a:endParaRPr lang="es-ES" sz="1700" b="1" dirty="0"/>
          </a:p>
          <a:p>
            <a:pPr eaLnBrk="1" hangingPunct="1">
              <a:buFont typeface="Wingdings" panose="05000000000000000000" pitchFamily="2" charset="2"/>
              <a:buNone/>
              <a:defRPr/>
            </a:pPr>
            <a:endParaRPr lang="es-ES" sz="1700" b="1" dirty="0"/>
          </a:p>
          <a:p>
            <a:pPr eaLnBrk="1" hangingPunct="1">
              <a:buFont typeface="Wingdings" panose="05000000000000000000" pitchFamily="2" charset="2"/>
              <a:buNone/>
              <a:defRPr/>
            </a:pPr>
            <a:endParaRPr lang="es-ES" sz="1700" b="1" dirty="0"/>
          </a:p>
          <a:p>
            <a:pPr eaLnBrk="1" hangingPunct="1">
              <a:buFont typeface="Wingdings" panose="05000000000000000000" pitchFamily="2" charset="2"/>
              <a:buNone/>
              <a:defRPr/>
            </a:pPr>
            <a:endParaRPr lang="es-ES" sz="1700" b="1" dirty="0"/>
          </a:p>
          <a:p>
            <a:pPr eaLnBrk="1" hangingPunct="1">
              <a:buFont typeface="Wingdings" panose="05000000000000000000" pitchFamily="2" charset="2"/>
              <a:buNone/>
              <a:defRPr/>
            </a:pPr>
            <a:endParaRPr lang="es-ES" sz="1700" b="1" dirty="0"/>
          </a:p>
          <a:p>
            <a:pPr eaLnBrk="1" hangingPunct="1">
              <a:defRPr/>
            </a:pPr>
            <a:endParaRPr lang="es-ES_tradnl" sz="1700" b="1" dirty="0"/>
          </a:p>
        </p:txBody>
      </p:sp>
      <p:sp>
        <p:nvSpPr>
          <p:cNvPr id="20491" name="Rectangle 2049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2049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5" name="Rectangle 2049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7" name="Rectangle 2049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84" name="Picture 4" descr="ANd9GcQvwGthOwkPflYs5jD8TGFrWg7XGMo9Wp21erjPdjKrKpobA7IW">
            <a:extLst>
              <a:ext uri="{FF2B5EF4-FFF2-40B4-BE49-F238E27FC236}">
                <a16:creationId xmlns:a16="http://schemas.microsoft.com/office/drawing/2014/main" id="{533E468B-9C09-AF60-45F4-5DAAB28BF1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2273495"/>
            <a:ext cx="3127897" cy="23429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9032" name="Rectangle 12903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13"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034" name="Group 12903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9272" cy="1576446"/>
            <a:chOff x="0" y="0"/>
            <a:chExt cx="12192002" cy="1576446"/>
          </a:xfrm>
        </p:grpSpPr>
        <p:sp>
          <p:nvSpPr>
            <p:cNvPr id="129035" name="Rectangle 12903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6" name="Rectangle 12903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037" name="Rectangle 12903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026" name="Rectangle 2">
            <a:extLst>
              <a:ext uri="{FF2B5EF4-FFF2-40B4-BE49-F238E27FC236}">
                <a16:creationId xmlns:a16="http://schemas.microsoft.com/office/drawing/2014/main" id="{5CA45DF2-6BAF-0876-2CB5-BE6C1FCC5337}"/>
              </a:ext>
            </a:extLst>
          </p:cNvPr>
          <p:cNvSpPr>
            <a:spLocks noGrp="1" noChangeArrowheads="1"/>
          </p:cNvSpPr>
          <p:nvPr>
            <p:ph type="title"/>
          </p:nvPr>
        </p:nvSpPr>
        <p:spPr>
          <a:xfrm>
            <a:off x="1028698" y="319314"/>
            <a:ext cx="7108033" cy="1030515"/>
          </a:xfrm>
        </p:spPr>
        <p:txBody>
          <a:bodyPr anchor="ctr">
            <a:normAutofit/>
          </a:bodyPr>
          <a:lstStyle/>
          <a:p>
            <a:pPr eaLnBrk="1" hangingPunct="1">
              <a:defRPr/>
            </a:pPr>
            <a:r>
              <a:rPr lang="es-ES" sz="3500" b="1">
                <a:solidFill>
                  <a:srgbClr val="FFFFFF"/>
                </a:solidFill>
              </a:rPr>
              <a:t>SEGURIDAD DEL GRUPO</a:t>
            </a:r>
          </a:p>
        </p:txBody>
      </p:sp>
      <p:pic>
        <p:nvPicPr>
          <p:cNvPr id="21509" name="Picture 6" descr="1">
            <a:extLst>
              <a:ext uri="{FF2B5EF4-FFF2-40B4-BE49-F238E27FC236}">
                <a16:creationId xmlns:a16="http://schemas.microsoft.com/office/drawing/2014/main" id="{AE7CDF46-8074-B127-8B57-6B4FBF127D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38266" y="2050595"/>
            <a:ext cx="2814370" cy="2617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tirarc1">
            <a:extLst>
              <a:ext uri="{FF2B5EF4-FFF2-40B4-BE49-F238E27FC236}">
                <a16:creationId xmlns:a16="http://schemas.microsoft.com/office/drawing/2014/main" id="{B3EFF3C2-EE1B-8BD7-40B9-D58F212845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753" y="2597877"/>
            <a:ext cx="3450265" cy="1569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a:extLst>
              <a:ext uri="{FF2B5EF4-FFF2-40B4-BE49-F238E27FC236}">
                <a16:creationId xmlns:a16="http://schemas.microsoft.com/office/drawing/2014/main" id="{EFB95985-A035-74C3-9BEC-AC06A9FF4745}"/>
              </a:ext>
            </a:extLst>
          </p:cNvPr>
          <p:cNvSpPr>
            <a:spLocks noGrp="1" noChangeArrowheads="1"/>
          </p:cNvSpPr>
          <p:nvPr>
            <p:ph idx="1"/>
          </p:nvPr>
        </p:nvSpPr>
        <p:spPr>
          <a:xfrm>
            <a:off x="1028698" y="5070346"/>
            <a:ext cx="7122320" cy="1385266"/>
          </a:xfrm>
        </p:spPr>
        <p:txBody>
          <a:bodyPr>
            <a:normAutofit/>
          </a:bodyPr>
          <a:lstStyle/>
          <a:p>
            <a:pPr eaLnBrk="1" hangingPunct="1">
              <a:defRPr/>
            </a:pPr>
            <a:r>
              <a:rPr lang="es-ES" sz="1700" b="1"/>
              <a:t>BAJO NINGUNA CIRCUNSTANCIA SE DEBE TIRAR SI HAY ALGUIEN EN LA ZONA DE DIANAS O SUS CERCANÍAS.</a:t>
            </a:r>
          </a:p>
          <a:p>
            <a:pPr eaLnBrk="1" hangingPunct="1">
              <a:defRPr/>
            </a:pPr>
            <a:endParaRPr lang="es-ES" sz="1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0056" name="Rectangle 13005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0" name="Rectangle 2">
            <a:extLst>
              <a:ext uri="{FF2B5EF4-FFF2-40B4-BE49-F238E27FC236}">
                <a16:creationId xmlns:a16="http://schemas.microsoft.com/office/drawing/2014/main" id="{2E161211-11D7-988D-0636-D34F7B3CE673}"/>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SEGURIDAD DEL GRUPO</a:t>
            </a:r>
          </a:p>
        </p:txBody>
      </p:sp>
      <p:sp>
        <p:nvSpPr>
          <p:cNvPr id="130051" name="Rectangle 3">
            <a:extLst>
              <a:ext uri="{FF2B5EF4-FFF2-40B4-BE49-F238E27FC236}">
                <a16:creationId xmlns:a16="http://schemas.microsoft.com/office/drawing/2014/main" id="{6628FF3A-133D-5500-767A-5F7665FC86EC}"/>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700" b="1"/>
              <a:t>LA LÍNEA DE TIRO DEBE SER RECTA. DISTINTAS DISTANCIAS / UNA ÚNICA LÍNEA DE TIRO</a:t>
            </a:r>
          </a:p>
          <a:p>
            <a:pPr eaLnBrk="1" hangingPunct="1">
              <a:defRPr/>
            </a:pPr>
            <a:endParaRPr lang="es-ES" sz="1700" b="1"/>
          </a:p>
          <a:p>
            <a:pPr eaLnBrk="1" hangingPunct="1">
              <a:buFont typeface="Wingdings" panose="05000000000000000000" pitchFamily="2" charset="2"/>
              <a:buNone/>
              <a:defRPr/>
            </a:pPr>
            <a:endParaRPr lang="es-ES" sz="1700" b="1"/>
          </a:p>
          <a:p>
            <a:pPr eaLnBrk="1" hangingPunct="1">
              <a:defRPr/>
            </a:pPr>
            <a:endParaRPr lang="es-ES" sz="1700"/>
          </a:p>
        </p:txBody>
      </p:sp>
      <p:sp>
        <p:nvSpPr>
          <p:cNvPr id="130058" name="Rectangle 13005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60" name="Rectangle 13005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062" name="Rectangle 13006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064" name="Rectangle 13006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532" name="Picture 7" descr="imagen">
            <a:extLst>
              <a:ext uri="{FF2B5EF4-FFF2-40B4-BE49-F238E27FC236}">
                <a16:creationId xmlns:a16="http://schemas.microsoft.com/office/drawing/2014/main" id="{886E3DFF-880C-B1F7-406D-1D8640996F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2271985"/>
            <a:ext cx="3127897" cy="23459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35" name="Rectangle 4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4100" descr="Una pared pintada con una flecha y una diana">
            <a:extLst>
              <a:ext uri="{FF2B5EF4-FFF2-40B4-BE49-F238E27FC236}">
                <a16:creationId xmlns:a16="http://schemas.microsoft.com/office/drawing/2014/main" id="{7E0C1ABF-65AA-1BF0-7314-9C03A662C09D}"/>
              </a:ext>
            </a:extLst>
          </p:cNvPr>
          <p:cNvPicPr>
            <a:picLocks noChangeAspect="1"/>
          </p:cNvPicPr>
          <p:nvPr/>
        </p:nvPicPr>
        <p:blipFill>
          <a:blip r:embed="rId2"/>
          <a:srcRect l="24390"/>
          <a:stretch>
            <a:fillRect/>
          </a:stretch>
        </p:blipFill>
        <p:spPr>
          <a:xfrm>
            <a:off x="1891767" y="10"/>
            <a:ext cx="7252231" cy="6857990"/>
          </a:xfrm>
          <a:prstGeom prst="rect">
            <a:avLst/>
          </a:prstGeom>
        </p:spPr>
      </p:pic>
      <p:sp>
        <p:nvSpPr>
          <p:cNvPr id="4137" name="Rectangle 4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8" name="Rectangle 2">
            <a:extLst>
              <a:ext uri="{FF2B5EF4-FFF2-40B4-BE49-F238E27FC236}">
                <a16:creationId xmlns:a16="http://schemas.microsoft.com/office/drawing/2014/main" id="{170F19F7-C0D2-DDAA-54F3-BB63F16C2434}"/>
              </a:ext>
            </a:extLst>
          </p:cNvPr>
          <p:cNvSpPr>
            <a:spLocks noGrp="1" noChangeArrowheads="1"/>
          </p:cNvSpPr>
          <p:nvPr>
            <p:ph type="ctrTitle"/>
          </p:nvPr>
        </p:nvSpPr>
        <p:spPr>
          <a:xfrm>
            <a:off x="628650" y="365125"/>
            <a:ext cx="2866641" cy="1899912"/>
          </a:xfrm>
        </p:spPr>
        <p:txBody>
          <a:bodyPr vert="horz" lIns="91440" tIns="45720" rIns="91440" bIns="45720" rtlCol="0" anchor="ctr">
            <a:normAutofit/>
          </a:bodyPr>
          <a:lstStyle/>
          <a:p>
            <a:pPr algn="l" defTabSz="914400"/>
            <a:r>
              <a:rPr lang="en-US" altLang="es-ES" sz="3500" b="1">
                <a:effectLst/>
              </a:rPr>
              <a:t>OBJETIVOS GENERALES</a:t>
            </a:r>
          </a:p>
        </p:txBody>
      </p:sp>
      <p:sp>
        <p:nvSpPr>
          <p:cNvPr id="4099" name="Rectangle 3">
            <a:extLst>
              <a:ext uri="{FF2B5EF4-FFF2-40B4-BE49-F238E27FC236}">
                <a16:creationId xmlns:a16="http://schemas.microsoft.com/office/drawing/2014/main" id="{29D1F6BA-A93C-5128-61D6-B2F9FA57E1CD}"/>
              </a:ext>
            </a:extLst>
          </p:cNvPr>
          <p:cNvSpPr>
            <a:spLocks noGrp="1" noChangeArrowheads="1"/>
          </p:cNvSpPr>
          <p:nvPr>
            <p:ph type="subTitle" idx="1"/>
          </p:nvPr>
        </p:nvSpPr>
        <p:spPr>
          <a:xfrm>
            <a:off x="539552" y="2060848"/>
            <a:ext cx="2866641" cy="3742762"/>
          </a:xfrm>
        </p:spPr>
        <p:txBody>
          <a:bodyPr vert="horz" lIns="91440" tIns="45720" rIns="91440" bIns="45720" rtlCol="0">
            <a:noAutofit/>
          </a:bodyPr>
          <a:lstStyle/>
          <a:p>
            <a:pPr indent="-228600" algn="l" defTabSz="914400">
              <a:buFont typeface="Arial" panose="020B0604020202020204" pitchFamily="34" charset="0"/>
              <a:buChar char="•"/>
            </a:pPr>
            <a:r>
              <a:rPr lang="en-US" altLang="es-ES" sz="1200" b="1" dirty="0">
                <a:effectLst/>
              </a:rPr>
              <a:t>CONOCIMIENTO DE LAS NORMAS BÁSICAS DE PREVENCIÓN DE ACCIDENTES Y SU APLICACIÓN EN LOS ENTRENAMIENTOS.</a:t>
            </a:r>
          </a:p>
          <a:p>
            <a:pPr indent="-228600" algn="l" defTabSz="914400">
              <a:buFont typeface="Arial" panose="020B0604020202020204" pitchFamily="34" charset="0"/>
              <a:buChar char="•"/>
            </a:pPr>
            <a:endParaRPr lang="en-US" altLang="es-ES" sz="1200" b="1" dirty="0">
              <a:effectLst/>
            </a:endParaRPr>
          </a:p>
          <a:p>
            <a:pPr indent="-228600" algn="l" defTabSz="914400">
              <a:buFont typeface="Arial" panose="020B0604020202020204" pitchFamily="34" charset="0"/>
              <a:buChar char="•"/>
            </a:pPr>
            <a:endParaRPr lang="en-US" altLang="es-ES" sz="1200" b="1" dirty="0">
              <a:effectLst/>
            </a:endParaRPr>
          </a:p>
          <a:p>
            <a:pPr indent="-228600" algn="l" defTabSz="914400">
              <a:buFont typeface="Arial" panose="020B0604020202020204" pitchFamily="34" charset="0"/>
              <a:buChar char="•"/>
            </a:pPr>
            <a:r>
              <a:rPr lang="en-US" altLang="es-ES" sz="1200" b="1" dirty="0">
                <a:effectLst/>
              </a:rPr>
              <a:t>CONOCIMIENTO DE LOS SISTEMAS DE CONTROL DE SEGURIDAD A NIVEL GRUPAL E INDIVIDUAL.</a:t>
            </a:r>
          </a:p>
          <a:p>
            <a:pPr indent="-228600" algn="l" defTabSz="914400">
              <a:buFont typeface="Arial" panose="020B0604020202020204" pitchFamily="34" charset="0"/>
              <a:buChar char="•"/>
            </a:pPr>
            <a:endParaRPr lang="en-US" altLang="es-ES" sz="1200" b="1" dirty="0">
              <a:effectLst/>
            </a:endParaRPr>
          </a:p>
          <a:p>
            <a:pPr indent="-228600" algn="l" defTabSz="914400">
              <a:buFont typeface="Arial" panose="020B0604020202020204" pitchFamily="34" charset="0"/>
              <a:buChar char="•"/>
            </a:pPr>
            <a:endParaRPr lang="en-US" altLang="es-ES" sz="1200" b="1" dirty="0">
              <a:effectLst/>
            </a:endParaRPr>
          </a:p>
          <a:p>
            <a:pPr indent="-228600" algn="l" defTabSz="914400">
              <a:buFont typeface="Arial" panose="020B0604020202020204" pitchFamily="34" charset="0"/>
              <a:buChar char="•"/>
            </a:pPr>
            <a:r>
              <a:rPr lang="en-US" altLang="es-ES" sz="1200" b="1" dirty="0">
                <a:effectLst/>
              </a:rPr>
              <a:t>CONOCIMIENTO DE LAS NORMAS BÁSICAS DE COMPORTAMIENTO A INCULCAR A LOS PRINCIPIANTES.</a:t>
            </a:r>
          </a:p>
          <a:p>
            <a:pPr indent="-228600" algn="l" defTabSz="914400">
              <a:buFont typeface="Arial" panose="020B0604020202020204" pitchFamily="34" charset="0"/>
              <a:buChar char="•"/>
            </a:pPr>
            <a:endParaRPr lang="en-US" altLang="es-ES" sz="1200" b="1" dirty="0">
              <a:effectLst/>
            </a:endParaRPr>
          </a:p>
          <a:p>
            <a:pPr indent="-228600" algn="l" defTabSz="914400">
              <a:buFont typeface="Arial" panose="020B0604020202020204" pitchFamily="34" charset="0"/>
              <a:buChar char="•"/>
            </a:pPr>
            <a:endParaRPr lang="en-US" altLang="es-ES" sz="1200" b="1" dirty="0">
              <a:effectLst/>
            </a:endParaRPr>
          </a:p>
          <a:p>
            <a:pPr indent="-228600" algn="l" defTabSz="914400">
              <a:buFont typeface="Arial" panose="020B0604020202020204" pitchFamily="34" charset="0"/>
              <a:buChar char="•"/>
            </a:pPr>
            <a:r>
              <a:rPr lang="en-US" altLang="es-ES" sz="1200" b="1" dirty="0">
                <a:effectLst/>
              </a:rPr>
              <a:t>CONOCIMIENTO DE LAS LESIONES MÁS FRECUENTES Y FORMA DE PREVENIRLAS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1080" name="Rectangle 13107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4" name="Rectangle 2">
            <a:extLst>
              <a:ext uri="{FF2B5EF4-FFF2-40B4-BE49-F238E27FC236}">
                <a16:creationId xmlns:a16="http://schemas.microsoft.com/office/drawing/2014/main" id="{F87AC9F5-6536-9FE0-4635-C86F558E6751}"/>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SEGURIDAD DEL GRUPO</a:t>
            </a:r>
          </a:p>
        </p:txBody>
      </p:sp>
      <p:sp>
        <p:nvSpPr>
          <p:cNvPr id="131075" name="Rectangle 3">
            <a:extLst>
              <a:ext uri="{FF2B5EF4-FFF2-40B4-BE49-F238E27FC236}">
                <a16:creationId xmlns:a16="http://schemas.microsoft.com/office/drawing/2014/main" id="{A14649F8-1A63-0546-3502-AE04215EA25A}"/>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700" b="1"/>
              <a:t>TODOS LOS ARQUEROS QUE ESTÉN DISPARANDO DEBEN PERMANECER EN LA LÍNEA DE TIRO Y RETROCEDER UNOS METROS CUANDO HAYAN ACABADO.</a:t>
            </a:r>
          </a:p>
          <a:p>
            <a:pPr eaLnBrk="1" hangingPunct="1">
              <a:defRPr/>
            </a:pPr>
            <a:endParaRPr lang="es-ES" sz="1700"/>
          </a:p>
        </p:txBody>
      </p:sp>
      <p:sp>
        <p:nvSpPr>
          <p:cNvPr id="131082" name="Rectangle 13108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84" name="Rectangle 13108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086" name="Rectangle 13108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088" name="Rectangle 13108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eltapin-carrera-300x198">
            <a:extLst>
              <a:ext uri="{FF2B5EF4-FFF2-40B4-BE49-F238E27FC236}">
                <a16:creationId xmlns:a16="http://schemas.microsoft.com/office/drawing/2014/main" id="{F4A36BDD-D4F5-9A43-9129-1B4DC1A971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2412740"/>
            <a:ext cx="3127897" cy="2064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104" name="Rectangle 13210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98" name="Rectangle 2">
            <a:extLst>
              <a:ext uri="{FF2B5EF4-FFF2-40B4-BE49-F238E27FC236}">
                <a16:creationId xmlns:a16="http://schemas.microsoft.com/office/drawing/2014/main" id="{51927F6C-9FC8-6C5A-FB21-C1C183300D9A}"/>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SEGURIDAD DEL GRUPO</a:t>
            </a:r>
          </a:p>
        </p:txBody>
      </p:sp>
      <p:sp>
        <p:nvSpPr>
          <p:cNvPr id="132099" name="Rectangle 3">
            <a:extLst>
              <a:ext uri="{FF2B5EF4-FFF2-40B4-BE49-F238E27FC236}">
                <a16:creationId xmlns:a16="http://schemas.microsoft.com/office/drawing/2014/main" id="{28DE4BC6-BCB2-45AA-8117-4F3A9DFC8F98}"/>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400" b="1" dirty="0"/>
              <a:t>LA FLECHA SÓLO DEBE PONERSE EN LA CUERDA CUANDO LOS ARQUEROS SE ENCUENTREN BIEN SITUADOS EN LA LÍNEA DE TIRO Y SE HAYA DADO LA SEÑAL DE QUE EL CAMPO ESTÁ LIBRE.</a:t>
            </a:r>
          </a:p>
          <a:p>
            <a:pPr eaLnBrk="1" hangingPunct="1">
              <a:buFont typeface="Wingdings" panose="05000000000000000000" pitchFamily="2" charset="2"/>
              <a:buNone/>
              <a:defRPr/>
            </a:pPr>
            <a:endParaRPr lang="es-ES" sz="1400" b="1" dirty="0"/>
          </a:p>
          <a:p>
            <a:pPr eaLnBrk="1" hangingPunct="1">
              <a:defRPr/>
            </a:pPr>
            <a:r>
              <a:rPr lang="es-ES" sz="1400" b="1" dirty="0"/>
              <a:t>LOS ARQUEROS SÓLO PUEDEN TENSAR SU ARCO EN LA LÍNEA DE TIRO Y SIEMPRE APUNTANDO A LA DIANA SOBRE LA QUE SE PRETENDE TIRAR.</a:t>
            </a:r>
          </a:p>
          <a:p>
            <a:pPr eaLnBrk="1" hangingPunct="1">
              <a:defRPr/>
            </a:pPr>
            <a:endParaRPr lang="es-ES" sz="1400" b="1" dirty="0"/>
          </a:p>
          <a:p>
            <a:pPr eaLnBrk="1" hangingPunct="1">
              <a:defRPr/>
            </a:pPr>
            <a:r>
              <a:rPr lang="es-ES" sz="1400" b="1" dirty="0"/>
              <a:t>EVITAR LA APERTURA DE ARRIBA ABAJO.  LA POSICIÓN DE TENSADO SERÁ LO MÁS PARALELA POSIBLE AL SUELO</a:t>
            </a:r>
          </a:p>
          <a:p>
            <a:pPr eaLnBrk="1" hangingPunct="1">
              <a:defRPr/>
            </a:pPr>
            <a:endParaRPr lang="es-ES" sz="1400" b="1" dirty="0"/>
          </a:p>
          <a:p>
            <a:pPr eaLnBrk="1" hangingPunct="1">
              <a:defRPr/>
            </a:pPr>
            <a:endParaRPr lang="es-ES" sz="1400"/>
          </a:p>
        </p:txBody>
      </p:sp>
      <p:sp>
        <p:nvSpPr>
          <p:cNvPr id="132106" name="Rectangle 13210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08" name="Rectangle 13210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110" name="Rectangle 13210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112" name="Rectangle 13211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80" name="Picture 4" descr="tiro-al-arco-toledo">
            <a:extLst>
              <a:ext uri="{FF2B5EF4-FFF2-40B4-BE49-F238E27FC236}">
                <a16:creationId xmlns:a16="http://schemas.microsoft.com/office/drawing/2014/main" id="{8501B26A-682E-598E-8D7B-4DF0FACA6C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2403943"/>
            <a:ext cx="3127897" cy="20820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4152" name="Rectangle 13415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46" name="Rectangle 2">
            <a:extLst>
              <a:ext uri="{FF2B5EF4-FFF2-40B4-BE49-F238E27FC236}">
                <a16:creationId xmlns:a16="http://schemas.microsoft.com/office/drawing/2014/main" id="{2CE49EBE-4737-7678-2413-31EB273C7190}"/>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SEGURIDAD DEL GRUPO</a:t>
            </a:r>
          </a:p>
        </p:txBody>
      </p:sp>
      <p:sp>
        <p:nvSpPr>
          <p:cNvPr id="134147" name="Rectangle 3">
            <a:extLst>
              <a:ext uri="{FF2B5EF4-FFF2-40B4-BE49-F238E27FC236}">
                <a16:creationId xmlns:a16="http://schemas.microsoft.com/office/drawing/2014/main" id="{1A9B803C-E084-4AF5-5EE8-56D4C63519E4}"/>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600" b="1"/>
              <a:t>ARCOS Y FLECHAS DEBEN TRATARSE CON CUIDADO EN LA LÍNEA DE TIRO.</a:t>
            </a:r>
          </a:p>
          <a:p>
            <a:pPr eaLnBrk="1" hangingPunct="1">
              <a:buFont typeface="Wingdings" panose="05000000000000000000" pitchFamily="2" charset="2"/>
              <a:buNone/>
              <a:defRPr/>
            </a:pPr>
            <a:endParaRPr lang="es-ES" sz="1600" b="1"/>
          </a:p>
          <a:p>
            <a:pPr eaLnBrk="1" hangingPunct="1">
              <a:defRPr/>
            </a:pPr>
            <a:r>
              <a:rPr lang="es-ES" sz="1600" b="1"/>
              <a:t>TENSAR EL ARCO SIN INTERFERIR A OTROS ARQUEROS QUE ESTÉN TIRANDO A SU LADO.</a:t>
            </a:r>
          </a:p>
          <a:p>
            <a:pPr eaLnBrk="1" hangingPunct="1">
              <a:defRPr/>
            </a:pPr>
            <a:endParaRPr lang="es-ES" sz="1600" b="1"/>
          </a:p>
          <a:p>
            <a:pPr eaLnBrk="1" hangingPunct="1">
              <a:defRPr/>
            </a:pPr>
            <a:r>
              <a:rPr lang="es-ES" sz="1600" b="1"/>
              <a:t>PROPORCIONEN CARCAJES A LOS ALUMNOS. </a:t>
            </a:r>
          </a:p>
          <a:p>
            <a:pPr eaLnBrk="1" hangingPunct="1">
              <a:buFont typeface="Wingdings" panose="05000000000000000000" pitchFamily="2" charset="2"/>
              <a:buNone/>
              <a:defRPr/>
            </a:pPr>
            <a:r>
              <a:rPr lang="es-ES" sz="1600" b="1"/>
              <a:t>     “La punta de la flecha deberá siempre estar en un carcaj o en un arco apuntando al blanco o en el blanco”</a:t>
            </a:r>
          </a:p>
          <a:p>
            <a:pPr eaLnBrk="1" hangingPunct="1">
              <a:defRPr/>
            </a:pPr>
            <a:endParaRPr lang="es-ES" sz="1600" b="1"/>
          </a:p>
          <a:p>
            <a:pPr eaLnBrk="1" hangingPunct="1">
              <a:defRPr/>
            </a:pPr>
            <a:endParaRPr lang="es-ES" sz="1600"/>
          </a:p>
        </p:txBody>
      </p:sp>
      <p:sp>
        <p:nvSpPr>
          <p:cNvPr id="134154" name="Rectangle 13415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56" name="Rectangle 13415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158" name="Rectangle 13415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160" name="Rectangle 13415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605" name="Picture 6" descr="_DSC3265">
            <a:extLst>
              <a:ext uri="{FF2B5EF4-FFF2-40B4-BE49-F238E27FC236}">
                <a16:creationId xmlns:a16="http://schemas.microsoft.com/office/drawing/2014/main" id="{166033A9-2A4B-BCB3-2238-DF156C083F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2350182"/>
            <a:ext cx="3127897" cy="21895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6200" name="Rectangle 13619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13"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202" name="Group 136201">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9272" cy="1576446"/>
            <a:chOff x="0" y="0"/>
            <a:chExt cx="12192002" cy="1576446"/>
          </a:xfrm>
        </p:grpSpPr>
        <p:sp>
          <p:nvSpPr>
            <p:cNvPr id="136203" name="Rectangle 136202">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04" name="Rectangle 136203">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205" name="Rectangle 136204">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194" name="Rectangle 2">
            <a:extLst>
              <a:ext uri="{FF2B5EF4-FFF2-40B4-BE49-F238E27FC236}">
                <a16:creationId xmlns:a16="http://schemas.microsoft.com/office/drawing/2014/main" id="{D033EA44-D211-407B-BFDE-EB6DA1C1CFA1}"/>
              </a:ext>
            </a:extLst>
          </p:cNvPr>
          <p:cNvSpPr>
            <a:spLocks noGrp="1" noChangeArrowheads="1"/>
          </p:cNvSpPr>
          <p:nvPr>
            <p:ph type="title"/>
          </p:nvPr>
        </p:nvSpPr>
        <p:spPr>
          <a:xfrm>
            <a:off x="1028698" y="319314"/>
            <a:ext cx="7108033" cy="1030515"/>
          </a:xfrm>
        </p:spPr>
        <p:txBody>
          <a:bodyPr anchor="ctr">
            <a:normAutofit/>
          </a:bodyPr>
          <a:lstStyle/>
          <a:p>
            <a:pPr eaLnBrk="1" hangingPunct="1">
              <a:defRPr/>
            </a:pPr>
            <a:r>
              <a:rPr lang="es-ES" sz="3500" b="1">
                <a:solidFill>
                  <a:srgbClr val="FFFFFF"/>
                </a:solidFill>
              </a:rPr>
              <a:t>SEGURIDAD DEL GRUPO</a:t>
            </a:r>
          </a:p>
        </p:txBody>
      </p:sp>
      <p:pic>
        <p:nvPicPr>
          <p:cNvPr id="26629" name="Picture 5">
            <a:extLst>
              <a:ext uri="{FF2B5EF4-FFF2-40B4-BE49-F238E27FC236}">
                <a16:creationId xmlns:a16="http://schemas.microsoft.com/office/drawing/2014/main" id="{740CA2F9-6A1B-8757-F873-968D304D1B1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49386" y="2050595"/>
            <a:ext cx="1103249" cy="2617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264137_net_campeonato">
            <a:extLst>
              <a:ext uri="{FF2B5EF4-FFF2-40B4-BE49-F238E27FC236}">
                <a16:creationId xmlns:a16="http://schemas.microsoft.com/office/drawing/2014/main" id="{6B2127CA-D756-9ED7-D9EF-4202DB0FA0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753" y="2074130"/>
            <a:ext cx="2617365" cy="2617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3">
            <a:extLst>
              <a:ext uri="{FF2B5EF4-FFF2-40B4-BE49-F238E27FC236}">
                <a16:creationId xmlns:a16="http://schemas.microsoft.com/office/drawing/2014/main" id="{A0A83AF9-5C72-0812-38FA-A3B2CBFF9348}"/>
              </a:ext>
            </a:extLst>
          </p:cNvPr>
          <p:cNvSpPr>
            <a:spLocks noGrp="1" noChangeArrowheads="1"/>
          </p:cNvSpPr>
          <p:nvPr>
            <p:ph idx="1"/>
          </p:nvPr>
        </p:nvSpPr>
        <p:spPr>
          <a:xfrm>
            <a:off x="1028698" y="5070346"/>
            <a:ext cx="7122320" cy="1385266"/>
          </a:xfrm>
        </p:spPr>
        <p:txBody>
          <a:bodyPr>
            <a:normAutofit/>
          </a:bodyPr>
          <a:lstStyle/>
          <a:p>
            <a:pPr eaLnBrk="1" hangingPunct="1"/>
            <a:r>
              <a:rPr lang="es-ES" altLang="es-ES" sz="1700" b="1"/>
              <a:t>PROHIBIDO ARROJAR FLECHAS AL AIRE SIN LA SUPERVISIÓN Y CONTROL DE UN INSTRUCTOR MUY EXPERIMENTADO.</a:t>
            </a:r>
          </a:p>
          <a:p>
            <a:pPr eaLnBrk="1" hangingPunct="1"/>
            <a:endParaRPr lang="es-ES" altLang="es-ES" sz="1700" b="1"/>
          </a:p>
          <a:p>
            <a:pPr eaLnBrk="1" hangingPunct="1"/>
            <a:r>
              <a:rPr lang="es-ES" altLang="es-ES" sz="1700" b="1"/>
              <a:t>NO TIRAR NUNCA UNA FLECHA HACIA ARRIBA.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661" name="Rectangle 2766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DA05C41D-9CE3-7DC1-1670-320771B9E998}"/>
              </a:ext>
            </a:extLst>
          </p:cNvPr>
          <p:cNvSpPr>
            <a:spLocks noGrp="1" noChangeArrowheads="1"/>
          </p:cNvSpPr>
          <p:nvPr>
            <p:ph type="title"/>
          </p:nvPr>
        </p:nvSpPr>
        <p:spPr>
          <a:xfrm>
            <a:off x="3640115" y="456346"/>
            <a:ext cx="5016546" cy="664320"/>
          </a:xfrm>
        </p:spPr>
        <p:txBody>
          <a:bodyPr anchor="b">
            <a:normAutofit/>
          </a:bodyPr>
          <a:lstStyle/>
          <a:p>
            <a:pPr eaLnBrk="1" hangingPunct="1">
              <a:defRPr/>
            </a:pPr>
            <a:r>
              <a:rPr lang="es-ES" sz="3500" b="1" dirty="0"/>
              <a:t>SEGURIDAD DEL GRUPO</a:t>
            </a:r>
            <a:endParaRPr lang="es-ES_tradnl" sz="3500" b="1" dirty="0"/>
          </a:p>
        </p:txBody>
      </p:sp>
      <p:pic>
        <p:nvPicPr>
          <p:cNvPr id="27655" name="Picture 7">
            <a:extLst>
              <a:ext uri="{FF2B5EF4-FFF2-40B4-BE49-F238E27FC236}">
                <a16:creationId xmlns:a16="http://schemas.microsoft.com/office/drawing/2014/main" id="{DC27CF0A-3BBC-979C-0E73-09D47FAFC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672" r="2" b="20508"/>
          <a:stretch>
            <a:fillRect/>
          </a:stretch>
        </p:blipFill>
        <p:spPr bwMode="auto">
          <a:xfrm>
            <a:off x="20" y="10"/>
            <a:ext cx="3028930" cy="2145155"/>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a:extLst>
              <a:ext uri="{FF2B5EF4-FFF2-40B4-BE49-F238E27FC236}">
                <a16:creationId xmlns:a16="http://schemas.microsoft.com/office/drawing/2014/main" id="{687C84A1-9909-6FE5-0F8B-513BA985E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6335"/>
          <a:stretch>
            <a:fillRect/>
          </a:stretch>
        </p:blipFill>
        <p:spPr bwMode="auto">
          <a:xfrm>
            <a:off x="20" y="2145165"/>
            <a:ext cx="3028930" cy="21250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DSC_0580">
            <a:extLst>
              <a:ext uri="{FF2B5EF4-FFF2-40B4-BE49-F238E27FC236}">
                <a16:creationId xmlns:a16="http://schemas.microsoft.com/office/drawing/2014/main" id="{D4799DB5-8F34-B481-C749-B91AB981F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57"/>
          <a:stretch>
            <a:fillRect/>
          </a:stretch>
        </p:blipFill>
        <p:spPr bwMode="auto">
          <a:xfrm>
            <a:off x="20" y="4257004"/>
            <a:ext cx="3028930" cy="21451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a:extLst>
              <a:ext uri="{FF2B5EF4-FFF2-40B4-BE49-F238E27FC236}">
                <a16:creationId xmlns:a16="http://schemas.microsoft.com/office/drawing/2014/main" id="{544E65DA-A4C1-91CD-B496-237BACC2E729}"/>
              </a:ext>
            </a:extLst>
          </p:cNvPr>
          <p:cNvSpPr>
            <a:spLocks noGrp="1" noChangeArrowheads="1"/>
          </p:cNvSpPr>
          <p:nvPr>
            <p:ph idx="1"/>
          </p:nvPr>
        </p:nvSpPr>
        <p:spPr>
          <a:xfrm>
            <a:off x="3619500" y="1340769"/>
            <a:ext cx="5037160" cy="4396566"/>
          </a:xfrm>
        </p:spPr>
        <p:txBody>
          <a:bodyPr>
            <a:normAutofit/>
          </a:bodyPr>
          <a:lstStyle/>
          <a:p>
            <a:pPr eaLnBrk="1" hangingPunct="1">
              <a:defRPr/>
            </a:pPr>
            <a:r>
              <a:rPr lang="es-ES" sz="1100" b="1" dirty="0"/>
              <a:t>ES MEJOR UTILIZAR UN SILBATO DESDE LA PRIMERA CLASE.</a:t>
            </a:r>
          </a:p>
          <a:p>
            <a:pPr eaLnBrk="1" hangingPunct="1">
              <a:buFont typeface="Wingdings" panose="05000000000000000000" pitchFamily="2" charset="2"/>
              <a:buNone/>
              <a:defRPr/>
            </a:pPr>
            <a:endParaRPr lang="es-ES" sz="1100" b="1" dirty="0"/>
          </a:p>
          <a:p>
            <a:pPr eaLnBrk="1" hangingPunct="1">
              <a:defRPr/>
            </a:pPr>
            <a:r>
              <a:rPr lang="es-ES" sz="1100" b="1" dirty="0"/>
              <a:t>PLANEAR Y ORGANIZAR LOS ENTRENAMIENTOS CON LA “SEGURIDAD” EN LA CABEZA.</a:t>
            </a:r>
          </a:p>
          <a:p>
            <a:pPr eaLnBrk="1" hangingPunct="1">
              <a:buFont typeface="Wingdings" panose="05000000000000000000" pitchFamily="2" charset="2"/>
              <a:buNone/>
              <a:defRPr/>
            </a:pPr>
            <a:endParaRPr lang="es-ES" sz="1100" b="1" dirty="0"/>
          </a:p>
          <a:p>
            <a:pPr eaLnBrk="1" hangingPunct="1">
              <a:defRPr/>
            </a:pPr>
            <a:r>
              <a:rPr lang="es-ES" sz="1100" b="1" dirty="0"/>
              <a:t>CONTROLAR EL EQUIPO DE LOS ARQUEROS CON REGULARIDAD.</a:t>
            </a:r>
          </a:p>
          <a:p>
            <a:pPr eaLnBrk="1" hangingPunct="1">
              <a:buFont typeface="Wingdings" panose="05000000000000000000" pitchFamily="2" charset="2"/>
              <a:buNone/>
              <a:defRPr/>
            </a:pPr>
            <a:endParaRPr lang="es-ES" sz="1100" b="1" dirty="0"/>
          </a:p>
          <a:p>
            <a:pPr eaLnBrk="1" hangingPunct="1">
              <a:defRPr/>
            </a:pPr>
            <a:r>
              <a:rPr lang="es-ES" sz="1100" b="1" dirty="0"/>
              <a:t>ASEGURARSE DE QUE LOS ARQUEROS NO SE MOLESTAN O SE TOCAN INVOLUNTARIAMENTE.</a:t>
            </a:r>
          </a:p>
          <a:p>
            <a:pPr eaLnBrk="1" hangingPunct="1">
              <a:buFont typeface="Wingdings" panose="05000000000000000000" pitchFamily="2" charset="2"/>
              <a:buNone/>
              <a:defRPr/>
            </a:pPr>
            <a:endParaRPr lang="es-ES" sz="1100" b="1" dirty="0"/>
          </a:p>
          <a:p>
            <a:pPr eaLnBrk="1" hangingPunct="1">
              <a:defRPr/>
            </a:pPr>
            <a:r>
              <a:rPr lang="es-ES" sz="1100" b="1" dirty="0"/>
              <a:t>SI UN ARCO O UNA FLECHA CAE DELANTE DE LA LÍNEA DE TIRO, EL ARQUERO DEBERÁ ESPERAR HASTA QUE LOS DEMÁS ARQUEROS HAYAN ACABADO SUS DISPAROS ANTES DE RECUPERARLO</a:t>
            </a:r>
          </a:p>
          <a:p>
            <a:pPr eaLnBrk="1" hangingPunct="1">
              <a:buFont typeface="Wingdings" panose="05000000000000000000" pitchFamily="2" charset="2"/>
              <a:buNone/>
              <a:defRPr/>
            </a:pPr>
            <a:endParaRPr lang="es-ES" sz="1100" b="1" dirty="0"/>
          </a:p>
          <a:p>
            <a:pPr eaLnBrk="1" hangingPunct="1">
              <a:defRPr/>
            </a:pPr>
            <a:r>
              <a:rPr lang="es-ES" sz="1100" b="1" dirty="0"/>
              <a:t>AL SACAR LAS FLECHAS DE LA DIANA TENER CUIDADO DE QUE NO HAYA NADIE DETRÁS. LOS ARQUEROS DEBEN ESPERAR A LOS LADOS DEL     PARAPETO PARA RETIRAR SUS FLECHAS.</a:t>
            </a:r>
          </a:p>
          <a:p>
            <a:pPr eaLnBrk="1" hangingPunct="1">
              <a:defRPr/>
            </a:pPr>
            <a:endParaRPr lang="es-ES_tradnl" sz="800" dirty="0"/>
          </a:p>
        </p:txBody>
      </p:sp>
      <p:sp>
        <p:nvSpPr>
          <p:cNvPr id="27663" name="Rectangle 27662">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5" name="Rectangle 27664">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9575" name="Rectangle 10957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7" name="Rectangle 10957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9" name="Rectangle 10957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81" name="Rectangle 10958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83" name="Rectangle 10958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85" name="Freeform: Shape 10958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9570" name="Rectangle 2">
            <a:extLst>
              <a:ext uri="{FF2B5EF4-FFF2-40B4-BE49-F238E27FC236}">
                <a16:creationId xmlns:a16="http://schemas.microsoft.com/office/drawing/2014/main" id="{CCB9B417-9CCD-2507-974D-645AAD08C0AA}"/>
              </a:ext>
            </a:extLst>
          </p:cNvPr>
          <p:cNvSpPr>
            <a:spLocks noGrp="1" noChangeArrowheads="1"/>
          </p:cNvSpPr>
          <p:nvPr>
            <p:ph type="title"/>
          </p:nvPr>
        </p:nvSpPr>
        <p:spPr>
          <a:xfrm>
            <a:off x="986118" y="735106"/>
            <a:ext cx="7540322" cy="2928470"/>
          </a:xfrm>
        </p:spPr>
        <p:txBody>
          <a:bodyPr vert="horz" lIns="91440" tIns="45720" rIns="91440" bIns="45720" rtlCol="0" anchor="b">
            <a:normAutofit/>
          </a:bodyPr>
          <a:lstStyle/>
          <a:p>
            <a:pPr defTabSz="914400">
              <a:defRPr/>
            </a:pPr>
            <a:r>
              <a:rPr lang="en-US" sz="4200" b="1" kern="1200">
                <a:solidFill>
                  <a:srgbClr val="FFFFFF"/>
                </a:solidFill>
                <a:latin typeface="+mj-lt"/>
                <a:ea typeface="+mj-ea"/>
                <a:cs typeface="+mj-cs"/>
              </a:rPr>
              <a:t>SEGURIDAD INDIVIDUAL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09570"/>
                                        </p:tgtEl>
                                        <p:attrNameLst>
                                          <p:attrName>style.visibility</p:attrName>
                                        </p:attrNameLst>
                                      </p:cBhvr>
                                      <p:to>
                                        <p:strVal val="visible"/>
                                      </p:to>
                                    </p:set>
                                    <p:animEffect transition="in" filter="fade">
                                      <p:cBhvr>
                                        <p:cTn id="7" dur="10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2" name="Rectangle 29707">
            <a:extLst>
              <a:ext uri="{FF2B5EF4-FFF2-40B4-BE49-F238E27FC236}">
                <a16:creationId xmlns:a16="http://schemas.microsoft.com/office/drawing/2014/main" id="{0B4C22B8-EF26-4286-A736-0372ACFBC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82489"/>
            <a:ext cx="4517053" cy="5687241"/>
          </a:xfrm>
          <a:prstGeom prst="rect">
            <a:avLst/>
          </a:prstGeom>
          <a:gradFill>
            <a:gsLst>
              <a:gs pos="0">
                <a:schemeClr val="accent1">
                  <a:lumMod val="90000"/>
                </a:schemeClr>
              </a:gs>
              <a:gs pos="24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723" name="Picture 29709">
            <a:extLst>
              <a:ext uri="{FF2B5EF4-FFF2-40B4-BE49-F238E27FC236}">
                <a16:creationId xmlns:a16="http://schemas.microsoft.com/office/drawing/2014/main" id="{85A922B0-601F-4AAB-85E5-07A89CAB72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9561"/>
          <a:stretch/>
        </p:blipFill>
        <p:spPr>
          <a:xfrm>
            <a:off x="1" y="561225"/>
            <a:ext cx="9144000" cy="5749199"/>
          </a:xfrm>
          <a:prstGeom prst="rect">
            <a:avLst/>
          </a:prstGeom>
        </p:spPr>
      </p:pic>
      <p:sp>
        <p:nvSpPr>
          <p:cNvPr id="17410" name="Rectangle 2">
            <a:extLst>
              <a:ext uri="{FF2B5EF4-FFF2-40B4-BE49-F238E27FC236}">
                <a16:creationId xmlns:a16="http://schemas.microsoft.com/office/drawing/2014/main" id="{6407159A-69C6-5C24-F5EE-ED6B004D281D}"/>
              </a:ext>
            </a:extLst>
          </p:cNvPr>
          <p:cNvSpPr>
            <a:spLocks noGrp="1" noChangeArrowheads="1"/>
          </p:cNvSpPr>
          <p:nvPr>
            <p:ph type="title"/>
          </p:nvPr>
        </p:nvSpPr>
        <p:spPr>
          <a:xfrm>
            <a:off x="480060" y="2465615"/>
            <a:ext cx="2761162" cy="1933805"/>
          </a:xfrm>
        </p:spPr>
        <p:txBody>
          <a:bodyPr>
            <a:normAutofit/>
          </a:bodyPr>
          <a:lstStyle/>
          <a:p>
            <a:pPr eaLnBrk="1" hangingPunct="1">
              <a:defRPr/>
            </a:pPr>
            <a:r>
              <a:rPr lang="es-ES" b="1">
                <a:solidFill>
                  <a:srgbClr val="FFFFFF"/>
                </a:solidFill>
              </a:rPr>
              <a:t>SEGURIDAD INDIVIDUAL</a:t>
            </a:r>
            <a:endParaRPr lang="es-ES_tradnl" b="1">
              <a:solidFill>
                <a:srgbClr val="FFFFFF"/>
              </a:solidFill>
            </a:endParaRPr>
          </a:p>
        </p:txBody>
      </p:sp>
      <p:sp>
        <p:nvSpPr>
          <p:cNvPr id="29724" name="Rectangle 29711">
            <a:extLst>
              <a:ext uri="{FF2B5EF4-FFF2-40B4-BE49-F238E27FC236}">
                <a16:creationId xmlns:a16="http://schemas.microsoft.com/office/drawing/2014/main" id="{D2F5DFC2-1D12-4B94-8FB8-BAED0E218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634" y="1475951"/>
            <a:ext cx="3733481" cy="1484636"/>
          </a:xfrm>
          <a:prstGeom prst="rect">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701" name="Picture 6" descr="_DSC3262">
            <a:extLst>
              <a:ext uri="{FF2B5EF4-FFF2-40B4-BE49-F238E27FC236}">
                <a16:creationId xmlns:a16="http://schemas.microsoft.com/office/drawing/2014/main" id="{BCE7B117-2E1A-CE20-ADB3-84D3B2F301B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l="6366" r="36767" b="6"/>
          <a:stretch>
            <a:fillRect/>
          </a:stretch>
        </p:blipFill>
        <p:spPr bwMode="auto">
          <a:xfrm>
            <a:off x="4956807" y="1599713"/>
            <a:ext cx="781811" cy="1244114"/>
          </a:xfrm>
          <a:prstGeom prst="rect">
            <a:avLst/>
          </a:pr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images (14)">
            <a:extLst>
              <a:ext uri="{FF2B5EF4-FFF2-40B4-BE49-F238E27FC236}">
                <a16:creationId xmlns:a16="http://schemas.microsoft.com/office/drawing/2014/main" id="{10B72FDA-D0C9-B7EC-F874-2BAB8C62928F}"/>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l="32931" r="19999" b="1"/>
          <a:stretch>
            <a:fillRect/>
          </a:stretch>
        </p:blipFill>
        <p:spPr bwMode="auto">
          <a:xfrm>
            <a:off x="5865778" y="1595185"/>
            <a:ext cx="781811" cy="1244114"/>
          </a:xfrm>
          <a:prstGeom prst="rect">
            <a:avLst/>
          </a:pr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_DSC3221">
            <a:extLst>
              <a:ext uri="{FF2B5EF4-FFF2-40B4-BE49-F238E27FC236}">
                <a16:creationId xmlns:a16="http://schemas.microsoft.com/office/drawing/2014/main" id="{F3AE44FC-1531-82C2-16FA-D482DF9C4B66}"/>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l="15333" r="25133" b="11"/>
          <a:stretch>
            <a:fillRect/>
          </a:stretch>
        </p:blipFill>
        <p:spPr bwMode="auto">
          <a:xfrm>
            <a:off x="6762541" y="1599413"/>
            <a:ext cx="781811" cy="1244114"/>
          </a:xfrm>
          <a:prstGeom prst="rect">
            <a:avLst/>
          </a:pr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descr="Montadores">
            <a:extLst>
              <a:ext uri="{FF2B5EF4-FFF2-40B4-BE49-F238E27FC236}">
                <a16:creationId xmlns:a16="http://schemas.microsoft.com/office/drawing/2014/main" id="{A2F8E2D7-0F2D-2AA2-BC4B-048C58CB5023}"/>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l="6790" r="1500" b="4"/>
          <a:stretch>
            <a:fillRect/>
          </a:stretch>
        </p:blipFill>
        <p:spPr bwMode="auto">
          <a:xfrm>
            <a:off x="7671283" y="1596874"/>
            <a:ext cx="781811" cy="1244114"/>
          </a:xfrm>
          <a:prstGeom prst="rect">
            <a:avLst/>
          </a:pr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A9135823-75F8-6B86-D068-BAC0E2E84D45}"/>
              </a:ext>
            </a:extLst>
          </p:cNvPr>
          <p:cNvSpPr>
            <a:spLocks noGrp="1" noChangeArrowheads="1"/>
          </p:cNvSpPr>
          <p:nvPr>
            <p:ph idx="1"/>
          </p:nvPr>
        </p:nvSpPr>
        <p:spPr>
          <a:xfrm>
            <a:off x="4840634" y="3208950"/>
            <a:ext cx="3733184" cy="2623008"/>
          </a:xfrm>
        </p:spPr>
        <p:txBody>
          <a:bodyPr anchor="ctr">
            <a:normAutofit/>
          </a:bodyPr>
          <a:lstStyle/>
          <a:p>
            <a:r>
              <a:rPr lang="es-ES" altLang="es-ES" sz="1400" b="1" dirty="0">
                <a:solidFill>
                  <a:srgbClr val="000000"/>
                </a:solidFill>
              </a:rPr>
              <a:t>MONTAR EL ARCO CON MONTADORES</a:t>
            </a:r>
          </a:p>
          <a:p>
            <a:pPr eaLnBrk="1" hangingPunct="1">
              <a:buFont typeface="Wingdings" panose="05000000000000000000" pitchFamily="2" charset="2"/>
              <a:buNone/>
            </a:pPr>
            <a:endParaRPr lang="es-ES" altLang="es-ES" sz="1400" b="1" dirty="0">
              <a:solidFill>
                <a:srgbClr val="000000"/>
              </a:solidFill>
            </a:endParaRPr>
          </a:p>
          <a:p>
            <a:pPr eaLnBrk="1" hangingPunct="1"/>
            <a:r>
              <a:rPr lang="es-ES" altLang="es-ES" sz="1400" b="1" dirty="0">
                <a:solidFill>
                  <a:srgbClr val="000000"/>
                </a:solidFill>
              </a:rPr>
              <a:t>SOLTAR EL ARCO SIN NINGUNA FLECHA EN LA CUERDA.</a:t>
            </a:r>
          </a:p>
          <a:p>
            <a:pPr eaLnBrk="1" hangingPunct="1"/>
            <a:endParaRPr lang="es-ES" altLang="es-ES" sz="1400" b="1" dirty="0">
              <a:solidFill>
                <a:srgbClr val="000000"/>
              </a:solidFill>
            </a:endParaRPr>
          </a:p>
          <a:p>
            <a:pPr eaLnBrk="1" hangingPunct="1"/>
            <a:r>
              <a:rPr lang="es-ES" altLang="es-ES" sz="1400" b="1" dirty="0">
                <a:solidFill>
                  <a:srgbClr val="000000"/>
                </a:solidFill>
              </a:rPr>
              <a:t>EQUIPO DAÑADO.</a:t>
            </a:r>
          </a:p>
          <a:p>
            <a:pPr eaLnBrk="1" hangingPunct="1">
              <a:buFont typeface="Wingdings" panose="05000000000000000000" pitchFamily="2" charset="2"/>
              <a:buNone/>
            </a:pPr>
            <a:endParaRPr lang="es-ES" altLang="es-ES" sz="1400" b="1" dirty="0">
              <a:solidFill>
                <a:srgbClr val="000000"/>
              </a:solidFill>
            </a:endParaRPr>
          </a:p>
          <a:p>
            <a:pPr eaLnBrk="1" hangingPunct="1">
              <a:buFont typeface="Wingdings" panose="05000000000000000000" pitchFamily="2" charset="2"/>
              <a:buNone/>
            </a:pPr>
            <a:endParaRPr lang="es-ES" altLang="es-ES" sz="1400" b="1" dirty="0">
              <a:solidFill>
                <a:srgbClr val="000000"/>
              </a:solidFill>
            </a:endParaRPr>
          </a:p>
          <a:p>
            <a:pPr eaLnBrk="1" hangingPunct="1">
              <a:buFont typeface="Wingdings" panose="05000000000000000000" pitchFamily="2" charset="2"/>
              <a:buNone/>
            </a:pPr>
            <a:endParaRPr lang="es-ES" altLang="es-ES" sz="600" b="1" dirty="0">
              <a:solidFill>
                <a:srgbClr val="000000"/>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456" name="Rectangle 10445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8" name="Rectangle 104457">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60" name="Rectangle 104459">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62" name="Rectangle 104461">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64" name="Freeform: Shape 104463">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466" name="Rectangle 104465">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2">
            <a:extLst>
              <a:ext uri="{FF2B5EF4-FFF2-40B4-BE49-F238E27FC236}">
                <a16:creationId xmlns:a16="http://schemas.microsoft.com/office/drawing/2014/main" id="{CACE7DC5-795C-EB22-FB02-E00BF3107683}"/>
              </a:ext>
            </a:extLst>
          </p:cNvPr>
          <p:cNvSpPr>
            <a:spLocks noGrp="1" noChangeArrowheads="1"/>
          </p:cNvSpPr>
          <p:nvPr>
            <p:ph type="title"/>
          </p:nvPr>
        </p:nvSpPr>
        <p:spPr>
          <a:xfrm>
            <a:off x="605118" y="457201"/>
            <a:ext cx="2133600" cy="3588870"/>
          </a:xfrm>
        </p:spPr>
        <p:txBody>
          <a:bodyPr anchor="b">
            <a:normAutofit/>
          </a:bodyPr>
          <a:lstStyle/>
          <a:p>
            <a:pPr algn="r">
              <a:defRPr/>
            </a:pPr>
            <a:r>
              <a:rPr lang="es-ES" sz="2700" b="1">
                <a:solidFill>
                  <a:srgbClr val="FFFFFF"/>
                </a:solidFill>
              </a:rPr>
              <a:t>SEGURIDAD INDIVIDUAL</a:t>
            </a:r>
          </a:p>
        </p:txBody>
      </p:sp>
      <p:sp>
        <p:nvSpPr>
          <p:cNvPr id="104451" name="Rectangle 3">
            <a:extLst>
              <a:ext uri="{FF2B5EF4-FFF2-40B4-BE49-F238E27FC236}">
                <a16:creationId xmlns:a16="http://schemas.microsoft.com/office/drawing/2014/main" id="{2CD74FC1-F375-96D1-4CCA-96F484CA08F0}"/>
              </a:ext>
            </a:extLst>
          </p:cNvPr>
          <p:cNvSpPr>
            <a:spLocks noGrp="1" noChangeArrowheads="1"/>
          </p:cNvSpPr>
          <p:nvPr>
            <p:ph idx="1"/>
          </p:nvPr>
        </p:nvSpPr>
        <p:spPr>
          <a:xfrm>
            <a:off x="3486933" y="669363"/>
            <a:ext cx="2467935" cy="5534211"/>
          </a:xfrm>
        </p:spPr>
        <p:txBody>
          <a:bodyPr anchor="ctr">
            <a:normAutofit/>
          </a:bodyPr>
          <a:lstStyle/>
          <a:p>
            <a:pPr eaLnBrk="1" hangingPunct="1">
              <a:defRPr/>
            </a:pPr>
            <a:r>
              <a:rPr lang="es-ES" sz="1700" b="1"/>
              <a:t>PROTECCIÓN DEL ARQUERO</a:t>
            </a:r>
          </a:p>
          <a:p>
            <a:pPr eaLnBrk="1" hangingPunct="1">
              <a:defRPr/>
            </a:pPr>
            <a:endParaRPr lang="es-ES" sz="1700" b="1"/>
          </a:p>
          <a:p>
            <a:pPr eaLnBrk="1" hangingPunct="1">
              <a:defRPr/>
            </a:pPr>
            <a:endParaRPr lang="es-ES" sz="1700" b="1"/>
          </a:p>
          <a:p>
            <a:pPr eaLnBrk="1" hangingPunct="1">
              <a:defRPr/>
            </a:pPr>
            <a:endParaRPr lang="es-ES" sz="1700" b="1"/>
          </a:p>
          <a:p>
            <a:pPr eaLnBrk="1" hangingPunct="1">
              <a:defRPr/>
            </a:pPr>
            <a:endParaRPr lang="es-ES" sz="1700" b="1"/>
          </a:p>
          <a:p>
            <a:pPr eaLnBrk="1" hangingPunct="1">
              <a:defRPr/>
            </a:pPr>
            <a:endParaRPr lang="es-ES" sz="1700" b="1"/>
          </a:p>
          <a:p>
            <a:pPr eaLnBrk="1" hangingPunct="1">
              <a:defRPr/>
            </a:pPr>
            <a:endParaRPr lang="es-ES" sz="1700" b="1"/>
          </a:p>
          <a:p>
            <a:pPr eaLnBrk="1" hangingPunct="1">
              <a:defRPr/>
            </a:pPr>
            <a:endParaRPr lang="es-ES" sz="1700" b="1"/>
          </a:p>
          <a:p>
            <a:pPr eaLnBrk="1" hangingPunct="1">
              <a:defRPr/>
            </a:pPr>
            <a:r>
              <a:rPr lang="es-ES" sz="1700" b="1"/>
              <a:t>LAS FLECHAS CORTAS SON MUY PELIGROSAS. PUEDEN SER CAUSA DE GRAVES LESIONES.</a:t>
            </a:r>
          </a:p>
        </p:txBody>
      </p:sp>
      <p:pic>
        <p:nvPicPr>
          <p:cNvPr id="30724" name="Picture 4" descr="Dactilerasgif">
            <a:extLst>
              <a:ext uri="{FF2B5EF4-FFF2-40B4-BE49-F238E27FC236}">
                <a16:creationId xmlns:a16="http://schemas.microsoft.com/office/drawing/2014/main" id="{79C213F6-983F-792C-91E4-8FDCFE0494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0894" y="1180737"/>
            <a:ext cx="2117689" cy="18208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Petoprotectorpecho">
            <a:extLst>
              <a:ext uri="{FF2B5EF4-FFF2-40B4-BE49-F238E27FC236}">
                <a16:creationId xmlns:a16="http://schemas.microsoft.com/office/drawing/2014/main" id="{603E354E-C6AC-9363-2152-E42E268A84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0626" y="3589863"/>
            <a:ext cx="2098225" cy="2395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489" name="Rectangle 105479">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1" name="Rectangle 105481">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2" name="Rectangle 105483">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3" name="Rectangle 105485">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488" name="Rectangle 105487">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0" name="Freeform: Shape 105489">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474" name="Rectangle 2">
            <a:extLst>
              <a:ext uri="{FF2B5EF4-FFF2-40B4-BE49-F238E27FC236}">
                <a16:creationId xmlns:a16="http://schemas.microsoft.com/office/drawing/2014/main" id="{17986D38-F14D-A6D6-95F5-E7001D03EE02}"/>
              </a:ext>
            </a:extLst>
          </p:cNvPr>
          <p:cNvSpPr>
            <a:spLocks noGrp="1" noChangeArrowheads="1"/>
          </p:cNvSpPr>
          <p:nvPr>
            <p:ph type="title"/>
          </p:nvPr>
        </p:nvSpPr>
        <p:spPr>
          <a:xfrm>
            <a:off x="373607" y="456345"/>
            <a:ext cx="2384947" cy="3556097"/>
          </a:xfrm>
        </p:spPr>
        <p:txBody>
          <a:bodyPr anchor="b">
            <a:normAutofit/>
          </a:bodyPr>
          <a:lstStyle/>
          <a:p>
            <a:pPr algn="r">
              <a:defRPr/>
            </a:pPr>
            <a:r>
              <a:rPr lang="es-ES" sz="3200" b="1">
                <a:solidFill>
                  <a:srgbClr val="FFFFFF"/>
                </a:solidFill>
              </a:rPr>
              <a:t>SEGURIDAD INDIVIDUAL</a:t>
            </a:r>
          </a:p>
        </p:txBody>
      </p:sp>
      <p:pic>
        <p:nvPicPr>
          <p:cNvPr id="31749" name="Picture 5">
            <a:extLst>
              <a:ext uri="{FF2B5EF4-FFF2-40B4-BE49-F238E27FC236}">
                <a16:creationId xmlns:a16="http://schemas.microsoft.com/office/drawing/2014/main" id="{FC38D0C9-34A3-B5A2-25CA-4A219C5875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61135" y="582318"/>
            <a:ext cx="1218242" cy="1719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_DSC3223">
            <a:extLst>
              <a:ext uri="{FF2B5EF4-FFF2-40B4-BE49-F238E27FC236}">
                <a16:creationId xmlns:a16="http://schemas.microsoft.com/office/drawing/2014/main" id="{404F4E70-3F31-966A-0F38-68E588B513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14822" y="582318"/>
            <a:ext cx="1379990" cy="1719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a:extLst>
              <a:ext uri="{FF2B5EF4-FFF2-40B4-BE49-F238E27FC236}">
                <a16:creationId xmlns:a16="http://schemas.microsoft.com/office/drawing/2014/main" id="{56E13096-899C-C584-428B-969BC4BBE603}"/>
              </a:ext>
            </a:extLst>
          </p:cNvPr>
          <p:cNvSpPr>
            <a:spLocks noGrp="1" noChangeArrowheads="1"/>
          </p:cNvSpPr>
          <p:nvPr>
            <p:ph idx="1"/>
          </p:nvPr>
        </p:nvSpPr>
        <p:spPr>
          <a:xfrm>
            <a:off x="3678789" y="2780928"/>
            <a:ext cx="4862968" cy="3578928"/>
          </a:xfrm>
        </p:spPr>
        <p:txBody>
          <a:bodyPr anchor="ctr">
            <a:normAutofit/>
          </a:bodyPr>
          <a:lstStyle/>
          <a:p>
            <a:pPr eaLnBrk="1" hangingPunct="1">
              <a:defRPr/>
            </a:pPr>
            <a:r>
              <a:rPr lang="es-ES" sz="1400" b="1" dirty="0"/>
              <a:t>CALENTAMIENTO ADECUADO ANTES DE CADA SESIÓN.</a:t>
            </a:r>
          </a:p>
          <a:p>
            <a:pPr eaLnBrk="1" hangingPunct="1">
              <a:defRPr/>
            </a:pPr>
            <a:r>
              <a:rPr lang="es-ES" sz="1400" b="1" dirty="0"/>
              <a:t>LOS ARQUEROS NO DEBEN CORRER MIENTRAS LLEVAN LAS FLECHAS.</a:t>
            </a:r>
          </a:p>
          <a:p>
            <a:pPr eaLnBrk="1" hangingPunct="1">
              <a:defRPr/>
            </a:pPr>
            <a:r>
              <a:rPr lang="es-ES" sz="1400" b="1" dirty="0"/>
              <a:t>REFERENCIAS FACIALES  Y  POSICIÓN DE LA CABEZA.</a:t>
            </a:r>
          </a:p>
          <a:p>
            <a:pPr eaLnBrk="1" hangingPunct="1">
              <a:defRPr/>
            </a:pPr>
            <a:r>
              <a:rPr lang="es-ES" sz="1400" b="1" dirty="0"/>
              <a:t>AL ACERCARSE A LA DIANA TENER CUIDADO  </a:t>
            </a:r>
          </a:p>
          <a:p>
            <a:pPr eaLnBrk="1" hangingPunct="1">
              <a:buFont typeface="Wingdings" panose="05000000000000000000" pitchFamily="2" charset="2"/>
              <a:buNone/>
              <a:defRPr/>
            </a:pPr>
            <a:r>
              <a:rPr lang="es-ES" sz="1400" b="1" dirty="0"/>
              <a:t>     CON LAS FLECHAS QUE SE ENCUENTREN </a:t>
            </a:r>
          </a:p>
          <a:p>
            <a:pPr eaLnBrk="1" hangingPunct="1">
              <a:buFont typeface="Wingdings" panose="05000000000000000000" pitchFamily="2" charset="2"/>
              <a:buNone/>
              <a:defRPr/>
            </a:pPr>
            <a:r>
              <a:rPr lang="es-ES" sz="1400" b="1" dirty="0"/>
              <a:t>     EN EL SUELO</a:t>
            </a:r>
          </a:p>
          <a:p>
            <a:pPr eaLnBrk="1" hangingPunct="1">
              <a:defRPr/>
            </a:pPr>
            <a:endParaRPr lang="es-ES" sz="400" dirty="0">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6528" name="Rectangle 10652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98" name="Rectangle 2">
            <a:extLst>
              <a:ext uri="{FF2B5EF4-FFF2-40B4-BE49-F238E27FC236}">
                <a16:creationId xmlns:a16="http://schemas.microsoft.com/office/drawing/2014/main" id="{A3D8E091-3EFD-9CF1-73B2-D5A12E60AE45}"/>
              </a:ext>
            </a:extLst>
          </p:cNvPr>
          <p:cNvSpPr>
            <a:spLocks noGrp="1" noChangeArrowheads="1"/>
          </p:cNvSpPr>
          <p:nvPr>
            <p:ph type="title"/>
          </p:nvPr>
        </p:nvSpPr>
        <p:spPr>
          <a:xfrm>
            <a:off x="852297" y="878545"/>
            <a:ext cx="4672739" cy="1285106"/>
          </a:xfrm>
        </p:spPr>
        <p:txBody>
          <a:bodyPr anchor="t">
            <a:normAutofit/>
          </a:bodyPr>
          <a:lstStyle/>
          <a:p>
            <a:pPr>
              <a:defRPr/>
            </a:pPr>
            <a:r>
              <a:rPr lang="es-ES" sz="3500" b="1" dirty="0"/>
              <a:t>SEGURIDAD INDIVIDUAL</a:t>
            </a:r>
          </a:p>
        </p:txBody>
      </p:sp>
      <p:sp>
        <p:nvSpPr>
          <p:cNvPr id="106499" name="Rectangle 3">
            <a:extLst>
              <a:ext uri="{FF2B5EF4-FFF2-40B4-BE49-F238E27FC236}">
                <a16:creationId xmlns:a16="http://schemas.microsoft.com/office/drawing/2014/main" id="{A0691EAD-A375-3EE9-EEC7-AA93B02E851F}"/>
              </a:ext>
            </a:extLst>
          </p:cNvPr>
          <p:cNvSpPr>
            <a:spLocks noGrp="1" noChangeArrowheads="1"/>
          </p:cNvSpPr>
          <p:nvPr>
            <p:ph idx="1"/>
          </p:nvPr>
        </p:nvSpPr>
        <p:spPr>
          <a:xfrm>
            <a:off x="852297" y="2369714"/>
            <a:ext cx="4672739" cy="3368478"/>
          </a:xfrm>
        </p:spPr>
        <p:txBody>
          <a:bodyPr>
            <a:normAutofit/>
          </a:bodyPr>
          <a:lstStyle/>
          <a:p>
            <a:pPr eaLnBrk="1" hangingPunct="1">
              <a:defRPr/>
            </a:pPr>
            <a:r>
              <a:rPr lang="es-ES" sz="1200" b="1"/>
              <a:t>SI SE SIENTE DOLOR NO CONTINUAR. VIGILEN ESPECIALMENTE A LOS DEPORTISTAS QUE SE ESTÁN RECUPERANDO DE UNA ENFERMEDAD O LESIÓN.</a:t>
            </a:r>
          </a:p>
          <a:p>
            <a:pPr eaLnBrk="1" hangingPunct="1">
              <a:buFont typeface="Wingdings" panose="05000000000000000000" pitchFamily="2" charset="2"/>
              <a:buNone/>
              <a:defRPr/>
            </a:pPr>
            <a:endParaRPr lang="es-ES" sz="1200" b="1"/>
          </a:p>
          <a:p>
            <a:pPr eaLnBrk="1" hangingPunct="1">
              <a:defRPr/>
            </a:pPr>
            <a:r>
              <a:rPr lang="es-ES" sz="1200" b="1"/>
              <a:t>RECUPERAR TODAS LAS FLECHAS PERDIDAS PARA EVITAR LESIONES A LOS SIGUIENTES USUARIOS DEL CAMPO.</a:t>
            </a:r>
          </a:p>
          <a:p>
            <a:pPr eaLnBrk="1" hangingPunct="1">
              <a:defRPr/>
            </a:pPr>
            <a:endParaRPr lang="es-ES" sz="1200" b="1"/>
          </a:p>
          <a:p>
            <a:pPr eaLnBrk="1" hangingPunct="1">
              <a:defRPr/>
            </a:pPr>
            <a:r>
              <a:rPr lang="es-ES_tradnl" sz="1200" b="1"/>
              <a:t>ATENCIÓN A DETERMINADOS TIPOS DE CUERDAS. TIPS REFORZADOS</a:t>
            </a:r>
          </a:p>
          <a:p>
            <a:pPr eaLnBrk="1" hangingPunct="1">
              <a:buFont typeface="Wingdings" panose="05000000000000000000" pitchFamily="2" charset="2"/>
              <a:buNone/>
              <a:defRPr/>
            </a:pPr>
            <a:endParaRPr lang="es-ES_tradnl" sz="1200" b="1"/>
          </a:p>
          <a:p>
            <a:pPr eaLnBrk="1" hangingPunct="1">
              <a:defRPr/>
            </a:pPr>
            <a:r>
              <a:rPr lang="es-ES_tradnl" sz="1200" b="1"/>
              <a:t>NO SOBRETENSAR UN ARCO DE POLEAS</a:t>
            </a:r>
          </a:p>
          <a:p>
            <a:pPr eaLnBrk="1" hangingPunct="1">
              <a:buFont typeface="Wingdings" panose="05000000000000000000" pitchFamily="2" charset="2"/>
              <a:buNone/>
              <a:defRPr/>
            </a:pPr>
            <a:endParaRPr lang="es-ES_tradnl" sz="1200" b="1"/>
          </a:p>
          <a:p>
            <a:pPr eaLnBrk="1" hangingPunct="1">
              <a:buFont typeface="Wingdings" panose="05000000000000000000" pitchFamily="2" charset="2"/>
              <a:buNone/>
              <a:defRPr/>
            </a:pPr>
            <a:endParaRPr lang="es-ES_tradnl" sz="1200" b="1"/>
          </a:p>
          <a:p>
            <a:pPr eaLnBrk="1" hangingPunct="1">
              <a:defRPr/>
            </a:pPr>
            <a:r>
              <a:rPr lang="es-ES_tradnl" sz="1200" b="1"/>
              <a:t>NO TIRAR SI SE TIENE ALGUNA DUDA.</a:t>
            </a:r>
          </a:p>
          <a:p>
            <a:pPr>
              <a:defRPr/>
            </a:pPr>
            <a:endParaRPr lang="es-ES" sz="1200">
              <a:effectLst/>
            </a:endParaRPr>
          </a:p>
        </p:txBody>
      </p:sp>
      <p:pic>
        <p:nvPicPr>
          <p:cNvPr id="32773" name="Picture 5" descr="Tip">
            <a:extLst>
              <a:ext uri="{FF2B5EF4-FFF2-40B4-BE49-F238E27FC236}">
                <a16:creationId xmlns:a16="http://schemas.microsoft.com/office/drawing/2014/main" id="{17A23D28-5DCE-C347-BF75-24A860D60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29" r="7658" b="-1"/>
          <a:stretch>
            <a:fillRect/>
          </a:stretch>
        </p:blipFill>
        <p:spPr bwMode="auto">
          <a:xfrm>
            <a:off x="5911402" y="88274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Tri laminate longbow-Nock 128">
            <a:extLst>
              <a:ext uri="{FF2B5EF4-FFF2-40B4-BE49-F238E27FC236}">
                <a16:creationId xmlns:a16="http://schemas.microsoft.com/office/drawing/2014/main" id="{D8E668C8-C389-62D0-0A40-A70E6A5FB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4" r="17808"/>
          <a:stretch>
            <a:fillRect/>
          </a:stretch>
        </p:blipFill>
        <p:spPr bwMode="auto">
          <a:xfrm>
            <a:off x="5911402" y="342900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29" name="Rectangle 10652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30" name="Rectangle 10652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302894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57" name="Rectangle 1335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EADC297C-66DF-CF35-8E66-052BCACDF767}"/>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CONTENIDOS</a:t>
            </a:r>
            <a:endParaRPr lang="es-ES_tradnl" sz="3500" b="1"/>
          </a:p>
        </p:txBody>
      </p:sp>
      <p:sp>
        <p:nvSpPr>
          <p:cNvPr id="13359" name="Rectangle 1335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1" name="Rectangle 1336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63" name="Rectangle 1336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65" name="Rectangle 1336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48" name="Picture 13347">
            <a:extLst>
              <a:ext uri="{FF2B5EF4-FFF2-40B4-BE49-F238E27FC236}">
                <a16:creationId xmlns:a16="http://schemas.microsoft.com/office/drawing/2014/main" id="{F765B6B8-B344-79C0-C535-867B0812F861}"/>
              </a:ext>
            </a:extLst>
          </p:cNvPr>
          <p:cNvPicPr>
            <a:picLocks noChangeAspect="1"/>
          </p:cNvPicPr>
          <p:nvPr/>
        </p:nvPicPr>
        <p:blipFill>
          <a:blip r:embed="rId2"/>
          <a:srcRect l="41704" r="21851" b="-1"/>
          <a:stretch>
            <a:fillRect/>
          </a:stretch>
        </p:blipFill>
        <p:spPr>
          <a:xfrm>
            <a:off x="5486374" y="909081"/>
            <a:ext cx="2769098" cy="5071731"/>
          </a:xfrm>
          <a:prstGeom prst="rect">
            <a:avLst/>
          </a:prstGeom>
        </p:spPr>
      </p:pic>
      <p:graphicFrame>
        <p:nvGraphicFramePr>
          <p:cNvPr id="13336" name="Rectangle 3">
            <a:extLst>
              <a:ext uri="{FF2B5EF4-FFF2-40B4-BE49-F238E27FC236}">
                <a16:creationId xmlns:a16="http://schemas.microsoft.com/office/drawing/2014/main" id="{8288432F-5BAB-BCAB-33D6-60CEFAAE9093}"/>
              </a:ext>
            </a:extLst>
          </p:cNvPr>
          <p:cNvGraphicFramePr>
            <a:graphicFrameLocks noGrp="1"/>
          </p:cNvGraphicFramePr>
          <p:nvPr>
            <p:ph idx="1"/>
            <p:extLst>
              <p:ext uri="{D42A27DB-BD31-4B8C-83A1-F6EECF244321}">
                <p14:modId xmlns:p14="http://schemas.microsoft.com/office/powerpoint/2010/main" val="1325289766"/>
              </p:ext>
            </p:extLst>
          </p:nvPr>
        </p:nvGraphicFramePr>
        <p:xfrm>
          <a:off x="858692" y="2405894"/>
          <a:ext cx="3986392" cy="353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818" name="Rectangle 338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035AB9E8-B88A-2932-6473-4A1C6EC486F6}"/>
              </a:ext>
            </a:extLst>
          </p:cNvPr>
          <p:cNvSpPr>
            <a:spLocks noGrp="1" noChangeArrowheads="1"/>
          </p:cNvSpPr>
          <p:nvPr>
            <p:ph type="title"/>
          </p:nvPr>
        </p:nvSpPr>
        <p:spPr>
          <a:xfrm>
            <a:off x="852297" y="878545"/>
            <a:ext cx="4672739" cy="1285106"/>
          </a:xfrm>
        </p:spPr>
        <p:txBody>
          <a:bodyPr anchor="t">
            <a:normAutofit/>
          </a:bodyPr>
          <a:lstStyle/>
          <a:p>
            <a:pPr eaLnBrk="1" hangingPunct="1">
              <a:defRPr/>
            </a:pPr>
            <a:r>
              <a:rPr lang="es-ES" sz="3500" b="1" dirty="0"/>
              <a:t>SEGURIDAD INDIVIDUAL</a:t>
            </a:r>
            <a:endParaRPr lang="es-ES_tradnl" sz="3500" b="1" dirty="0"/>
          </a:p>
        </p:txBody>
      </p:sp>
      <p:sp>
        <p:nvSpPr>
          <p:cNvPr id="18435" name="Rectangle 3">
            <a:extLst>
              <a:ext uri="{FF2B5EF4-FFF2-40B4-BE49-F238E27FC236}">
                <a16:creationId xmlns:a16="http://schemas.microsoft.com/office/drawing/2014/main" id="{6407F810-979E-5A61-53CA-9B9B4D1C30D7}"/>
              </a:ext>
            </a:extLst>
          </p:cNvPr>
          <p:cNvSpPr>
            <a:spLocks noGrp="1" noChangeArrowheads="1"/>
          </p:cNvSpPr>
          <p:nvPr>
            <p:ph idx="1"/>
          </p:nvPr>
        </p:nvSpPr>
        <p:spPr>
          <a:xfrm>
            <a:off x="852296" y="1982768"/>
            <a:ext cx="4727816" cy="3606471"/>
          </a:xfrm>
        </p:spPr>
        <p:txBody>
          <a:bodyPr>
            <a:noAutofit/>
          </a:bodyPr>
          <a:lstStyle/>
          <a:p>
            <a:pPr eaLnBrk="1" hangingPunct="1">
              <a:defRPr/>
            </a:pPr>
            <a:r>
              <a:rPr lang="es-ES" sz="1300" b="1" dirty="0"/>
              <a:t>OTROS ASPECTOS A TENER EN CUENTA:</a:t>
            </a:r>
          </a:p>
          <a:p>
            <a:pPr lvl="1" eaLnBrk="1" hangingPunct="1">
              <a:defRPr/>
            </a:pPr>
            <a:r>
              <a:rPr lang="es-ES" sz="1300" b="1" dirty="0"/>
              <a:t>USAR ROPA AJUSTADA AL CUERPO A LA ALTURA DEL PECHO Y MANGAS. NO USAR ROPA VOLUMINOSA,       DESABROCHADA O SUELTA DE LA ZONA DE LOS HOMBROS, PECHO O BRAZOS</a:t>
            </a:r>
          </a:p>
          <a:p>
            <a:pPr lvl="1" eaLnBrk="1" hangingPunct="1">
              <a:defRPr/>
            </a:pPr>
            <a:r>
              <a:rPr lang="es-ES" sz="1300" b="1" dirty="0"/>
              <a:t>NO LLEVAR JOYAS, RELOJES, BRAZALETES, COLLARES, ETC… QUE PUEDAN SER PELIGROSOS</a:t>
            </a:r>
          </a:p>
          <a:p>
            <a:pPr lvl="1" eaLnBrk="1" hangingPunct="1">
              <a:defRPr/>
            </a:pPr>
            <a:r>
              <a:rPr lang="es-ES" sz="1300" b="1" dirty="0"/>
              <a:t>ESCONDER LOS CORDONES QUE CUELGUEN, RECOGER EL CABELLO LARGO, LAS CAPUCHAS. PROTEGER Y VACIAR LOS BOLSILLOS DEL PECHO. QUITAR DE LA ROPA LOS ESCUDOS INSIGNIAS Y ALFILERES. CEÑIR LAS MANGAS CORTAS.</a:t>
            </a:r>
          </a:p>
          <a:p>
            <a:pPr lvl="1" eaLnBrk="1" hangingPunct="1">
              <a:defRPr/>
            </a:pPr>
            <a:r>
              <a:rPr lang="es-ES" sz="1300" b="1" dirty="0"/>
              <a:t>UTILIZAR CALZADO ESTABLE, DEPORTIVO. SUELAS PLANAS. EVITAR EL CALZADO QUE NO PERMITA UNA BUENA ESTABILIDAD DEL CUERPO.</a:t>
            </a:r>
            <a:endParaRPr lang="es-ES" sz="1400" b="1" dirty="0"/>
          </a:p>
          <a:p>
            <a:pPr lvl="1" eaLnBrk="1" hangingPunct="1">
              <a:defRPr/>
            </a:pPr>
            <a:r>
              <a:rPr lang="es-ES" sz="1300" b="1" dirty="0"/>
              <a:t>NO USAR SANDALIAS YA QUE AL RECOGER LAS FLECHAS,  LAS QUE SE ENCUENTRAN ENTRE LA HIERBA, PODRÍAN LASTIMARNOS</a:t>
            </a:r>
          </a:p>
          <a:p>
            <a:pPr lvl="1" eaLnBrk="1" hangingPunct="1">
              <a:defRPr/>
            </a:pPr>
            <a:endParaRPr lang="es-ES" sz="1300" b="1" dirty="0"/>
          </a:p>
          <a:p>
            <a:pPr eaLnBrk="1" hangingPunct="1">
              <a:buFont typeface="Wingdings" panose="05000000000000000000" pitchFamily="2" charset="2"/>
              <a:buNone/>
              <a:defRPr/>
            </a:pPr>
            <a:r>
              <a:rPr lang="es-ES" sz="1300" b="1" dirty="0"/>
              <a:t>		</a:t>
            </a:r>
            <a:endParaRPr lang="es-ES_tradnl" sz="1300" b="1" dirty="0"/>
          </a:p>
        </p:txBody>
      </p:sp>
      <p:pic>
        <p:nvPicPr>
          <p:cNvPr id="33796" name="Picture 5" descr="tiro+arco+2010_3-764182">
            <a:extLst>
              <a:ext uri="{FF2B5EF4-FFF2-40B4-BE49-F238E27FC236}">
                <a16:creationId xmlns:a16="http://schemas.microsoft.com/office/drawing/2014/main" id="{1CFB996F-66C6-CC5C-A278-688A13EB7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32" r="3577" b="-5"/>
          <a:stretch>
            <a:fillRect/>
          </a:stretch>
        </p:blipFill>
        <p:spPr bwMode="auto">
          <a:xfrm>
            <a:off x="5911402" y="88274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_DSC3224">
            <a:extLst>
              <a:ext uri="{FF2B5EF4-FFF2-40B4-BE49-F238E27FC236}">
                <a16:creationId xmlns:a16="http://schemas.microsoft.com/office/drawing/2014/main" id="{3716E3DD-FEAB-73C2-1AA1-A29FD09E8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 r="10274" b="-6"/>
          <a:stretch>
            <a:fillRect/>
          </a:stretch>
        </p:blipFill>
        <p:spPr bwMode="auto">
          <a:xfrm>
            <a:off x="5911402" y="342900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9" name="Rectangle 338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20" name="Rectangle 338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302894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0626" name="Rectangle 110611">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4" name="Rectangle 2">
            <a:extLst>
              <a:ext uri="{FF2B5EF4-FFF2-40B4-BE49-F238E27FC236}">
                <a16:creationId xmlns:a16="http://schemas.microsoft.com/office/drawing/2014/main" id="{3A534855-4D83-F5F2-BB7B-AA0EE36223B9}"/>
              </a:ext>
            </a:extLst>
          </p:cNvPr>
          <p:cNvSpPr>
            <a:spLocks noGrp="1" noChangeArrowheads="1"/>
          </p:cNvSpPr>
          <p:nvPr>
            <p:ph type="title"/>
          </p:nvPr>
        </p:nvSpPr>
        <p:spPr>
          <a:xfrm>
            <a:off x="997324" y="1146412"/>
            <a:ext cx="6760761" cy="2402006"/>
          </a:xfrm>
        </p:spPr>
        <p:txBody>
          <a:bodyPr vert="horz" lIns="91440" tIns="45720" rIns="91440" bIns="45720" rtlCol="0" anchor="b">
            <a:normAutofit/>
          </a:bodyPr>
          <a:lstStyle/>
          <a:p>
            <a:pPr defTabSz="914400">
              <a:defRPr/>
            </a:pPr>
            <a:r>
              <a:rPr lang="en-US" sz="4200" b="1" kern="1200">
                <a:solidFill>
                  <a:schemeClr val="tx1"/>
                </a:solidFill>
                <a:latin typeface="+mj-lt"/>
                <a:ea typeface="+mj-ea"/>
                <a:cs typeface="+mj-cs"/>
              </a:rPr>
              <a:t>EL COMPORTAMIENTO DEL ARQUERO</a:t>
            </a:r>
          </a:p>
        </p:txBody>
      </p:sp>
      <p:sp>
        <p:nvSpPr>
          <p:cNvPr id="110627" name="Rectangle 1106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4374554"/>
            <a:ext cx="9144005"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28" name="Rectangle 1106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105491" y="4374554"/>
            <a:ext cx="3038508"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29" name="Rectangle 110617">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9143988"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30" name="Rectangle 11061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4380927"/>
            <a:ext cx="9144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10594"/>
                                        </p:tgtEl>
                                        <p:attrNameLst>
                                          <p:attrName>style.visibility</p:attrName>
                                        </p:attrNameLst>
                                      </p:cBhvr>
                                      <p:to>
                                        <p:strVal val="visible"/>
                                      </p:to>
                                    </p:set>
                                    <p:animEffect transition="in" filter="fade">
                                      <p:cBhvr>
                                        <p:cTn id="7" dur="7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6" name="Rectangle 1946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8" name="Rectangle 1946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0" name="Rectangle 1946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2" name="Rectangle 1947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74" name="Freeform: Shape 1947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76" name="Rectangle 1947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a:extLst>
              <a:ext uri="{FF2B5EF4-FFF2-40B4-BE49-F238E27FC236}">
                <a16:creationId xmlns:a16="http://schemas.microsoft.com/office/drawing/2014/main" id="{6F3A54A2-8992-9B5C-9A5C-6870F0861148}"/>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1900" b="1">
                <a:solidFill>
                  <a:srgbClr val="FFFFFF"/>
                </a:solidFill>
              </a:rPr>
              <a:t>COMPORTAMIENTO DEL ARQUERO</a:t>
            </a:r>
            <a:endParaRPr lang="es-ES_tradnl" altLang="es-ES" sz="1900" b="1">
              <a:solidFill>
                <a:srgbClr val="FFFFFF"/>
              </a:solidFill>
            </a:endParaRPr>
          </a:p>
        </p:txBody>
      </p:sp>
      <p:sp>
        <p:nvSpPr>
          <p:cNvPr id="19459" name="Rectangle 3">
            <a:extLst>
              <a:ext uri="{FF2B5EF4-FFF2-40B4-BE49-F238E27FC236}">
                <a16:creationId xmlns:a16="http://schemas.microsoft.com/office/drawing/2014/main" id="{E1C42F67-2576-FF9B-BD7A-017FE1D54481}"/>
              </a:ext>
            </a:extLst>
          </p:cNvPr>
          <p:cNvSpPr>
            <a:spLocks noGrp="1" noChangeArrowheads="1"/>
          </p:cNvSpPr>
          <p:nvPr>
            <p:ph idx="1"/>
          </p:nvPr>
        </p:nvSpPr>
        <p:spPr>
          <a:xfrm>
            <a:off x="3607694" y="649480"/>
            <a:ext cx="4916510" cy="5546047"/>
          </a:xfrm>
        </p:spPr>
        <p:txBody>
          <a:bodyPr anchor="ctr">
            <a:normAutofit/>
          </a:bodyPr>
          <a:lstStyle/>
          <a:p>
            <a:pPr eaLnBrk="1" hangingPunct="1"/>
            <a:r>
              <a:rPr lang="es-ES" altLang="es-ES" sz="1700" b="1"/>
              <a:t>NO HABLAR EN LA LÍNEA DE TIRO, NI DISTRAER A OTROS ARQUEROS DURANTE LA TIRADA.</a:t>
            </a:r>
          </a:p>
          <a:p>
            <a:pPr eaLnBrk="1" hangingPunct="1"/>
            <a:endParaRPr lang="es-ES" altLang="es-ES" sz="1700" b="1"/>
          </a:p>
          <a:p>
            <a:pPr eaLnBrk="1" hangingPunct="1"/>
            <a:r>
              <a:rPr lang="es-ES" altLang="es-ES" sz="1700" b="1"/>
              <a:t>SÓLO EL MONITOR PUEDE HACER  COMENTARIOS SOBRE UN ARQUERO QUE ESTÁ TIRANDO.</a:t>
            </a:r>
          </a:p>
          <a:p>
            <a:pPr eaLnBrk="1" hangingPunct="1"/>
            <a:endParaRPr lang="es-ES" altLang="es-ES" sz="1700" b="1"/>
          </a:p>
          <a:p>
            <a:pPr eaLnBrk="1" hangingPunct="1"/>
            <a:r>
              <a:rPr lang="es-ES" altLang="es-ES" sz="1700" b="1"/>
              <a:t>ES MEJOR UN COMENTARIO ALENTADOR QUE UNO SARCÁSTICO.</a:t>
            </a:r>
          </a:p>
          <a:p>
            <a:pPr eaLnBrk="1" hangingPunct="1"/>
            <a:endParaRPr lang="es-ES" altLang="es-ES" sz="1700" b="1"/>
          </a:p>
          <a:p>
            <a:pPr eaLnBrk="1" hangingPunct="1"/>
            <a:r>
              <a:rPr lang="es-ES" altLang="es-ES" sz="1700" b="1"/>
              <a:t>NO HACER COMENTARIOS POCO AMABLES O DENIGRANTES SOBRE EL PROPIO TIRO PORQUE PUEDEN MOLESTAR O DISTRAER A ALGUIEN.</a:t>
            </a:r>
          </a:p>
          <a:p>
            <a:pPr eaLnBrk="1" hangingPunct="1"/>
            <a:endParaRPr lang="es-ES" altLang="es-ES" sz="1700" b="1"/>
          </a:p>
          <a:p>
            <a:pPr eaLnBrk="1" hangingPunct="1"/>
            <a:r>
              <a:rPr lang="es-ES" altLang="es-ES" sz="1700" b="1"/>
              <a:t>EN CASO DE TENER PROBLEMAS, DAR UN PASO ATRÁS Y AVISAR AL MONITOR; NO MOLESTAR A LOS COMPAÑEROS.</a:t>
            </a:r>
          </a:p>
          <a:p>
            <a:pPr eaLnBrk="1" hangingPunct="1"/>
            <a:endParaRPr lang="es-ES" altLang="es-ES" sz="1700" b="1"/>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5960" name="Rectangle 12595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5962" name="Rectangle 12596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4" name="Rectangle 12596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6" name="Rectangle 12596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8" name="Rectangle 12596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970" name="Freeform: Shape 12596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5972" name="Rectangle 12597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3069C5B5-CEEB-0AE0-487A-0E0E245D62DC}"/>
              </a:ext>
            </a:extLst>
          </p:cNvPr>
          <p:cNvSpPr>
            <a:spLocks noGrp="1" noChangeArrowheads="1"/>
          </p:cNvSpPr>
          <p:nvPr>
            <p:ph type="title"/>
          </p:nvPr>
        </p:nvSpPr>
        <p:spPr>
          <a:xfrm>
            <a:off x="350041" y="586855"/>
            <a:ext cx="2401025" cy="3387497"/>
          </a:xfrm>
        </p:spPr>
        <p:txBody>
          <a:bodyPr anchor="b">
            <a:normAutofit/>
          </a:bodyPr>
          <a:lstStyle/>
          <a:p>
            <a:pPr algn="r"/>
            <a:r>
              <a:rPr lang="es-ES" altLang="es-ES" sz="1900" b="1">
                <a:solidFill>
                  <a:srgbClr val="FFFFFF"/>
                </a:solidFill>
              </a:rPr>
              <a:t>COMPORTAMIENTO DEL ARQUERO</a:t>
            </a:r>
          </a:p>
        </p:txBody>
      </p:sp>
      <p:sp>
        <p:nvSpPr>
          <p:cNvPr id="125955" name="Rectangle 3">
            <a:extLst>
              <a:ext uri="{FF2B5EF4-FFF2-40B4-BE49-F238E27FC236}">
                <a16:creationId xmlns:a16="http://schemas.microsoft.com/office/drawing/2014/main" id="{97DAE85E-E0A5-A10A-6A4E-C9F7F21BE0B5}"/>
              </a:ext>
            </a:extLst>
          </p:cNvPr>
          <p:cNvSpPr>
            <a:spLocks noGrp="1" noChangeArrowheads="1"/>
          </p:cNvSpPr>
          <p:nvPr>
            <p:ph idx="1"/>
          </p:nvPr>
        </p:nvSpPr>
        <p:spPr>
          <a:xfrm>
            <a:off x="3607694" y="649480"/>
            <a:ext cx="4916510" cy="5546047"/>
          </a:xfrm>
        </p:spPr>
        <p:txBody>
          <a:bodyPr anchor="ctr">
            <a:normAutofit/>
          </a:bodyPr>
          <a:lstStyle/>
          <a:p>
            <a:pPr eaLnBrk="1" hangingPunct="1"/>
            <a:r>
              <a:rPr lang="es-ES" altLang="es-ES" sz="1700" b="1"/>
              <a:t>CUANDO SE HAYA ACABADO DE TIRAR, ABANDONAR HACIA ATRÁS LA LÍNEA DE TIRO, PARA DEJAR A LOS DEMÁS ARQUEROS COMPLETAR SU TANDA.</a:t>
            </a:r>
          </a:p>
          <a:p>
            <a:pPr eaLnBrk="1" hangingPunct="1"/>
            <a:endParaRPr lang="es-ES" altLang="es-ES" sz="1700" b="1"/>
          </a:p>
          <a:p>
            <a:pPr eaLnBrk="1" hangingPunct="1"/>
            <a:r>
              <a:rPr lang="es-ES" altLang="es-ES" sz="1700" b="1"/>
              <a:t>NO TOCAR NUNCA EL EQUIPO DE OTRO ARQUERO SIN PERMISO.</a:t>
            </a:r>
          </a:p>
          <a:p>
            <a:pPr eaLnBrk="1" hangingPunct="1"/>
            <a:endParaRPr lang="es-ES" altLang="es-ES" sz="1700" b="1"/>
          </a:p>
          <a:p>
            <a:pPr eaLnBrk="1" hangingPunct="1"/>
            <a:r>
              <a:rPr lang="es-ES" altLang="es-ES" sz="1700" b="1"/>
              <a:t>DEJAR LAS FLECHAS DE LOS OTROS ARQUEROS EN LA DIANA, A MENOS QUE LE PIDAN RECUPERARLAS.</a:t>
            </a:r>
          </a:p>
          <a:p>
            <a:pPr eaLnBrk="1" hangingPunct="1"/>
            <a:endParaRPr lang="es-ES" altLang="es-ES" sz="1700" b="1"/>
          </a:p>
          <a:p>
            <a:pPr eaLnBrk="1" hangingPunct="1"/>
            <a:r>
              <a:rPr lang="es-ES" altLang="es-ES" sz="1700" b="1"/>
              <a:t>RESPETAR LAS OTRAS FLECHAS QUE ESTÁN EN LA DIANA, CUANDO SE RECUPERAN LAS PROPIAS.</a:t>
            </a:r>
          </a:p>
          <a:p>
            <a:pPr eaLnBrk="1" hangingPunct="1"/>
            <a:endParaRPr lang="es-ES" altLang="es-ES" sz="1700" b="1"/>
          </a:p>
          <a:p>
            <a:pPr eaLnBrk="1" hangingPunct="1"/>
            <a:r>
              <a:rPr lang="es-ES" altLang="es-ES" sz="1700" b="1"/>
              <a:t>SER SINCEROS AL TOMAR LA PUNTUACION; SIEMPRE SER JUSTOS.</a:t>
            </a:r>
          </a:p>
          <a:p>
            <a:pPr eaLnBrk="1" hangingPunct="1"/>
            <a:endParaRPr lang="es-ES" altLang="es-ES" sz="1700" b="1"/>
          </a:p>
          <a:p>
            <a:pPr>
              <a:buFont typeface="Wingdings" panose="05000000000000000000" pitchFamily="2" charset="2"/>
              <a:buNone/>
            </a:pPr>
            <a:endParaRPr lang="es-ES" altLang="es-ES" sz="1700">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3192" name="Rectangle 9319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3194" name="Rectangle 931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6" name="Rectangle 931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8" name="Rectangle 931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00" name="Rectangle 931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202" name="Freeform: Shape 932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204" name="Rectangle 932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Rectangle 2">
            <a:extLst>
              <a:ext uri="{FF2B5EF4-FFF2-40B4-BE49-F238E27FC236}">
                <a16:creationId xmlns:a16="http://schemas.microsoft.com/office/drawing/2014/main" id="{422F7283-7857-6B2C-0923-289F2D3F3E2C}"/>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1900" b="1">
                <a:solidFill>
                  <a:srgbClr val="FFFFFF"/>
                </a:solidFill>
              </a:rPr>
              <a:t>COMPORTAMIENTO DEL ARQUERO</a:t>
            </a:r>
            <a:endParaRPr lang="es-ES_tradnl" sz="1900" b="1">
              <a:solidFill>
                <a:srgbClr val="FFFFFF"/>
              </a:solidFill>
            </a:endParaRPr>
          </a:p>
        </p:txBody>
      </p:sp>
      <p:sp>
        <p:nvSpPr>
          <p:cNvPr id="93187" name="Rectangle 3">
            <a:extLst>
              <a:ext uri="{FF2B5EF4-FFF2-40B4-BE49-F238E27FC236}">
                <a16:creationId xmlns:a16="http://schemas.microsoft.com/office/drawing/2014/main" id="{F0873020-DED8-CB09-3466-87682324168D}"/>
              </a:ext>
            </a:extLst>
          </p:cNvPr>
          <p:cNvSpPr>
            <a:spLocks noGrp="1" noChangeArrowheads="1"/>
          </p:cNvSpPr>
          <p:nvPr>
            <p:ph idx="1"/>
          </p:nvPr>
        </p:nvSpPr>
        <p:spPr>
          <a:xfrm>
            <a:off x="3607694" y="649480"/>
            <a:ext cx="4916510" cy="5546047"/>
          </a:xfrm>
        </p:spPr>
        <p:txBody>
          <a:bodyPr anchor="ctr">
            <a:normAutofit/>
          </a:bodyPr>
          <a:lstStyle/>
          <a:p>
            <a:pPr eaLnBrk="1" hangingPunct="1"/>
            <a:endParaRPr lang="es-ES" altLang="es-ES" sz="1600" b="1"/>
          </a:p>
          <a:p>
            <a:pPr eaLnBrk="1" hangingPunct="1"/>
            <a:r>
              <a:rPr lang="es-ES" altLang="es-ES" sz="1600" b="1"/>
              <a:t>SOBRE TODO SER BUENOS DEPORTISTAS.</a:t>
            </a:r>
          </a:p>
          <a:p>
            <a:pPr eaLnBrk="1" hangingPunct="1"/>
            <a:endParaRPr lang="es-ES" altLang="es-ES" sz="1600" b="1"/>
          </a:p>
          <a:p>
            <a:pPr eaLnBrk="1" hangingPunct="1"/>
            <a:r>
              <a:rPr lang="es-ES" altLang="es-ES" sz="1600" b="1"/>
              <a:t>ESTAR ATENTOS Y COLABORAR CON LOS EMPLEADOS DEL CLUB QUE ESTÉN CUMPLIENDO CON SUS OBLIGACIONES.</a:t>
            </a:r>
          </a:p>
          <a:p>
            <a:pPr eaLnBrk="1" hangingPunct="1"/>
            <a:endParaRPr lang="es-ES" altLang="es-ES" sz="1600" b="1"/>
          </a:p>
          <a:p>
            <a:pPr eaLnBrk="1" hangingPunct="1"/>
            <a:r>
              <a:rPr lang="es-ES" altLang="es-ES" sz="1600" b="1"/>
              <a:t>OFRECERSE PARA AYUDAR EN ALGUNAS TAREAS, COMO POR EJEMPLO MOVER LAS DIANAS, ETC…</a:t>
            </a:r>
          </a:p>
          <a:p>
            <a:pPr eaLnBrk="1" hangingPunct="1"/>
            <a:endParaRPr lang="es-ES" altLang="es-ES" sz="1600" b="1"/>
          </a:p>
          <a:p>
            <a:pPr eaLnBrk="1" hangingPunct="1"/>
            <a:r>
              <a:rPr lang="es-ES" altLang="es-ES" sz="1600" b="1"/>
              <a:t>LOS ARQUEROS QUE TENGAN UNA OPINIÓN QUE NO COINCIDA CON LA DEL MONITOR O CON ALGUNA REGLA O ACTUACIÓN DEL CLUB, DEBERÁN ASISTIR A LA OPORTUNA REUNIÓN Y EXPRESAR SUS PUNTOS DE VISTA.</a:t>
            </a:r>
          </a:p>
          <a:p>
            <a:pPr eaLnBrk="1" hangingPunct="1"/>
            <a:endParaRPr lang="es-ES" altLang="es-ES" sz="1600" b="1"/>
          </a:p>
          <a:p>
            <a:pPr eaLnBrk="1" hangingPunct="1"/>
            <a:r>
              <a:rPr lang="es-ES" altLang="es-ES" sz="1600" b="1"/>
              <a:t>SE DEBE TIRAR SÓLO A LA DISTANCIA QUE SE ESTÉ CAPACITADO (CON APROBACIÓN DEL ENTRENADOR)</a:t>
            </a:r>
          </a:p>
          <a:p>
            <a:pPr eaLnBrk="1" hangingPunct="1"/>
            <a:endParaRPr lang="es-ES_tradnl" altLang="es-ES" sz="1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6984" name="Rectangle 12698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6986" name="Rectangle 12698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88" name="Rectangle 12698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90" name="Rectangle 12698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92" name="Rectangle 12699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994" name="Freeform: Shape 12699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6996" name="Rectangle 12699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a:extLst>
              <a:ext uri="{FF2B5EF4-FFF2-40B4-BE49-F238E27FC236}">
                <a16:creationId xmlns:a16="http://schemas.microsoft.com/office/drawing/2014/main" id="{83F2EC92-AFF9-26B9-B84C-8351192501F9}"/>
              </a:ext>
            </a:extLst>
          </p:cNvPr>
          <p:cNvSpPr>
            <a:spLocks noGrp="1" noChangeArrowheads="1"/>
          </p:cNvSpPr>
          <p:nvPr>
            <p:ph type="title"/>
          </p:nvPr>
        </p:nvSpPr>
        <p:spPr>
          <a:xfrm>
            <a:off x="350041" y="586855"/>
            <a:ext cx="2401025" cy="3387497"/>
          </a:xfrm>
        </p:spPr>
        <p:txBody>
          <a:bodyPr anchor="b">
            <a:normAutofit/>
          </a:bodyPr>
          <a:lstStyle/>
          <a:p>
            <a:pPr algn="r"/>
            <a:r>
              <a:rPr lang="es-ES" altLang="es-ES" sz="1900" b="1">
                <a:solidFill>
                  <a:srgbClr val="FFFFFF"/>
                </a:solidFill>
              </a:rPr>
              <a:t>COMPORTAMIENTO DEL ARQUERO</a:t>
            </a:r>
          </a:p>
        </p:txBody>
      </p:sp>
      <p:sp>
        <p:nvSpPr>
          <p:cNvPr id="126979" name="Rectangle 3">
            <a:extLst>
              <a:ext uri="{FF2B5EF4-FFF2-40B4-BE49-F238E27FC236}">
                <a16:creationId xmlns:a16="http://schemas.microsoft.com/office/drawing/2014/main" id="{667B2BEF-3B94-757C-023E-52C4527B88AC}"/>
              </a:ext>
            </a:extLst>
          </p:cNvPr>
          <p:cNvSpPr>
            <a:spLocks noGrp="1" noChangeArrowheads="1"/>
          </p:cNvSpPr>
          <p:nvPr>
            <p:ph idx="1"/>
          </p:nvPr>
        </p:nvSpPr>
        <p:spPr>
          <a:xfrm>
            <a:off x="3607694" y="649480"/>
            <a:ext cx="4916510" cy="5546047"/>
          </a:xfrm>
        </p:spPr>
        <p:txBody>
          <a:bodyPr anchor="ctr">
            <a:normAutofit/>
          </a:bodyPr>
          <a:lstStyle/>
          <a:p>
            <a:pPr eaLnBrk="1" hangingPunct="1"/>
            <a:r>
              <a:rPr lang="es-ES" altLang="es-ES" sz="1700" b="1"/>
              <a:t>NO SE DEBE CONSUMIR ALCOHOL EN EL CAMPO.</a:t>
            </a:r>
          </a:p>
          <a:p>
            <a:pPr eaLnBrk="1" hangingPunct="1"/>
            <a:endParaRPr lang="es-ES" altLang="es-ES" sz="1700" b="1"/>
          </a:p>
          <a:p>
            <a:pPr eaLnBrk="1" hangingPunct="1"/>
            <a:r>
              <a:rPr lang="es-ES" altLang="es-ES" sz="1700" b="1"/>
              <a:t>NO SE PERMITE FUMAR EN LA ZONA DE DEPORTISTAS.</a:t>
            </a:r>
          </a:p>
          <a:p>
            <a:pPr eaLnBrk="1" hangingPunct="1"/>
            <a:endParaRPr lang="es-ES" altLang="es-ES" sz="1700" b="1"/>
          </a:p>
          <a:p>
            <a:pPr eaLnBrk="1" hangingPunct="1"/>
            <a:r>
              <a:rPr lang="es-ES_tradnl" altLang="es-ES" sz="1700" b="1"/>
              <a:t>MUCHOS ARQUEROS TIRANDO AL MISMO BLANCO LO DAÑAN, AYUDA A CONSERVAR LOS MATERIALES DE LA INSTALACIÓN</a:t>
            </a:r>
          </a:p>
          <a:p>
            <a:pPr eaLnBrk="1" hangingPunct="1"/>
            <a:endParaRPr lang="es-ES_tradnl" altLang="es-ES" sz="1700" b="1"/>
          </a:p>
          <a:p>
            <a:pPr eaLnBrk="1" hangingPunct="1"/>
            <a:r>
              <a:rPr lang="es-ES_tradnl" altLang="es-ES" sz="1700" b="1"/>
              <a:t>LOS ARQUEROS DEBEN RECOGER DEL TERRENO TODAS LAS FLECHAS QUE SE LES ROMPAN EN LA PRÁCTICA DEL TIRO, SIN ABANDONAR OTROS RESTOS EN EL MISMO (PLUMAS ROTAS O DESPEGADAS, CULATINES ROTOS, PLÁSTICOS, LATAS, PAPELES…).  LOS ARQUEROS ESTÁN OBLIGADOS A MANTENER EN CAMPO DE TIRO LIMPIO.</a:t>
            </a:r>
          </a:p>
          <a:p>
            <a:endParaRPr lang="es-ES" altLang="es-ES" sz="1700">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1623" name="Rectangle 111622">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5" name="Rectangle 11162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7" name="Rectangle 11162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9" name="Rectangle 11162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31" name="Rectangle 11163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33" name="Freeform: Shape 11163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1618" name="Rectangle 2">
            <a:extLst>
              <a:ext uri="{FF2B5EF4-FFF2-40B4-BE49-F238E27FC236}">
                <a16:creationId xmlns:a16="http://schemas.microsoft.com/office/drawing/2014/main" id="{9A8B02E0-5B09-AAF3-E408-635AA661C832}"/>
              </a:ext>
            </a:extLst>
          </p:cNvPr>
          <p:cNvSpPr>
            <a:spLocks noGrp="1" noChangeArrowheads="1"/>
          </p:cNvSpPr>
          <p:nvPr>
            <p:ph type="title"/>
          </p:nvPr>
        </p:nvSpPr>
        <p:spPr>
          <a:xfrm>
            <a:off x="986118" y="735106"/>
            <a:ext cx="7540322" cy="2928470"/>
          </a:xfrm>
        </p:spPr>
        <p:txBody>
          <a:bodyPr vert="horz" lIns="91440" tIns="45720" rIns="91440" bIns="45720" rtlCol="0" anchor="b">
            <a:normAutofit/>
          </a:bodyPr>
          <a:lstStyle/>
          <a:p>
            <a:pPr defTabSz="914400">
              <a:defRPr/>
            </a:pPr>
            <a:r>
              <a:rPr lang="en-US" sz="4200" b="1" kern="1200">
                <a:solidFill>
                  <a:srgbClr val="FFFFFF"/>
                </a:solidFill>
                <a:latin typeface="+mj-lt"/>
                <a:ea typeface="+mj-ea"/>
                <a:cs typeface="+mj-cs"/>
              </a:rPr>
              <a:t>LESIONES MÁS FRECUENTES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11618"/>
                                        </p:tgtEl>
                                        <p:attrNameLst>
                                          <p:attrName>style.visibility</p:attrName>
                                        </p:attrNameLst>
                                      </p:cBhvr>
                                      <p:to>
                                        <p:strVal val="visible"/>
                                      </p:to>
                                    </p:set>
                                    <p:animEffect transition="in" filter="fade">
                                      <p:cBhvr>
                                        <p:cTn id="7" dur="4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2648" name="Rectangle 1126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650" name="Rectangle 1126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2" name="Rectangle 1126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4" name="Rectangle 1126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6" name="Rectangle 1126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58" name="Freeform: Shape 1126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660" name="Rectangle 1126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a:extLst>
              <a:ext uri="{FF2B5EF4-FFF2-40B4-BE49-F238E27FC236}">
                <a16:creationId xmlns:a16="http://schemas.microsoft.com/office/drawing/2014/main" id="{DA816745-A0BB-7DB5-DF5F-4BC39421C75F}"/>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700" b="1">
                <a:solidFill>
                  <a:srgbClr val="FFFFFF"/>
                </a:solidFill>
              </a:rPr>
              <a:t>LESIONES MAS FRECUENTES</a:t>
            </a:r>
            <a:r>
              <a:rPr lang="es-ES" sz="2700">
                <a:solidFill>
                  <a:srgbClr val="FFFFFF"/>
                </a:solidFill>
              </a:rPr>
              <a:t>  </a:t>
            </a:r>
            <a:endParaRPr lang="es-ES" sz="2700" b="1">
              <a:solidFill>
                <a:srgbClr val="FFFFFF"/>
              </a:solidFill>
            </a:endParaRPr>
          </a:p>
        </p:txBody>
      </p:sp>
      <p:sp>
        <p:nvSpPr>
          <p:cNvPr id="112643" name="Rectangle 3">
            <a:extLst>
              <a:ext uri="{FF2B5EF4-FFF2-40B4-BE49-F238E27FC236}">
                <a16:creationId xmlns:a16="http://schemas.microsoft.com/office/drawing/2014/main" id="{7ED9392C-872B-8CAB-D29C-0FC2E8AC84F9}"/>
              </a:ext>
            </a:extLst>
          </p:cNvPr>
          <p:cNvSpPr>
            <a:spLocks noGrp="1" noChangeArrowheads="1"/>
          </p:cNvSpPr>
          <p:nvPr>
            <p:ph idx="1"/>
          </p:nvPr>
        </p:nvSpPr>
        <p:spPr>
          <a:xfrm>
            <a:off x="3607694" y="649480"/>
            <a:ext cx="4916510" cy="5546047"/>
          </a:xfrm>
        </p:spPr>
        <p:txBody>
          <a:bodyPr anchor="ctr">
            <a:normAutofit/>
          </a:bodyPr>
          <a:lstStyle/>
          <a:p>
            <a:pPr marL="0" indent="0" eaLnBrk="1" hangingPunct="1"/>
            <a:r>
              <a:rPr lang="es-ES" altLang="es-ES" sz="1400" b="1"/>
              <a:t>Aparte de las lesiones cortantes y punzantes de las puntas de las flechas, las lesiones musculares son frecuentes en este deporte. </a:t>
            </a:r>
          </a:p>
          <a:p>
            <a:pPr marL="0" indent="0" eaLnBrk="1" hangingPunct="1">
              <a:buFont typeface="Wingdings" panose="05000000000000000000" pitchFamily="2" charset="2"/>
              <a:buNone/>
            </a:pPr>
            <a:endParaRPr lang="es-ES" altLang="es-ES" sz="1400" b="1"/>
          </a:p>
          <a:p>
            <a:pPr marL="0" indent="0" eaLnBrk="1" hangingPunct="1"/>
            <a:r>
              <a:rPr lang="es-ES" altLang="es-ES" sz="1400" b="1"/>
              <a:t>Los músculos son sometidos a una tensión mantenida, a un movimiento brusco y vibraciones que el cuerpo debe absorber.</a:t>
            </a:r>
          </a:p>
          <a:p>
            <a:pPr marL="0" indent="0" eaLnBrk="1" hangingPunct="1">
              <a:buFont typeface="Wingdings" panose="05000000000000000000" pitchFamily="2" charset="2"/>
              <a:buNone/>
            </a:pPr>
            <a:endParaRPr lang="es-ES" altLang="es-ES" sz="1400" b="1"/>
          </a:p>
          <a:p>
            <a:pPr marL="0" indent="0" eaLnBrk="1" hangingPunct="1"/>
            <a:r>
              <a:rPr lang="es-ES" altLang="es-ES" sz="1400" b="1"/>
              <a:t>El esfuerzo asimétrico provoca un desarrollo asimétrico que puede ser  un riesgo para sufrir dolores de espalda.</a:t>
            </a:r>
          </a:p>
          <a:p>
            <a:pPr marL="0" indent="0" eaLnBrk="1" hangingPunct="1">
              <a:buFont typeface="Wingdings" panose="05000000000000000000" pitchFamily="2" charset="2"/>
              <a:buNone/>
            </a:pPr>
            <a:endParaRPr lang="es-ES" altLang="es-ES" sz="1400" b="1"/>
          </a:p>
          <a:p>
            <a:pPr marL="0" indent="0" eaLnBrk="1" hangingPunct="1"/>
            <a:r>
              <a:rPr lang="es-ES" altLang="es-ES" sz="1400" b="1"/>
              <a:t>Trabajo considerable y repetitivo en muñecas, codos y hombros que traumatiza ligamentos, tendones y músculos de dichas regiones pudiendo provocar lesiones.</a:t>
            </a:r>
          </a:p>
          <a:p>
            <a:pPr marL="0" indent="0" eaLnBrk="1" hangingPunct="1">
              <a:buFont typeface="Wingdings" panose="05000000000000000000" pitchFamily="2" charset="2"/>
              <a:buNone/>
            </a:pPr>
            <a:endParaRPr lang="es-ES" altLang="es-ES" sz="1400" b="1"/>
          </a:p>
          <a:p>
            <a:pPr marL="0" indent="0" eaLnBrk="1" hangingPunct="1"/>
            <a:r>
              <a:rPr lang="es-ES" altLang="es-ES" sz="1400" b="1"/>
              <a:t>LAS LESIONES HABITUALES EN EL TIRO CON ARCO ESTÁN   LOCALIZADAS TODAS ELLAS EN EL TREN SUPERIOR Y EN RELACIÓN A LOS DEDOS, ANTEBRAZO, HOMBROS (PRINCIPALMENTE), ESPALDA, CUELLO Y ALGÚN GOLPE DE MENOR IMPORTANCIA EN LA CARA, CAUSADO POR EL CONTACTO DE LA CUERDA DEL ARCO O LA DACTILERA Y SUS SUPLEMENTOS.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9272" name="Rectangle 1392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274" name="Rectangle 1392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76" name="Rectangle 1392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78" name="Rectangle 1392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80" name="Rectangle 1392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282" name="Freeform: Shape 1392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284" name="Rectangle 1392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66" name="Rectangle 2">
            <a:extLst>
              <a:ext uri="{FF2B5EF4-FFF2-40B4-BE49-F238E27FC236}">
                <a16:creationId xmlns:a16="http://schemas.microsoft.com/office/drawing/2014/main" id="{C33B1D55-F07A-462F-DC92-8FE6849B531C}"/>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LESIONES MAS FRECUENTES</a:t>
            </a:r>
          </a:p>
        </p:txBody>
      </p:sp>
      <p:sp>
        <p:nvSpPr>
          <p:cNvPr id="139267" name="Rectangle 3">
            <a:extLst>
              <a:ext uri="{FF2B5EF4-FFF2-40B4-BE49-F238E27FC236}">
                <a16:creationId xmlns:a16="http://schemas.microsoft.com/office/drawing/2014/main" id="{0D6F083F-3C2A-4D66-58A5-8709ABF2E6A6}"/>
              </a:ext>
            </a:extLst>
          </p:cNvPr>
          <p:cNvSpPr>
            <a:spLocks noGrp="1" noChangeArrowheads="1"/>
          </p:cNvSpPr>
          <p:nvPr>
            <p:ph idx="1"/>
          </p:nvPr>
        </p:nvSpPr>
        <p:spPr>
          <a:xfrm>
            <a:off x="3607694" y="649480"/>
            <a:ext cx="4916510" cy="5546047"/>
          </a:xfrm>
        </p:spPr>
        <p:txBody>
          <a:bodyPr anchor="ctr">
            <a:normAutofit/>
          </a:bodyPr>
          <a:lstStyle/>
          <a:p>
            <a:pPr eaLnBrk="1" hangingPunct="1"/>
            <a:r>
              <a:rPr lang="es-ES" altLang="es-ES" sz="1400" b="1"/>
              <a:t>Para comprender mejor el mecanismo de producción de las lesiones en los tiradores es útil analizar el gesto deportivo y los músculos que intervienen:</a:t>
            </a:r>
          </a:p>
          <a:p>
            <a:pPr eaLnBrk="1" hangingPunct="1"/>
            <a:endParaRPr lang="es-ES" altLang="es-ES" sz="1400" b="1"/>
          </a:p>
          <a:p>
            <a:pPr eaLnBrk="1" hangingPunct="1"/>
            <a:endParaRPr lang="es-ES" altLang="es-ES" sz="1400" b="1"/>
          </a:p>
          <a:p>
            <a:pPr eaLnBrk="1" hangingPunct="1">
              <a:buFont typeface="Wingdings" panose="05000000000000000000" pitchFamily="2" charset="2"/>
              <a:buNone/>
            </a:pPr>
            <a:r>
              <a:rPr lang="es-ES" altLang="es-ES" sz="1400" b="1"/>
              <a:t>	En la apertura  del arco hacia el punto de anclaje  intervienen músculos de la parte superior del brazo, antebrazo  y mano (la cuerda no puede ser estirada hacia atrás con los músculos de la espalda solamente)</a:t>
            </a:r>
          </a:p>
          <a:p>
            <a:pPr eaLnBrk="1" hangingPunct="1">
              <a:buFont typeface="Wingdings" panose="05000000000000000000" pitchFamily="2" charset="2"/>
              <a:buNone/>
            </a:pPr>
            <a:endParaRPr lang="es-ES" altLang="es-ES" sz="1400" b="1"/>
          </a:p>
          <a:p>
            <a:pPr eaLnBrk="1" hangingPunct="1">
              <a:buFont typeface="Wingdings" panose="05000000000000000000" pitchFamily="2" charset="2"/>
              <a:buNone/>
            </a:pPr>
            <a:r>
              <a:rPr lang="es-ES" altLang="es-ES" sz="1400" b="1"/>
              <a:t>	Esta tensión en la mano, antebrazo y también de la mano de arco (no deseada) debe transferirse a los músculos de la espalda.    </a:t>
            </a:r>
          </a:p>
          <a:p>
            <a:pPr eaLnBrk="1" hangingPunct="1">
              <a:buFont typeface="Wingdings" panose="05000000000000000000" pitchFamily="2" charset="2"/>
              <a:buNone/>
            </a:pPr>
            <a:endParaRPr lang="es-ES" altLang="es-ES" sz="1400" b="1"/>
          </a:p>
          <a:p>
            <a:pPr eaLnBrk="1" hangingPunct="1">
              <a:buFont typeface="Wingdings" panose="05000000000000000000" pitchFamily="2" charset="2"/>
              <a:buNone/>
            </a:pPr>
            <a:r>
              <a:rPr lang="es-ES" altLang="es-ES" sz="1400" b="1"/>
              <a:t>	Acto seguido se pasa a apuntar y a la expansión, que se realiza rotando la escápula hacia abajo y hacia la columna, abriendo el pecho en un movimiento continuo. </a:t>
            </a:r>
          </a:p>
          <a:p>
            <a:pPr eaLnBrk="1" hangingPunct="1">
              <a:buFont typeface="Wingdings" panose="05000000000000000000" pitchFamily="2" charset="2"/>
              <a:buNone/>
            </a:pPr>
            <a:r>
              <a:rPr lang="es-ES" altLang="es-ES" sz="1400" b="1"/>
              <a:t>     </a:t>
            </a:r>
          </a:p>
          <a:p>
            <a:pPr eaLnBrk="1" hangingPunct="1">
              <a:buFont typeface="Wingdings" panose="05000000000000000000" pitchFamily="2" charset="2"/>
              <a:buNone/>
            </a:pPr>
            <a:r>
              <a:rPr lang="es-ES" altLang="es-ES" sz="1400" b="1"/>
              <a:t>	Siguiendo con este movimiento continuo se pasa a realizar la suelta y continuidad del tiro hasta que la flecha impacta en la diana.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9032" name="Rectangle 12903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9034" name="Rectangle 12903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6" name="Rectangle 12903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8" name="Rectangle 12903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40" name="Rectangle 12903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042" name="Freeform: Shape 1290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9044" name="Rectangle 1290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26" name="Rectangle 2">
            <a:extLst>
              <a:ext uri="{FF2B5EF4-FFF2-40B4-BE49-F238E27FC236}">
                <a16:creationId xmlns:a16="http://schemas.microsoft.com/office/drawing/2014/main" id="{7ACFBD63-6E8C-9EF1-6B7E-71903BED46AA}"/>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700" b="1">
                <a:solidFill>
                  <a:srgbClr val="FFFFFF"/>
                </a:solidFill>
              </a:rPr>
              <a:t>LESIONES MAS FRECUENTES</a:t>
            </a:r>
          </a:p>
        </p:txBody>
      </p:sp>
      <p:sp>
        <p:nvSpPr>
          <p:cNvPr id="129027" name="Rectangle 3">
            <a:extLst>
              <a:ext uri="{FF2B5EF4-FFF2-40B4-BE49-F238E27FC236}">
                <a16:creationId xmlns:a16="http://schemas.microsoft.com/office/drawing/2014/main" id="{8F82C341-7D57-CA2E-A808-C14C37C92C2C}"/>
              </a:ext>
            </a:extLst>
          </p:cNvPr>
          <p:cNvSpPr>
            <a:spLocks noGrp="1" noChangeArrowheads="1"/>
          </p:cNvSpPr>
          <p:nvPr>
            <p:ph idx="1"/>
          </p:nvPr>
        </p:nvSpPr>
        <p:spPr>
          <a:xfrm>
            <a:off x="3607694" y="649480"/>
            <a:ext cx="4916510" cy="5546047"/>
          </a:xfrm>
        </p:spPr>
        <p:txBody>
          <a:bodyPr anchor="ctr">
            <a:normAutofit/>
          </a:bodyPr>
          <a:lstStyle/>
          <a:p>
            <a:r>
              <a:rPr lang="es-ES" altLang="es-ES" sz="1400" b="1">
                <a:effectLst/>
              </a:rPr>
              <a:t>EN TODO ESTE PROCESO INTERVIENEN UNA SERIE DE MÚSCULOS QUE PARTICIPAN EN MAYOR O MENOR MEDIDA:</a:t>
            </a:r>
          </a:p>
          <a:p>
            <a:endParaRPr lang="es-ES" altLang="es-ES" sz="1400" b="1">
              <a:effectLst/>
            </a:endParaRPr>
          </a:p>
          <a:p>
            <a:pPr>
              <a:buFont typeface="Wingdings" panose="05000000000000000000" pitchFamily="2" charset="2"/>
              <a:buNone/>
            </a:pPr>
            <a:endParaRPr lang="es-ES" altLang="es-ES" sz="1400" b="1">
              <a:effectLst/>
            </a:endParaRPr>
          </a:p>
          <a:p>
            <a:pPr lvl="1"/>
            <a:r>
              <a:rPr lang="es-ES" altLang="es-ES" sz="1400" b="1">
                <a:effectLst/>
              </a:rPr>
              <a:t>MÚSCULOS MOTORES PRINCIPALES DE LA TÉCNICA (15)</a:t>
            </a:r>
          </a:p>
          <a:p>
            <a:pPr lvl="1">
              <a:buFont typeface="Wingdings" panose="05000000000000000000" pitchFamily="2" charset="2"/>
              <a:buNone/>
            </a:pPr>
            <a:endParaRPr lang="es-ES" altLang="es-ES" sz="1400" b="1">
              <a:effectLst/>
            </a:endParaRPr>
          </a:p>
          <a:p>
            <a:pPr lvl="1"/>
            <a:r>
              <a:rPr lang="es-ES" altLang="es-ES" sz="1400" b="1">
                <a:effectLst/>
              </a:rPr>
              <a:t>MÚSCULOS MOTORES FUNDAMENTALES DE LA TÉCNICA (3)</a:t>
            </a:r>
          </a:p>
          <a:p>
            <a:pPr lvl="1">
              <a:buFont typeface="Wingdings" panose="05000000000000000000" pitchFamily="2" charset="2"/>
              <a:buNone/>
            </a:pPr>
            <a:endParaRPr lang="es-ES" altLang="es-ES" sz="1400" b="1">
              <a:effectLst/>
            </a:endParaRPr>
          </a:p>
          <a:p>
            <a:pPr lvl="1"/>
            <a:r>
              <a:rPr lang="es-ES" altLang="es-ES" sz="1400" b="1">
                <a:effectLst/>
              </a:rPr>
              <a:t>MÚSCULOS MOTORES ACCESORIOS DE LA TÉCNICA (2)</a:t>
            </a:r>
          </a:p>
          <a:p>
            <a:pPr lvl="1">
              <a:buFont typeface="Wingdings" panose="05000000000000000000" pitchFamily="2" charset="2"/>
              <a:buNone/>
            </a:pPr>
            <a:endParaRPr lang="es-ES" altLang="es-ES" sz="1400" b="1">
              <a:effectLst/>
            </a:endParaRPr>
          </a:p>
          <a:p>
            <a:pPr lvl="1"/>
            <a:r>
              <a:rPr lang="es-ES" altLang="es-ES" sz="1400" b="1">
                <a:effectLst/>
              </a:rPr>
              <a:t>MÚSCULOS MOTORES ANTAGÓNICOS DE LA TÉCNICA (2)</a:t>
            </a:r>
          </a:p>
          <a:p>
            <a:pPr lvl="1">
              <a:buFont typeface="Wingdings" panose="05000000000000000000" pitchFamily="2" charset="2"/>
              <a:buNone/>
            </a:pPr>
            <a:endParaRPr lang="es-ES" altLang="es-ES" sz="1400" b="1">
              <a:effectLst/>
            </a:endParaRPr>
          </a:p>
          <a:p>
            <a:pPr lvl="1"/>
            <a:r>
              <a:rPr lang="es-ES" altLang="es-ES" sz="1400" b="1">
                <a:effectLst/>
              </a:rPr>
              <a:t>MÚSCULOS MOTORES PRINCIPALES EN LA ESTÁTICA DEL EQUILIBRIO (21)</a:t>
            </a:r>
          </a:p>
          <a:p>
            <a:pPr lvl="1"/>
            <a:endParaRPr lang="es-ES" altLang="es-ES" sz="1400" b="1">
              <a:effectLst/>
            </a:endParaRPr>
          </a:p>
          <a:p>
            <a:pPr lvl="1">
              <a:buFont typeface="Wingdings" panose="05000000000000000000" pitchFamily="2" charset="2"/>
              <a:buNone/>
            </a:pPr>
            <a:endParaRPr lang="es-ES" altLang="es-ES" sz="1400" b="1">
              <a:effectLst/>
            </a:endParaRPr>
          </a:p>
          <a:p>
            <a:r>
              <a:rPr lang="es-ES" altLang="es-ES" sz="1400" b="1" u="sng">
                <a:effectLst/>
              </a:rPr>
              <a:t>Hay que tener presente que es muy dificil o casi imposible el aislar el trabajo de un músculo.</a:t>
            </a:r>
          </a:p>
          <a:p>
            <a:pPr lvl="1"/>
            <a:endParaRPr lang="es-ES" altLang="es-ES" sz="1400" b="1" u="sng">
              <a:effectLst/>
            </a:endParaRPr>
          </a:p>
          <a:p>
            <a:pPr lvl="1"/>
            <a:endParaRPr lang="es-ES" altLang="es-ES" sz="1400" b="1">
              <a:effectLst/>
            </a:endParaRPr>
          </a:p>
          <a:p>
            <a:pPr lvl="1"/>
            <a:endParaRPr lang="es-ES" altLang="es-ES" sz="1400" b="1">
              <a:effectLst/>
            </a:endParaRPr>
          </a:p>
          <a:p>
            <a:pPr lvl="1"/>
            <a:endParaRPr lang="es-ES" altLang="es-ES" sz="1400" b="1">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7540" name="Rectangle 10753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42" name="Rectangle 10754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44" name="Rectangle 10754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46" name="Rectangle 10754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48" name="Oval 10754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22" name="Rectangle 2">
            <a:extLst>
              <a:ext uri="{FF2B5EF4-FFF2-40B4-BE49-F238E27FC236}">
                <a16:creationId xmlns:a16="http://schemas.microsoft.com/office/drawing/2014/main" id="{B6EDB539-3C3D-E961-8131-97F9B04F36DA}"/>
              </a:ext>
            </a:extLst>
          </p:cNvPr>
          <p:cNvSpPr>
            <a:spLocks noGrp="1" noChangeArrowheads="1"/>
          </p:cNvSpPr>
          <p:nvPr>
            <p:ph type="title"/>
          </p:nvPr>
        </p:nvSpPr>
        <p:spPr>
          <a:xfrm>
            <a:off x="1040148" y="818984"/>
            <a:ext cx="4947184" cy="3268520"/>
          </a:xfrm>
        </p:spPr>
        <p:txBody>
          <a:bodyPr vert="horz" lIns="91440" tIns="45720" rIns="91440" bIns="45720" rtlCol="0" anchor="b">
            <a:normAutofit/>
          </a:bodyPr>
          <a:lstStyle/>
          <a:p>
            <a:pPr algn="r" defTabSz="914400">
              <a:defRPr/>
            </a:pPr>
            <a:r>
              <a:rPr lang="en-US" sz="4200" b="1" kern="1200">
                <a:solidFill>
                  <a:srgbClr val="FFFFFF"/>
                </a:solidFill>
                <a:latin typeface="+mj-lt"/>
                <a:ea typeface="+mj-ea"/>
                <a:cs typeface="+mj-cs"/>
              </a:rPr>
              <a:t>PREVENCIÓN DE ACCIDENTES</a:t>
            </a:r>
            <a:br>
              <a:rPr lang="en-US" sz="4200" b="1" kern="1200">
                <a:solidFill>
                  <a:srgbClr val="FFFFFF"/>
                </a:solidFill>
                <a:latin typeface="+mj-lt"/>
                <a:ea typeface="+mj-ea"/>
                <a:cs typeface="+mj-cs"/>
              </a:rPr>
            </a:br>
            <a:endParaRPr lang="en-US" sz="4200" b="1" kern="1200">
              <a:solidFill>
                <a:srgbClr val="FFFFFF"/>
              </a:solidFill>
              <a:latin typeface="+mj-lt"/>
              <a:ea typeface="+mj-ea"/>
              <a:cs typeface="+mj-cs"/>
            </a:endParaRPr>
          </a:p>
        </p:txBody>
      </p:sp>
      <p:sp>
        <p:nvSpPr>
          <p:cNvPr id="107550" name="Rectangle 10754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52" name="Rectangle 10755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07522"/>
                                        </p:tgtEl>
                                        <p:attrNameLst>
                                          <p:attrName>style.visibility</p:attrName>
                                        </p:attrNameLst>
                                      </p:cBhvr>
                                      <p:to>
                                        <p:strVal val="visible"/>
                                      </p:to>
                                    </p:set>
                                    <p:animEffect transition="in" filter="fade">
                                      <p:cBhvr>
                                        <p:cTn id="7" dur="4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0058" name="Rectangle 13005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60" name="Rectangle 13005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62" name="Rectangle 13006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64" name="Rectangle 13006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066" name="Freeform: Shape 13006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0068" name="Rectangle 13006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0" name="Rectangle 2">
            <a:extLst>
              <a:ext uri="{FF2B5EF4-FFF2-40B4-BE49-F238E27FC236}">
                <a16:creationId xmlns:a16="http://schemas.microsoft.com/office/drawing/2014/main" id="{962C4540-FB3A-908C-2C2E-C839A5C419D1}"/>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700" b="1">
                <a:solidFill>
                  <a:srgbClr val="FFFFFF"/>
                </a:solidFill>
              </a:rPr>
              <a:t>MUSCULOS MOTORES PRINCIPALES DE LA TECNICA</a:t>
            </a:r>
          </a:p>
        </p:txBody>
      </p:sp>
      <p:sp>
        <p:nvSpPr>
          <p:cNvPr id="130051" name="Rectangle 3">
            <a:extLst>
              <a:ext uri="{FF2B5EF4-FFF2-40B4-BE49-F238E27FC236}">
                <a16:creationId xmlns:a16="http://schemas.microsoft.com/office/drawing/2014/main" id="{04E73FE9-726E-5A6A-8A8D-62F3A58ABFF3}"/>
              </a:ext>
            </a:extLst>
          </p:cNvPr>
          <p:cNvSpPr>
            <a:spLocks noGrp="1" noChangeArrowheads="1"/>
          </p:cNvSpPr>
          <p:nvPr>
            <p:ph idx="1"/>
          </p:nvPr>
        </p:nvSpPr>
        <p:spPr>
          <a:xfrm>
            <a:off x="3436295" y="649480"/>
            <a:ext cx="2268977" cy="5546047"/>
          </a:xfrm>
        </p:spPr>
        <p:txBody>
          <a:bodyPr anchor="ctr">
            <a:normAutofit/>
          </a:bodyPr>
          <a:lstStyle/>
          <a:p>
            <a:pPr eaLnBrk="1" hangingPunct="1">
              <a:buFont typeface="Wingdings" panose="05000000000000000000" pitchFamily="2" charset="2"/>
              <a:buNone/>
            </a:pPr>
            <a:r>
              <a:rPr lang="es-ES" altLang="es-ES" sz="1700" b="1"/>
              <a:t>ANGULAR DE LA ESCÁPULA</a:t>
            </a:r>
          </a:p>
          <a:p>
            <a:pPr eaLnBrk="1" hangingPunct="1">
              <a:buFont typeface="Wingdings" panose="05000000000000000000" pitchFamily="2" charset="2"/>
              <a:buNone/>
            </a:pPr>
            <a:endParaRPr lang="es-ES" altLang="es-ES" sz="1700" b="1"/>
          </a:p>
          <a:p>
            <a:r>
              <a:rPr lang="es-ES" altLang="es-ES" sz="1700" b="1">
                <a:effectLst/>
              </a:rPr>
              <a:t>Cubierto por el trapecio, une la escápula con la columna vertebral. Es elevador y aductor de la escápula. Este músculo es el responsable de elevar la escápula 5 cm.</a:t>
            </a:r>
          </a:p>
        </p:txBody>
      </p:sp>
      <p:pic>
        <p:nvPicPr>
          <p:cNvPr id="130053" name="Picture 5">
            <a:extLst>
              <a:ext uri="{FF2B5EF4-FFF2-40B4-BE49-F238E27FC236}">
                <a16:creationId xmlns:a16="http://schemas.microsoft.com/office/drawing/2014/main" id="{04DBC74B-67E3-E55F-F0B4-452402877C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1859315"/>
            <a:ext cx="2711832" cy="3151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0298" name="Rectangle 14029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00" name="Rectangle 14029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02" name="Rectangle 14030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04" name="Rectangle 14030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306" name="Freeform: Shape 14030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0308" name="Rectangle 14030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90" name="Rectangle 2">
            <a:extLst>
              <a:ext uri="{FF2B5EF4-FFF2-40B4-BE49-F238E27FC236}">
                <a16:creationId xmlns:a16="http://schemas.microsoft.com/office/drawing/2014/main" id="{DCF00B94-9734-6D34-ABA4-9F694962FD9B}"/>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MUSCULOS MOTORES PRINCIPALES DE LA TECNICA</a:t>
            </a:r>
          </a:p>
        </p:txBody>
      </p:sp>
      <p:sp>
        <p:nvSpPr>
          <p:cNvPr id="140293" name="Rectangle 5">
            <a:extLst>
              <a:ext uri="{FF2B5EF4-FFF2-40B4-BE49-F238E27FC236}">
                <a16:creationId xmlns:a16="http://schemas.microsoft.com/office/drawing/2014/main" id="{22A8779D-8169-D670-50C1-04948C190049}"/>
              </a:ext>
            </a:extLst>
          </p:cNvPr>
          <p:cNvSpPr>
            <a:spLocks noGrp="1" noChangeArrowheads="1"/>
          </p:cNvSpPr>
          <p:nvPr>
            <p:ph idx="1"/>
          </p:nvPr>
        </p:nvSpPr>
        <p:spPr>
          <a:xfrm>
            <a:off x="3436295" y="649480"/>
            <a:ext cx="2268977" cy="5546047"/>
          </a:xfrm>
        </p:spPr>
        <p:txBody>
          <a:bodyPr anchor="ctr">
            <a:normAutofit/>
          </a:bodyPr>
          <a:lstStyle/>
          <a:p>
            <a:pPr marL="0" indent="0" eaLnBrk="1" hangingPunct="1">
              <a:buFont typeface="Wingdings" panose="05000000000000000000" pitchFamily="2" charset="2"/>
              <a:buNone/>
            </a:pPr>
            <a:endParaRPr lang="es-ES" altLang="es-ES" sz="1700" b="1" dirty="0"/>
          </a:p>
          <a:p>
            <a:pPr marL="0" indent="0" eaLnBrk="1" hangingPunct="1">
              <a:buFont typeface="Wingdings" panose="05000000000000000000" pitchFamily="2" charset="2"/>
              <a:buNone/>
            </a:pPr>
            <a:endParaRPr lang="es-ES" altLang="es-ES" sz="1700" b="1" dirty="0"/>
          </a:p>
          <a:p>
            <a:pPr marL="0" indent="0" eaLnBrk="1" hangingPunct="1">
              <a:buFont typeface="Wingdings" panose="05000000000000000000" pitchFamily="2" charset="2"/>
              <a:buNone/>
            </a:pPr>
            <a:endParaRPr lang="es-ES" altLang="es-ES" sz="1700" dirty="0"/>
          </a:p>
          <a:p>
            <a:pPr marL="0" indent="0" eaLnBrk="1" hangingPunct="1">
              <a:buFont typeface="Wingdings" panose="05000000000000000000" pitchFamily="2" charset="2"/>
              <a:buNone/>
            </a:pPr>
            <a:endParaRPr lang="es-ES" altLang="es-ES" sz="1700" dirty="0"/>
          </a:p>
          <a:p>
            <a:pPr marL="0" indent="0" eaLnBrk="1" hangingPunct="1">
              <a:buFont typeface="Wingdings" panose="05000000000000000000" pitchFamily="2" charset="2"/>
              <a:buNone/>
            </a:pPr>
            <a:endParaRPr lang="es-ES" altLang="es-ES" sz="1700" dirty="0"/>
          </a:p>
          <a:p>
            <a:pPr marL="0" indent="0" eaLnBrk="1" hangingPunct="1">
              <a:buFont typeface="Wingdings" panose="05000000000000000000" pitchFamily="2" charset="2"/>
              <a:buNone/>
            </a:pPr>
            <a:endParaRPr lang="es-ES" altLang="es-ES" sz="1700" dirty="0"/>
          </a:p>
          <a:p>
            <a:pPr marL="0" indent="0" eaLnBrk="1" hangingPunct="1">
              <a:buFont typeface="Wingdings" panose="05000000000000000000" pitchFamily="2" charset="2"/>
              <a:buNone/>
            </a:pPr>
            <a:endParaRPr lang="es-ES" altLang="es-ES" sz="1700" dirty="0"/>
          </a:p>
          <a:p>
            <a:pPr marL="0" indent="0" eaLnBrk="1" hangingPunct="1">
              <a:buFont typeface="Wingdings" panose="05000000000000000000" pitchFamily="2" charset="2"/>
              <a:buNone/>
            </a:pPr>
            <a:endParaRPr lang="es-ES" altLang="es-ES" sz="1700" dirty="0"/>
          </a:p>
          <a:p>
            <a:pPr marL="0" indent="0" eaLnBrk="1" hangingPunct="1">
              <a:buFont typeface="Wingdings" panose="05000000000000000000" pitchFamily="2" charset="2"/>
              <a:buNone/>
            </a:pPr>
            <a:endParaRPr lang="es-ES" altLang="es-ES" sz="1700" b="1" i="1" u="sng" dirty="0"/>
          </a:p>
          <a:p>
            <a:pPr marL="0" indent="0" eaLnBrk="1" hangingPunct="1">
              <a:buFont typeface="Wingdings" panose="05000000000000000000" pitchFamily="2" charset="2"/>
              <a:buNone/>
            </a:pPr>
            <a:r>
              <a:rPr lang="es-ES" altLang="es-ES" sz="1700" b="1" dirty="0"/>
              <a:t>El del brazo de arco debe estar relajado y el de cuerda tira de la escápula hacia la columna</a:t>
            </a:r>
          </a:p>
        </p:txBody>
      </p:sp>
      <p:pic>
        <p:nvPicPr>
          <p:cNvPr id="43012" name="Picture 6">
            <a:extLst>
              <a:ext uri="{FF2B5EF4-FFF2-40B4-BE49-F238E27FC236}">
                <a16:creationId xmlns:a16="http://schemas.microsoft.com/office/drawing/2014/main" id="{1902E988-582D-46C0-AB7F-F01827A4F7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45207" y="1124744"/>
            <a:ext cx="5679663" cy="25026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1084" name="Rectangle 13108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86" name="Rectangle 131085">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88" name="Rectangle 131087">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90" name="Rectangle 131089">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092" name="Freeform: Shape 131091">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1094" name="Rectangle 131093">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4" name="Rectangle 2">
            <a:extLst>
              <a:ext uri="{FF2B5EF4-FFF2-40B4-BE49-F238E27FC236}">
                <a16:creationId xmlns:a16="http://schemas.microsoft.com/office/drawing/2014/main" id="{83579B3F-FC18-EB19-B565-661C11037E0B}"/>
              </a:ext>
            </a:extLst>
          </p:cNvPr>
          <p:cNvSpPr>
            <a:spLocks noGrp="1" noChangeArrowheads="1"/>
          </p:cNvSpPr>
          <p:nvPr>
            <p:ph type="title"/>
          </p:nvPr>
        </p:nvSpPr>
        <p:spPr>
          <a:xfrm>
            <a:off x="605118" y="457201"/>
            <a:ext cx="2133600" cy="3588870"/>
          </a:xfrm>
        </p:spPr>
        <p:txBody>
          <a:bodyPr anchor="b">
            <a:normAutofit/>
          </a:bodyPr>
          <a:lstStyle/>
          <a:p>
            <a:pPr algn="r"/>
            <a:r>
              <a:rPr lang="es-ES" altLang="es-ES" sz="2500" b="1">
                <a:solidFill>
                  <a:srgbClr val="FFFFFF"/>
                </a:solidFill>
              </a:rPr>
              <a:t>MUSCULOS MOTORES PRINCIPALES DE LA TECNICA</a:t>
            </a:r>
          </a:p>
        </p:txBody>
      </p:sp>
      <p:sp>
        <p:nvSpPr>
          <p:cNvPr id="131075" name="Rectangle 3">
            <a:extLst>
              <a:ext uri="{FF2B5EF4-FFF2-40B4-BE49-F238E27FC236}">
                <a16:creationId xmlns:a16="http://schemas.microsoft.com/office/drawing/2014/main" id="{4D6BBF29-AE1B-507D-BEC7-B3853CED2E11}"/>
              </a:ext>
            </a:extLst>
          </p:cNvPr>
          <p:cNvSpPr>
            <a:spLocks noGrp="1" noChangeArrowheads="1"/>
          </p:cNvSpPr>
          <p:nvPr>
            <p:ph idx="1"/>
          </p:nvPr>
        </p:nvSpPr>
        <p:spPr>
          <a:xfrm>
            <a:off x="3486933" y="669363"/>
            <a:ext cx="2467935" cy="5534211"/>
          </a:xfrm>
        </p:spPr>
        <p:txBody>
          <a:bodyPr anchor="ctr">
            <a:normAutofit/>
          </a:bodyPr>
          <a:lstStyle/>
          <a:p>
            <a:endParaRPr lang="es-ES" altLang="es-ES" sz="1700">
              <a:effectLst/>
            </a:endParaRPr>
          </a:p>
          <a:p>
            <a:pPr>
              <a:buFont typeface="Wingdings" panose="05000000000000000000" pitchFamily="2" charset="2"/>
              <a:buNone/>
            </a:pPr>
            <a:r>
              <a:rPr lang="es-ES" altLang="es-ES" sz="1700" b="1">
                <a:effectLst/>
              </a:rPr>
              <a:t>TRAPECIO</a:t>
            </a:r>
          </a:p>
          <a:p>
            <a:pPr>
              <a:buFont typeface="Wingdings" panose="05000000000000000000" pitchFamily="2" charset="2"/>
              <a:buNone/>
            </a:pPr>
            <a:endParaRPr lang="es-ES" altLang="es-ES" sz="1700" b="1">
              <a:effectLst/>
            </a:endParaRPr>
          </a:p>
          <a:p>
            <a:r>
              <a:rPr lang="es-ES" altLang="es-ES" sz="1700" b="1">
                <a:effectLst/>
              </a:rPr>
              <a:t>Une la cintura escapular con la columna vertebral. La “parte superior” eleva la escápula, la “parte media” aproxima la escápula y la “parte inferior” desciende la escápula.</a:t>
            </a:r>
          </a:p>
        </p:txBody>
      </p:sp>
      <p:pic>
        <p:nvPicPr>
          <p:cNvPr id="131079" name="Picture 7">
            <a:extLst>
              <a:ext uri="{FF2B5EF4-FFF2-40B4-BE49-F238E27FC236}">
                <a16:creationId xmlns:a16="http://schemas.microsoft.com/office/drawing/2014/main" id="{E2C471A0-9EED-B3F0-345F-4DAACA6D47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0894" y="998800"/>
            <a:ext cx="2117689" cy="2184765"/>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a:extLst>
              <a:ext uri="{FF2B5EF4-FFF2-40B4-BE49-F238E27FC236}">
                <a16:creationId xmlns:a16="http://schemas.microsoft.com/office/drawing/2014/main" id="{03456089-CE43-6D89-F634-D13FB43B26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9197" y="3589863"/>
            <a:ext cx="2101083" cy="2395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1320" name="Rectangle 1413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2" name="Rectangle 1413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4" name="Rectangle 14132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6" name="Rectangle 14132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328" name="Freeform: Shape 14132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1330" name="Rectangle 14132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14" name="Rectangle 2">
            <a:extLst>
              <a:ext uri="{FF2B5EF4-FFF2-40B4-BE49-F238E27FC236}">
                <a16:creationId xmlns:a16="http://schemas.microsoft.com/office/drawing/2014/main" id="{EEA3A420-2ED6-CDAD-0611-162F0C8F94F1}"/>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MUSCULOS MOTORES PRINCIPALES DE LA TECNICA</a:t>
            </a:r>
          </a:p>
        </p:txBody>
      </p:sp>
      <p:sp>
        <p:nvSpPr>
          <p:cNvPr id="141315" name="Rectangle 3">
            <a:extLst>
              <a:ext uri="{FF2B5EF4-FFF2-40B4-BE49-F238E27FC236}">
                <a16:creationId xmlns:a16="http://schemas.microsoft.com/office/drawing/2014/main" id="{264DC263-5F2B-8E3B-DE0D-285A82209113}"/>
              </a:ext>
            </a:extLst>
          </p:cNvPr>
          <p:cNvSpPr>
            <a:spLocks noGrp="1" noChangeArrowheads="1"/>
          </p:cNvSpPr>
          <p:nvPr>
            <p:ph idx="1"/>
          </p:nvPr>
        </p:nvSpPr>
        <p:spPr>
          <a:xfrm>
            <a:off x="3436295" y="2780928"/>
            <a:ext cx="5168153" cy="3414599"/>
          </a:xfrm>
        </p:spPr>
        <p:txBody>
          <a:bodyPr anchor="ctr">
            <a:normAutofit lnSpcReduction="10000"/>
          </a:bodyPr>
          <a:lstStyle/>
          <a:p>
            <a:pPr marL="0" indent="0" eaLnBrk="1" hangingPunct="1">
              <a:buFont typeface="Wingdings" panose="05000000000000000000" pitchFamily="2" charset="2"/>
              <a:buNone/>
            </a:pPr>
            <a:endParaRPr lang="es-ES" altLang="es-ES" sz="1600" dirty="0"/>
          </a:p>
          <a:p>
            <a:pPr marL="0" indent="0" eaLnBrk="1" hangingPunct="1">
              <a:buFont typeface="Wingdings" panose="05000000000000000000" pitchFamily="2" charset="2"/>
              <a:buNone/>
            </a:pPr>
            <a:endParaRPr lang="es-ES" altLang="es-ES" sz="1600" dirty="0"/>
          </a:p>
          <a:p>
            <a:pPr marL="0" indent="0" eaLnBrk="1" hangingPunct="1">
              <a:buFont typeface="Wingdings" panose="05000000000000000000" pitchFamily="2" charset="2"/>
              <a:buNone/>
            </a:pPr>
            <a:endParaRPr lang="es-ES" altLang="es-ES" sz="1600" dirty="0"/>
          </a:p>
          <a:p>
            <a:pPr marL="0" indent="0" eaLnBrk="1" hangingPunct="1">
              <a:buFont typeface="Wingdings" panose="05000000000000000000" pitchFamily="2" charset="2"/>
              <a:buNone/>
            </a:pPr>
            <a:endParaRPr lang="es-ES" altLang="es-ES" sz="1600" dirty="0"/>
          </a:p>
          <a:p>
            <a:pPr marL="0" indent="0" eaLnBrk="1" hangingPunct="1">
              <a:buFont typeface="Wingdings" panose="05000000000000000000" pitchFamily="2" charset="2"/>
              <a:buNone/>
            </a:pPr>
            <a:endParaRPr lang="es-ES" altLang="es-ES" sz="1600" dirty="0"/>
          </a:p>
          <a:p>
            <a:pPr marL="0" indent="0" eaLnBrk="1" hangingPunct="1">
              <a:buFont typeface="Wingdings" panose="05000000000000000000" pitchFamily="2" charset="2"/>
              <a:buNone/>
            </a:pPr>
            <a:endParaRPr lang="es-ES" altLang="es-ES" sz="1600" dirty="0"/>
          </a:p>
          <a:p>
            <a:pPr marL="0" indent="0" eaLnBrk="1" hangingPunct="1">
              <a:buFont typeface="Wingdings" panose="05000000000000000000" pitchFamily="2" charset="2"/>
              <a:buNone/>
            </a:pPr>
            <a:r>
              <a:rPr lang="es-ES" altLang="es-ES" sz="1600" b="1" dirty="0"/>
              <a:t>El correspondiente a la escápula de arco debe tener una contracción isométrica para hacer de tope y evitar que entre hacia la columna. El de la escápula de cuerda tracciona de ella de una manera activa en la apertura y suelta.</a:t>
            </a:r>
          </a:p>
          <a:p>
            <a:pPr marL="0" indent="0" eaLnBrk="1" hangingPunct="1">
              <a:buFont typeface="Wingdings" panose="05000000000000000000" pitchFamily="2" charset="2"/>
              <a:buNone/>
            </a:pPr>
            <a:r>
              <a:rPr lang="es-ES" altLang="es-ES" sz="1600" b="1" dirty="0"/>
              <a:t>La suelta debe ser iniciada por el trapecio.</a:t>
            </a:r>
          </a:p>
        </p:txBody>
      </p:sp>
      <p:pic>
        <p:nvPicPr>
          <p:cNvPr id="44036" name="Picture 4">
            <a:extLst>
              <a:ext uri="{FF2B5EF4-FFF2-40B4-BE49-F238E27FC236}">
                <a16:creationId xmlns:a16="http://schemas.microsoft.com/office/drawing/2014/main" id="{04AF92BF-31B4-6353-1D17-DCFC9C3B5A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9356" y="980728"/>
            <a:ext cx="2711832" cy="1186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106" name="Rectangle 132105">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98" name="Rectangle 2">
            <a:extLst>
              <a:ext uri="{FF2B5EF4-FFF2-40B4-BE49-F238E27FC236}">
                <a16:creationId xmlns:a16="http://schemas.microsoft.com/office/drawing/2014/main" id="{A61FE2E3-4F61-A963-319A-D7743BD308C6}"/>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2099" name="Rectangle 3">
            <a:extLst>
              <a:ext uri="{FF2B5EF4-FFF2-40B4-BE49-F238E27FC236}">
                <a16:creationId xmlns:a16="http://schemas.microsoft.com/office/drawing/2014/main" id="{1223B645-22B5-4B66-E940-E20BB6004E12}"/>
              </a:ext>
            </a:extLst>
          </p:cNvPr>
          <p:cNvSpPr>
            <a:spLocks noGrp="1" noChangeArrowheads="1"/>
          </p:cNvSpPr>
          <p:nvPr>
            <p:ph idx="1"/>
          </p:nvPr>
        </p:nvSpPr>
        <p:spPr>
          <a:xfrm>
            <a:off x="685801" y="2418408"/>
            <a:ext cx="3886199" cy="3409898"/>
          </a:xfrm>
        </p:spPr>
        <p:txBody>
          <a:bodyPr anchor="t">
            <a:normAutofit/>
          </a:bodyPr>
          <a:lstStyle/>
          <a:p>
            <a:pPr algn="r">
              <a:buFont typeface="Wingdings" panose="05000000000000000000" pitchFamily="2" charset="2"/>
              <a:buNone/>
            </a:pPr>
            <a:r>
              <a:rPr lang="es-ES" altLang="es-ES" sz="1700" b="1">
                <a:effectLst/>
              </a:rPr>
              <a:t>ROMBOIDES MAYOR Y MENOR:</a:t>
            </a:r>
          </a:p>
          <a:p>
            <a:pPr algn="r">
              <a:buFont typeface="Wingdings" panose="05000000000000000000" pitchFamily="2" charset="2"/>
              <a:buNone/>
            </a:pPr>
            <a:endParaRPr lang="es-ES" altLang="es-ES" sz="1700" b="1">
              <a:effectLst/>
            </a:endParaRPr>
          </a:p>
          <a:p>
            <a:pPr algn="r"/>
            <a:r>
              <a:rPr lang="es-ES" altLang="es-ES" sz="1700" b="1">
                <a:effectLst/>
              </a:rPr>
              <a:t>Cubierto por el trapecio. Une la escápula con la columna vertebral. Aproxima la escápula a la columna.</a:t>
            </a:r>
          </a:p>
        </p:txBody>
      </p:sp>
      <p:pic>
        <p:nvPicPr>
          <p:cNvPr id="132101" name="Picture 5">
            <a:extLst>
              <a:ext uri="{FF2B5EF4-FFF2-40B4-BE49-F238E27FC236}">
                <a16:creationId xmlns:a16="http://schemas.microsoft.com/office/drawing/2014/main" id="{084AD989-A9A0-E66B-4805-58D1B904B6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225744"/>
            <a:ext cx="3718228" cy="4020874"/>
          </a:xfrm>
          <a:prstGeom prst="rect">
            <a:avLst/>
          </a:prstGeom>
          <a:noFill/>
          <a:extLst>
            <a:ext uri="{909E8E84-426E-40DD-AFC4-6F175D3DCCD1}">
              <a14:hiddenFill xmlns:a14="http://schemas.microsoft.com/office/drawing/2010/main">
                <a:solidFill>
                  <a:srgbClr val="FFFFFF"/>
                </a:solidFill>
              </a14:hiddenFill>
            </a:ext>
          </a:extLst>
        </p:spPr>
      </p:pic>
      <p:sp>
        <p:nvSpPr>
          <p:cNvPr id="132108" name="Rectangle 132107">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10" name="Rectangle 132109">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2344" name="Rectangle 14234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38" name="Rectangle 2">
            <a:extLst>
              <a:ext uri="{FF2B5EF4-FFF2-40B4-BE49-F238E27FC236}">
                <a16:creationId xmlns:a16="http://schemas.microsoft.com/office/drawing/2014/main" id="{D735061F-7C09-ACDD-2B14-D89F30BD730F}"/>
              </a:ext>
            </a:extLst>
          </p:cNvPr>
          <p:cNvSpPr>
            <a:spLocks noGrp="1" noChangeArrowheads="1"/>
          </p:cNvSpPr>
          <p:nvPr>
            <p:ph type="title"/>
          </p:nvPr>
        </p:nvSpPr>
        <p:spPr>
          <a:xfrm>
            <a:off x="107504" y="489508"/>
            <a:ext cx="8208911" cy="707244"/>
          </a:xfrm>
        </p:spPr>
        <p:txBody>
          <a:bodyPr anchor="b">
            <a:normAutofit/>
          </a:bodyPr>
          <a:lstStyle/>
          <a:p>
            <a:pPr algn="r" eaLnBrk="1" hangingPunct="1"/>
            <a:r>
              <a:rPr lang="es-ES" altLang="es-ES" sz="2700" b="1" dirty="0"/>
              <a:t>MUSCULOS MOTORES PRINCIPALES DE LA TECNICA</a:t>
            </a:r>
          </a:p>
        </p:txBody>
      </p:sp>
      <p:sp>
        <p:nvSpPr>
          <p:cNvPr id="142339" name="Rectangle 3">
            <a:extLst>
              <a:ext uri="{FF2B5EF4-FFF2-40B4-BE49-F238E27FC236}">
                <a16:creationId xmlns:a16="http://schemas.microsoft.com/office/drawing/2014/main" id="{7E14653F-A394-31FC-E5D2-EF49C7AE25B3}"/>
              </a:ext>
            </a:extLst>
          </p:cNvPr>
          <p:cNvSpPr>
            <a:spLocks noGrp="1" noChangeArrowheads="1"/>
          </p:cNvSpPr>
          <p:nvPr>
            <p:ph idx="1"/>
          </p:nvPr>
        </p:nvSpPr>
        <p:spPr>
          <a:xfrm>
            <a:off x="685801" y="3836242"/>
            <a:ext cx="3901107" cy="1368152"/>
          </a:xfrm>
        </p:spPr>
        <p:txBody>
          <a:bodyPr anchor="t">
            <a:normAutofit/>
          </a:bodyPr>
          <a:lstStyle/>
          <a:p>
            <a:pPr marL="0" indent="0" algn="r" eaLnBrk="1" hangingPunct="1"/>
            <a:endParaRPr lang="es-ES" altLang="es-ES" sz="1100" dirty="0"/>
          </a:p>
          <a:p>
            <a:pPr marL="0" indent="0" algn="just" eaLnBrk="1" hangingPunct="1">
              <a:buFont typeface="Wingdings" panose="05000000000000000000" pitchFamily="2" charset="2"/>
              <a:buNone/>
            </a:pPr>
            <a:r>
              <a:rPr lang="es-ES" altLang="es-ES" sz="1100" b="1" dirty="0"/>
              <a:t>En el brazo de arco debe estar distendido para evitar que el hombro se hunda hacia dentro. El de brazo de cuerda tira de la escápula, ayudando al brazo que está tirando de la cuerda. Actúa también aduciendo el ángulo inferior de la escápula, haciendo que ésta rote hacia abajo</a:t>
            </a:r>
            <a:r>
              <a:rPr lang="es-ES" altLang="es-ES" sz="1100" b="1" u="sng" dirty="0"/>
              <a:t>.</a:t>
            </a:r>
          </a:p>
        </p:txBody>
      </p:sp>
      <p:pic>
        <p:nvPicPr>
          <p:cNvPr id="45060" name="Picture 4">
            <a:extLst>
              <a:ext uri="{FF2B5EF4-FFF2-40B4-BE49-F238E27FC236}">
                <a16:creationId xmlns:a16="http://schemas.microsoft.com/office/drawing/2014/main" id="{FE1FDE2C-2DE7-09A9-F907-88D1C3F039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2597" y="1478144"/>
            <a:ext cx="5392991" cy="2238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Rectangle 14234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48" name="Rectangle 14234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130" name="Rectangle 13312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A22D473B-D9CA-BF84-9F89-02EC34D2AB25}"/>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3123" name="Rectangle 3">
            <a:extLst>
              <a:ext uri="{FF2B5EF4-FFF2-40B4-BE49-F238E27FC236}">
                <a16:creationId xmlns:a16="http://schemas.microsoft.com/office/drawing/2014/main" id="{F2F46F4F-142F-2DB9-3246-A64BBF5703B0}"/>
              </a:ext>
            </a:extLst>
          </p:cNvPr>
          <p:cNvSpPr>
            <a:spLocks noGrp="1" noChangeArrowheads="1"/>
          </p:cNvSpPr>
          <p:nvPr>
            <p:ph idx="1"/>
          </p:nvPr>
        </p:nvSpPr>
        <p:spPr>
          <a:xfrm>
            <a:off x="685801" y="2418408"/>
            <a:ext cx="3886199" cy="3409898"/>
          </a:xfrm>
        </p:spPr>
        <p:txBody>
          <a:bodyPr anchor="t">
            <a:normAutofit/>
          </a:bodyPr>
          <a:lstStyle/>
          <a:p>
            <a:pPr algn="r">
              <a:buFont typeface="Wingdings" panose="05000000000000000000" pitchFamily="2" charset="2"/>
              <a:buNone/>
            </a:pPr>
            <a:r>
              <a:rPr lang="es-ES" altLang="es-ES" sz="1700" b="1">
                <a:effectLst/>
              </a:rPr>
              <a:t>SERRATO MAYOR:</a:t>
            </a:r>
          </a:p>
          <a:p>
            <a:pPr algn="r"/>
            <a:r>
              <a:rPr lang="es-ES" altLang="es-ES" sz="1700" b="1">
                <a:effectLst/>
              </a:rPr>
              <a:t>Situado en la cara lateral superior del torax. Tiene tres orígenes en las costillas y tres inserciones en la escápula.</a:t>
            </a:r>
          </a:p>
          <a:p>
            <a:pPr algn="r">
              <a:buFont typeface="Wingdings" panose="05000000000000000000" pitchFamily="2" charset="2"/>
              <a:buNone/>
            </a:pPr>
            <a:r>
              <a:rPr lang="es-ES" altLang="es-ES" sz="1700" b="1">
                <a:effectLst/>
              </a:rPr>
              <a:t>	Tracciona de la escápula hacia delante.</a:t>
            </a:r>
          </a:p>
        </p:txBody>
      </p:sp>
      <p:pic>
        <p:nvPicPr>
          <p:cNvPr id="133125" name="Picture 5">
            <a:extLst>
              <a:ext uri="{FF2B5EF4-FFF2-40B4-BE49-F238E27FC236}">
                <a16:creationId xmlns:a16="http://schemas.microsoft.com/office/drawing/2014/main" id="{E320538F-215E-0836-1518-43CB042701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481692"/>
            <a:ext cx="3718228" cy="3508977"/>
          </a:xfrm>
          <a:prstGeom prst="rect">
            <a:avLst/>
          </a:prstGeom>
          <a:noFill/>
          <a:extLst>
            <a:ext uri="{909E8E84-426E-40DD-AFC4-6F175D3DCCD1}">
              <a14:hiddenFill xmlns:a14="http://schemas.microsoft.com/office/drawing/2010/main">
                <a:solidFill>
                  <a:srgbClr val="FFFFFF"/>
                </a:solidFill>
              </a14:hiddenFill>
            </a:ext>
          </a:extLst>
        </p:spPr>
      </p:pic>
      <p:sp>
        <p:nvSpPr>
          <p:cNvPr id="133132" name="Rectangle 133131">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4" name="Rectangle 133133">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3368" name="Rectangle 14336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62" name="Rectangle 2">
            <a:extLst>
              <a:ext uri="{FF2B5EF4-FFF2-40B4-BE49-F238E27FC236}">
                <a16:creationId xmlns:a16="http://schemas.microsoft.com/office/drawing/2014/main" id="{FE0A3CBF-5C3F-5413-DF20-3F3F3201C16D}"/>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43363" name="Rectangle 3">
            <a:extLst>
              <a:ext uri="{FF2B5EF4-FFF2-40B4-BE49-F238E27FC236}">
                <a16:creationId xmlns:a16="http://schemas.microsoft.com/office/drawing/2014/main" id="{C7F1B8C1-7FFC-0CB0-7D5E-C593FBEF688A}"/>
              </a:ext>
            </a:extLst>
          </p:cNvPr>
          <p:cNvSpPr>
            <a:spLocks noGrp="1" noChangeArrowheads="1"/>
          </p:cNvSpPr>
          <p:nvPr>
            <p:ph idx="1"/>
          </p:nvPr>
        </p:nvSpPr>
        <p:spPr>
          <a:xfrm>
            <a:off x="685801" y="2418408"/>
            <a:ext cx="3886199" cy="3409898"/>
          </a:xfrm>
        </p:spPr>
        <p:txBody>
          <a:bodyPr anchor="t">
            <a:normAutofit/>
          </a:bodyPr>
          <a:lstStyle/>
          <a:p>
            <a:pPr marL="0" indent="0" algn="r" eaLnBrk="1" hangingPunct="1">
              <a:buFont typeface="Wingdings" panose="05000000000000000000" pitchFamily="2" charset="2"/>
              <a:buNone/>
            </a:pPr>
            <a:endParaRPr lang="es-ES" altLang="es-ES" sz="1400" dirty="0"/>
          </a:p>
          <a:p>
            <a:pPr marL="0" indent="0" algn="r" eaLnBrk="1" hangingPunct="1">
              <a:buFont typeface="Wingdings" panose="05000000000000000000" pitchFamily="2" charset="2"/>
              <a:buNone/>
            </a:pPr>
            <a:endParaRPr lang="es-ES" altLang="es-ES" sz="1400" dirty="0"/>
          </a:p>
          <a:p>
            <a:pPr marL="0" indent="0" algn="r" eaLnBrk="1" hangingPunct="1">
              <a:buFont typeface="Wingdings" panose="05000000000000000000" pitchFamily="2" charset="2"/>
              <a:buNone/>
            </a:pPr>
            <a:endParaRPr lang="es-ES" altLang="es-ES" sz="1400" dirty="0"/>
          </a:p>
          <a:p>
            <a:pPr marL="0" indent="0" algn="r" eaLnBrk="1" hangingPunct="1">
              <a:buFont typeface="Wingdings" panose="05000000000000000000" pitchFamily="2" charset="2"/>
              <a:buNone/>
            </a:pPr>
            <a:endParaRPr lang="es-ES" altLang="es-ES" sz="1400" dirty="0"/>
          </a:p>
          <a:p>
            <a:pPr marL="0" indent="0" algn="r" eaLnBrk="1" hangingPunct="1">
              <a:buFont typeface="Wingdings" panose="05000000000000000000" pitchFamily="2" charset="2"/>
              <a:buNone/>
            </a:pPr>
            <a:endParaRPr lang="es-ES" altLang="es-ES" sz="1400" dirty="0"/>
          </a:p>
          <a:p>
            <a:pPr marL="0" indent="0" algn="r" eaLnBrk="1" hangingPunct="1">
              <a:buFont typeface="Wingdings" panose="05000000000000000000" pitchFamily="2" charset="2"/>
              <a:buNone/>
            </a:pPr>
            <a:endParaRPr lang="es-ES" altLang="es-ES" sz="1400" dirty="0"/>
          </a:p>
          <a:p>
            <a:pPr marL="0" indent="0" algn="r" eaLnBrk="1" hangingPunct="1">
              <a:buFont typeface="Wingdings" panose="05000000000000000000" pitchFamily="2" charset="2"/>
              <a:buNone/>
            </a:pPr>
            <a:endParaRPr lang="es-ES" altLang="es-ES" sz="1400" b="1" i="1" u="sng" dirty="0"/>
          </a:p>
          <a:p>
            <a:pPr marL="0" indent="0" algn="r" eaLnBrk="1" hangingPunct="1">
              <a:buFont typeface="Wingdings" panose="05000000000000000000" pitchFamily="2" charset="2"/>
              <a:buNone/>
            </a:pPr>
            <a:endParaRPr lang="es-ES" altLang="es-ES" sz="1400" b="1" i="1" u="sng" dirty="0"/>
          </a:p>
          <a:p>
            <a:pPr marL="0" indent="0" algn="r" eaLnBrk="1" hangingPunct="1">
              <a:buFont typeface="Wingdings" panose="05000000000000000000" pitchFamily="2" charset="2"/>
              <a:buNone/>
            </a:pPr>
            <a:r>
              <a:rPr lang="es-ES" altLang="es-ES" sz="1400" b="1" dirty="0"/>
              <a:t>El del brazo de arco hace que el hombro no se hunda pegando la escápula a la espalda. Empuja el arco hacia la diana. El del brazo de cuerda debe contraerse para realizar la suelta.</a:t>
            </a:r>
          </a:p>
        </p:txBody>
      </p:sp>
      <p:pic>
        <p:nvPicPr>
          <p:cNvPr id="46084" name="Picture 5">
            <a:extLst>
              <a:ext uri="{FF2B5EF4-FFF2-40B4-BE49-F238E27FC236}">
                <a16:creationId xmlns:a16="http://schemas.microsoft.com/office/drawing/2014/main" id="{4BD7E89D-A869-183E-3338-6DCA73C6F7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2652" y="2439596"/>
            <a:ext cx="4661916" cy="19975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0" name="Rectangle 143369">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2" name="Rectangle 14337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4156" name="Rectangle 134155">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46" name="Rectangle 2">
            <a:extLst>
              <a:ext uri="{FF2B5EF4-FFF2-40B4-BE49-F238E27FC236}">
                <a16:creationId xmlns:a16="http://schemas.microsoft.com/office/drawing/2014/main" id="{C7D60EE6-7AFA-EF32-EFE1-BF506AB3B301}"/>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4147" name="Rectangle 3">
            <a:extLst>
              <a:ext uri="{FF2B5EF4-FFF2-40B4-BE49-F238E27FC236}">
                <a16:creationId xmlns:a16="http://schemas.microsoft.com/office/drawing/2014/main" id="{22A32D00-CDBB-BF2C-0437-4F3C92DBAAEF}"/>
              </a:ext>
            </a:extLst>
          </p:cNvPr>
          <p:cNvSpPr>
            <a:spLocks noGrp="1" noChangeArrowheads="1"/>
          </p:cNvSpPr>
          <p:nvPr>
            <p:ph idx="1"/>
          </p:nvPr>
        </p:nvSpPr>
        <p:spPr>
          <a:xfrm>
            <a:off x="685801" y="2418408"/>
            <a:ext cx="3886199" cy="3409898"/>
          </a:xfrm>
        </p:spPr>
        <p:txBody>
          <a:bodyPr anchor="t">
            <a:normAutofit/>
          </a:bodyPr>
          <a:lstStyle/>
          <a:p>
            <a:pPr algn="r">
              <a:buFont typeface="Wingdings" panose="05000000000000000000" pitchFamily="2" charset="2"/>
              <a:buNone/>
            </a:pPr>
            <a:r>
              <a:rPr lang="es-ES" altLang="es-ES" sz="1700" b="1">
                <a:effectLst/>
              </a:rPr>
              <a:t>DELTOIDES (Parte anterior, media y posterior):</a:t>
            </a:r>
          </a:p>
          <a:p>
            <a:pPr algn="r">
              <a:buFont typeface="Wingdings" panose="05000000000000000000" pitchFamily="2" charset="2"/>
              <a:buNone/>
            </a:pPr>
            <a:endParaRPr lang="es-ES" altLang="es-ES" sz="1700" b="1">
              <a:effectLst/>
            </a:endParaRPr>
          </a:p>
          <a:p>
            <a:pPr algn="r">
              <a:buFont typeface="Wingdings" panose="05000000000000000000" pitchFamily="2" charset="2"/>
              <a:buNone/>
            </a:pPr>
            <a:r>
              <a:rPr lang="es-ES" altLang="es-ES" sz="1700" b="1">
                <a:effectLst/>
              </a:rPr>
              <a:t>	</a:t>
            </a:r>
            <a:r>
              <a:rPr lang="es-ES" altLang="es-ES" sz="1700" b="1" u="sng">
                <a:effectLst/>
              </a:rPr>
              <a:t>Anterior</a:t>
            </a:r>
            <a:r>
              <a:rPr lang="es-ES" altLang="es-ES" sz="1700" b="1">
                <a:effectLst/>
              </a:rPr>
              <a:t>: Elevación lateral del brazo o separación. Rotación interna. Elevación anterior.</a:t>
            </a:r>
          </a:p>
          <a:p>
            <a:pPr algn="r">
              <a:buFont typeface="Wingdings" panose="05000000000000000000" pitchFamily="2" charset="2"/>
              <a:buNone/>
            </a:pPr>
            <a:r>
              <a:rPr lang="es-ES" altLang="es-ES" sz="1700" b="1">
                <a:effectLst/>
              </a:rPr>
              <a:t>	</a:t>
            </a:r>
            <a:r>
              <a:rPr lang="es-ES" altLang="es-ES" sz="1700" b="1" u="sng">
                <a:effectLst/>
              </a:rPr>
              <a:t>Media</a:t>
            </a:r>
            <a:r>
              <a:rPr lang="es-ES" altLang="es-ES" sz="1700" b="1">
                <a:effectLst/>
              </a:rPr>
              <a:t>.  Elevación lateral del brazo o separación.</a:t>
            </a:r>
          </a:p>
          <a:p>
            <a:pPr algn="r">
              <a:buFont typeface="Wingdings" panose="05000000000000000000" pitchFamily="2" charset="2"/>
              <a:buNone/>
            </a:pPr>
            <a:r>
              <a:rPr lang="es-ES" altLang="es-ES" sz="1700" b="1">
                <a:effectLst/>
              </a:rPr>
              <a:t>	</a:t>
            </a:r>
            <a:r>
              <a:rPr lang="es-ES" altLang="es-ES" sz="1700" b="1" u="sng">
                <a:effectLst/>
              </a:rPr>
              <a:t>Posterior</a:t>
            </a:r>
            <a:r>
              <a:rPr lang="es-ES" altLang="es-ES" sz="1700" b="1">
                <a:effectLst/>
              </a:rPr>
              <a:t>: Elevación lateral del brazo o separación. Rotación externa. Elevación posterior</a:t>
            </a:r>
          </a:p>
          <a:p>
            <a:pPr algn="r">
              <a:buFont typeface="Wingdings" panose="05000000000000000000" pitchFamily="2" charset="2"/>
              <a:buNone/>
            </a:pPr>
            <a:r>
              <a:rPr lang="es-ES" altLang="es-ES" sz="1700" b="1">
                <a:effectLst/>
              </a:rPr>
              <a:t>	</a:t>
            </a:r>
          </a:p>
        </p:txBody>
      </p:sp>
      <p:pic>
        <p:nvPicPr>
          <p:cNvPr id="134151" name="Picture 7">
            <a:extLst>
              <a:ext uri="{FF2B5EF4-FFF2-40B4-BE49-F238E27FC236}">
                <a16:creationId xmlns:a16="http://schemas.microsoft.com/office/drawing/2014/main" id="{764FFCE8-0B78-518A-4DB8-8311AAB76D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471744"/>
            <a:ext cx="3718228" cy="3528873"/>
          </a:xfrm>
          <a:prstGeom prst="rect">
            <a:avLst/>
          </a:prstGeom>
          <a:noFill/>
          <a:extLst>
            <a:ext uri="{909E8E84-426E-40DD-AFC4-6F175D3DCCD1}">
              <a14:hiddenFill xmlns:a14="http://schemas.microsoft.com/office/drawing/2010/main">
                <a:solidFill>
                  <a:srgbClr val="FFFFFF"/>
                </a:solidFill>
              </a14:hiddenFill>
            </a:ext>
          </a:extLst>
        </p:spPr>
      </p:pic>
      <p:sp>
        <p:nvSpPr>
          <p:cNvPr id="134158" name="Rectangle 134157">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60" name="Rectangle 134159">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5416" name="Rectangle 145415">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0" name="Rectangle 2">
            <a:extLst>
              <a:ext uri="{FF2B5EF4-FFF2-40B4-BE49-F238E27FC236}">
                <a16:creationId xmlns:a16="http://schemas.microsoft.com/office/drawing/2014/main" id="{2116EC0B-FEF2-8758-198F-C10C6ED2D58A}"/>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45411" name="Rectangle 3">
            <a:extLst>
              <a:ext uri="{FF2B5EF4-FFF2-40B4-BE49-F238E27FC236}">
                <a16:creationId xmlns:a16="http://schemas.microsoft.com/office/drawing/2014/main" id="{1A131254-3301-9035-5CB1-A8D64B22D0E6}"/>
              </a:ext>
            </a:extLst>
          </p:cNvPr>
          <p:cNvSpPr>
            <a:spLocks noGrp="1" noChangeArrowheads="1"/>
          </p:cNvSpPr>
          <p:nvPr>
            <p:ph idx="1"/>
          </p:nvPr>
        </p:nvSpPr>
        <p:spPr>
          <a:xfrm>
            <a:off x="685801" y="2418408"/>
            <a:ext cx="3886199" cy="3409898"/>
          </a:xfrm>
        </p:spPr>
        <p:txBody>
          <a:bodyPr anchor="t">
            <a:normAutofit/>
          </a:bodyPr>
          <a:lstStyle/>
          <a:p>
            <a:pPr marL="0" indent="0" algn="just" eaLnBrk="1" hangingPunct="1">
              <a:buFont typeface="Wingdings" panose="05000000000000000000" pitchFamily="2" charset="2"/>
              <a:buNone/>
            </a:pPr>
            <a:r>
              <a:rPr lang="es-ES" altLang="es-ES" sz="1200" b="1" dirty="0"/>
              <a:t>DELTOIDES (parte anterior, media y posterior)</a:t>
            </a:r>
          </a:p>
          <a:p>
            <a:pPr marL="0" indent="0" algn="just" eaLnBrk="1" hangingPunct="1">
              <a:buFont typeface="Wingdings" panose="05000000000000000000" pitchFamily="2" charset="2"/>
              <a:buNone/>
            </a:pPr>
            <a:r>
              <a:rPr lang="es-ES" altLang="es-ES" sz="1200" b="1" dirty="0"/>
              <a:t>Anterior: El del brazo de arco mantiene todo el peso del conjunto brazo + arco. El del  brazo  de cuerda le mantiene realizando la alineación.</a:t>
            </a:r>
          </a:p>
          <a:p>
            <a:pPr marL="0" indent="0" algn="just" eaLnBrk="1" hangingPunct="1">
              <a:buFont typeface="Wingdings" panose="05000000000000000000" pitchFamily="2" charset="2"/>
              <a:buNone/>
            </a:pPr>
            <a:endParaRPr lang="es-ES" altLang="es-ES" sz="1200" b="1" i="1" dirty="0"/>
          </a:p>
          <a:p>
            <a:pPr marL="0" indent="0" algn="just" eaLnBrk="1" hangingPunct="1">
              <a:buFont typeface="Wingdings" panose="05000000000000000000" pitchFamily="2" charset="2"/>
              <a:buNone/>
            </a:pPr>
            <a:r>
              <a:rPr lang="es-ES" altLang="es-ES" sz="1200" b="1" dirty="0"/>
              <a:t>Media: Es la porción del deltoides que trabaja más en el mantenimiento del arco. El del brazo de cuerda determina la elevación del codo.</a:t>
            </a:r>
          </a:p>
          <a:p>
            <a:pPr marL="0" indent="0" algn="just" eaLnBrk="1" hangingPunct="1">
              <a:buFont typeface="Wingdings" panose="05000000000000000000" pitchFamily="2" charset="2"/>
              <a:buNone/>
            </a:pPr>
            <a:endParaRPr lang="es-ES" altLang="es-ES" sz="1200" b="1" dirty="0"/>
          </a:p>
          <a:p>
            <a:pPr marL="0" indent="0" algn="just" eaLnBrk="1" hangingPunct="1">
              <a:buFont typeface="Wingdings" panose="05000000000000000000" pitchFamily="2" charset="2"/>
              <a:buNone/>
            </a:pPr>
            <a:r>
              <a:rPr lang="es-ES" altLang="es-ES" sz="1200" b="1" dirty="0"/>
              <a:t>Posterior: El del brazo de arco mantiene todo el peso del conjunto brazo + arco.  El del brazo de cuerda tira hacia atrás del brazo para realizar la apertura y el anclaje.</a:t>
            </a:r>
          </a:p>
          <a:p>
            <a:pPr marL="0" indent="0" algn="r" eaLnBrk="1" hangingPunct="1">
              <a:buFont typeface="Wingdings" panose="05000000000000000000" pitchFamily="2" charset="2"/>
              <a:buNone/>
            </a:pPr>
            <a:endParaRPr lang="es-ES" altLang="es-ES" sz="600" b="1" u="sng" dirty="0"/>
          </a:p>
        </p:txBody>
      </p:sp>
      <p:pic>
        <p:nvPicPr>
          <p:cNvPr id="48132" name="Picture 4">
            <a:extLst>
              <a:ext uri="{FF2B5EF4-FFF2-40B4-BE49-F238E27FC236}">
                <a16:creationId xmlns:a16="http://schemas.microsoft.com/office/drawing/2014/main" id="{35FB50F7-2193-C64D-C112-204C87ECDA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83205" y="2727165"/>
            <a:ext cx="4141363" cy="11338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Rectangle 145417">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20" name="Rectangle 145419">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353" name="Rectangle 1435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61AAD648-3A22-4247-1876-90C041C29408}"/>
              </a:ext>
            </a:extLst>
          </p:cNvPr>
          <p:cNvSpPr>
            <a:spLocks noGrp="1" noChangeArrowheads="1"/>
          </p:cNvSpPr>
          <p:nvPr>
            <p:ph type="title"/>
          </p:nvPr>
        </p:nvSpPr>
        <p:spPr>
          <a:xfrm>
            <a:off x="852297" y="502020"/>
            <a:ext cx="3992787" cy="1642970"/>
          </a:xfrm>
        </p:spPr>
        <p:txBody>
          <a:bodyPr anchor="b">
            <a:normAutofit/>
          </a:bodyPr>
          <a:lstStyle/>
          <a:p>
            <a:pPr eaLnBrk="1" hangingPunct="1">
              <a:defRPr/>
            </a:pPr>
            <a:r>
              <a:rPr lang="es-ES" sz="3500" b="1"/>
              <a:t>PREVENCIÓN DE ACCIDENTES</a:t>
            </a:r>
            <a:endParaRPr lang="es-ES_tradnl" sz="3500" b="1"/>
          </a:p>
        </p:txBody>
      </p:sp>
      <p:sp>
        <p:nvSpPr>
          <p:cNvPr id="14339" name="Rectangle 3">
            <a:extLst>
              <a:ext uri="{FF2B5EF4-FFF2-40B4-BE49-F238E27FC236}">
                <a16:creationId xmlns:a16="http://schemas.microsoft.com/office/drawing/2014/main" id="{82C756B9-5359-F41D-A722-DB77685483D7}"/>
              </a:ext>
            </a:extLst>
          </p:cNvPr>
          <p:cNvSpPr>
            <a:spLocks noGrp="1" noChangeArrowheads="1"/>
          </p:cNvSpPr>
          <p:nvPr>
            <p:ph idx="1"/>
          </p:nvPr>
        </p:nvSpPr>
        <p:spPr>
          <a:xfrm>
            <a:off x="858692" y="2405894"/>
            <a:ext cx="3986392" cy="3535083"/>
          </a:xfrm>
        </p:spPr>
        <p:txBody>
          <a:bodyPr anchor="t">
            <a:normAutofit/>
          </a:bodyPr>
          <a:lstStyle/>
          <a:p>
            <a:pPr eaLnBrk="1" hangingPunct="1">
              <a:defRPr/>
            </a:pPr>
            <a:r>
              <a:rPr lang="es-ES" sz="1700" b="1"/>
              <a:t>ASPECTOS IMPORTANTES A CONTROLAR EN UNA INSTALACIÓN DE TIRO:</a:t>
            </a:r>
          </a:p>
          <a:p>
            <a:pPr eaLnBrk="1" hangingPunct="1">
              <a:buFont typeface="Wingdings" panose="05000000000000000000" pitchFamily="2" charset="2"/>
              <a:buNone/>
              <a:defRPr/>
            </a:pPr>
            <a:endParaRPr lang="es-ES" sz="1700" b="1"/>
          </a:p>
          <a:p>
            <a:pPr lvl="1" eaLnBrk="1" hangingPunct="1">
              <a:defRPr/>
            </a:pPr>
            <a:r>
              <a:rPr lang="es-ES" sz="1700" b="1"/>
              <a:t>INSPECCIONAR LAS SUPERFICIES DE JUEGO Y ENTRENAMIENTO PARA DETECTAR POSIBLES PELIGROS ANTES DE CADA SESIÓN.</a:t>
            </a:r>
          </a:p>
          <a:p>
            <a:pPr lvl="1" eaLnBrk="1" hangingPunct="1">
              <a:defRPr/>
            </a:pPr>
            <a:endParaRPr lang="es-ES_tradnl" sz="1700" b="1"/>
          </a:p>
        </p:txBody>
      </p:sp>
      <p:sp>
        <p:nvSpPr>
          <p:cNvPr id="14355" name="Rectangle 1435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7" name="Rectangle 1435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59" name="Rectangle 1435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61" name="Rectangle 1436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descr="aTiro con arco2">
            <a:extLst>
              <a:ext uri="{FF2B5EF4-FFF2-40B4-BE49-F238E27FC236}">
                <a16:creationId xmlns:a16="http://schemas.microsoft.com/office/drawing/2014/main" id="{45A687B2-E199-2F46-249E-D33A123F3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750" b="-1"/>
          <a:stretch>
            <a:fillRect/>
          </a:stretch>
        </p:blipFill>
        <p:spPr bwMode="auto">
          <a:xfrm>
            <a:off x="5306975" y="1359661"/>
            <a:ext cx="3127897" cy="41705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180" name="Rectangle 13517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70" name="Rectangle 2">
            <a:extLst>
              <a:ext uri="{FF2B5EF4-FFF2-40B4-BE49-F238E27FC236}">
                <a16:creationId xmlns:a16="http://schemas.microsoft.com/office/drawing/2014/main" id="{92876651-E7E4-8560-5BB2-FD3F29B3CAC5}"/>
              </a:ext>
            </a:extLst>
          </p:cNvPr>
          <p:cNvSpPr>
            <a:spLocks noGrp="1" noChangeArrowheads="1"/>
          </p:cNvSpPr>
          <p:nvPr>
            <p:ph type="title"/>
          </p:nvPr>
        </p:nvSpPr>
        <p:spPr>
          <a:xfrm>
            <a:off x="852297" y="457201"/>
            <a:ext cx="4360680" cy="1556870"/>
          </a:xfrm>
        </p:spPr>
        <p:txBody>
          <a:bodyPr anchor="b">
            <a:normAutofit/>
          </a:bodyPr>
          <a:lstStyle/>
          <a:p>
            <a:r>
              <a:rPr lang="es-ES" altLang="es-ES" sz="3200" b="1"/>
              <a:t>MUSCULOS MOTORES PRINCIPALES DE LA TECNICA</a:t>
            </a:r>
          </a:p>
        </p:txBody>
      </p:sp>
      <p:sp>
        <p:nvSpPr>
          <p:cNvPr id="135171" name="Rectangle 3">
            <a:extLst>
              <a:ext uri="{FF2B5EF4-FFF2-40B4-BE49-F238E27FC236}">
                <a16:creationId xmlns:a16="http://schemas.microsoft.com/office/drawing/2014/main" id="{D0BBAC1B-E565-5E76-05F7-D1A433DA6D73}"/>
              </a:ext>
            </a:extLst>
          </p:cNvPr>
          <p:cNvSpPr>
            <a:spLocks noGrp="1" noChangeArrowheads="1"/>
          </p:cNvSpPr>
          <p:nvPr>
            <p:ph idx="1"/>
          </p:nvPr>
        </p:nvSpPr>
        <p:spPr>
          <a:xfrm>
            <a:off x="852297" y="2277036"/>
            <a:ext cx="4360679" cy="3461155"/>
          </a:xfrm>
        </p:spPr>
        <p:txBody>
          <a:bodyPr>
            <a:normAutofit/>
          </a:bodyPr>
          <a:lstStyle/>
          <a:p>
            <a:pPr>
              <a:buFont typeface="Wingdings" panose="05000000000000000000" pitchFamily="2" charset="2"/>
              <a:buNone/>
            </a:pPr>
            <a:r>
              <a:rPr lang="es-ES" altLang="es-ES" sz="1700" b="1">
                <a:effectLst/>
              </a:rPr>
              <a:t>SUPRAESPINOSO:</a:t>
            </a:r>
          </a:p>
          <a:p>
            <a:pPr>
              <a:buFont typeface="Wingdings" panose="05000000000000000000" pitchFamily="2" charset="2"/>
              <a:buNone/>
            </a:pPr>
            <a:endParaRPr lang="es-ES" altLang="es-ES" sz="1700" b="1">
              <a:effectLst/>
            </a:endParaRPr>
          </a:p>
          <a:p>
            <a:pPr>
              <a:buFont typeface="Wingdings" panose="05000000000000000000" pitchFamily="2" charset="2"/>
              <a:buNone/>
            </a:pPr>
            <a:r>
              <a:rPr lang="es-ES" altLang="es-ES" sz="1700" b="1">
                <a:effectLst/>
              </a:rPr>
              <a:t>	Inicia el movimiento de separación o abducción. Inicia la abducción desde los 0º a los 30º.</a:t>
            </a:r>
          </a:p>
          <a:p>
            <a:pPr>
              <a:buFont typeface="Wingdings" panose="05000000000000000000" pitchFamily="2" charset="2"/>
              <a:buNone/>
            </a:pPr>
            <a:r>
              <a:rPr lang="es-ES" altLang="es-ES" sz="1700" b="1">
                <a:effectLst/>
              </a:rPr>
              <a:t>	Pasa por debajo de un hueso llamado acromion, por un espacio denominado, por tanto, subacromial. Aquí se encuentra también la bursa que protege del roce del músculo con el hueso.</a:t>
            </a:r>
          </a:p>
          <a:p>
            <a:pPr>
              <a:buFont typeface="Wingdings" panose="05000000000000000000" pitchFamily="2" charset="2"/>
              <a:buNone/>
            </a:pPr>
            <a:endParaRPr lang="es-ES" altLang="es-ES" sz="1700" b="1">
              <a:effectLst/>
            </a:endParaRPr>
          </a:p>
        </p:txBody>
      </p:sp>
      <p:pic>
        <p:nvPicPr>
          <p:cNvPr id="135173" name="Picture 5">
            <a:extLst>
              <a:ext uri="{FF2B5EF4-FFF2-40B4-BE49-F238E27FC236}">
                <a16:creationId xmlns:a16="http://schemas.microsoft.com/office/drawing/2014/main" id="{E08CDB89-35AF-11DA-F8DB-A6B2E70117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93429" y="799365"/>
            <a:ext cx="2317441" cy="2210153"/>
          </a:xfrm>
          <a:prstGeom prst="rect">
            <a:avLst/>
          </a:prstGeom>
          <a:noFill/>
          <a:extLst>
            <a:ext uri="{909E8E84-426E-40DD-AFC4-6F175D3DCCD1}">
              <a14:hiddenFill xmlns:a14="http://schemas.microsoft.com/office/drawing/2010/main">
                <a:solidFill>
                  <a:srgbClr val="FFFFFF"/>
                </a:solidFill>
              </a14:hiddenFill>
            </a:ext>
          </a:extLst>
        </p:spPr>
      </p:pic>
      <p:pic>
        <p:nvPicPr>
          <p:cNvPr id="135175" name="Picture 7">
            <a:extLst>
              <a:ext uri="{FF2B5EF4-FFF2-40B4-BE49-F238E27FC236}">
                <a16:creationId xmlns:a16="http://schemas.microsoft.com/office/drawing/2014/main" id="{5258D0CB-57BD-B45A-197B-C151634EE9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2271" y="3375824"/>
            <a:ext cx="2098224" cy="2243263"/>
          </a:xfrm>
          <a:prstGeom prst="rect">
            <a:avLst/>
          </a:prstGeom>
          <a:noFill/>
          <a:extLst>
            <a:ext uri="{909E8E84-426E-40DD-AFC4-6F175D3DCCD1}">
              <a14:hiddenFill xmlns:a14="http://schemas.microsoft.com/office/drawing/2010/main">
                <a:solidFill>
                  <a:srgbClr val="FFFFFF"/>
                </a:solidFill>
              </a14:hiddenFill>
            </a:ext>
          </a:extLst>
        </p:spPr>
      </p:pic>
      <p:sp>
        <p:nvSpPr>
          <p:cNvPr id="135182" name="Rectangle 13518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84" name="Rectangle 13518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6115049"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7464" name="Rectangle 14746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58" name="Rectangle 2">
            <a:extLst>
              <a:ext uri="{FF2B5EF4-FFF2-40B4-BE49-F238E27FC236}">
                <a16:creationId xmlns:a16="http://schemas.microsoft.com/office/drawing/2014/main" id="{2EE53C4E-36A6-B38A-0B88-6E2DD8B51DA5}"/>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47459" name="Rectangle 3">
            <a:extLst>
              <a:ext uri="{FF2B5EF4-FFF2-40B4-BE49-F238E27FC236}">
                <a16:creationId xmlns:a16="http://schemas.microsoft.com/office/drawing/2014/main" id="{E3AF3DFD-EBCD-73CE-DBD7-4C62CA2B90DF}"/>
              </a:ext>
            </a:extLst>
          </p:cNvPr>
          <p:cNvSpPr>
            <a:spLocks noGrp="1" noChangeArrowheads="1"/>
          </p:cNvSpPr>
          <p:nvPr>
            <p:ph idx="1"/>
          </p:nvPr>
        </p:nvSpPr>
        <p:spPr>
          <a:xfrm>
            <a:off x="685801" y="2418408"/>
            <a:ext cx="3886199" cy="3409898"/>
          </a:xfrm>
        </p:spPr>
        <p:txBody>
          <a:bodyPr anchor="t">
            <a:normAutofit/>
          </a:bodyPr>
          <a:lstStyle/>
          <a:p>
            <a:pPr marL="0" indent="0" algn="r" eaLnBrk="1" hangingPunct="1">
              <a:buFont typeface="Wingdings" panose="05000000000000000000" pitchFamily="2" charset="2"/>
              <a:buNone/>
            </a:pPr>
            <a:endParaRPr lang="es-ES" altLang="es-ES" sz="1700" dirty="0"/>
          </a:p>
          <a:p>
            <a:pPr marL="0" indent="0" algn="r" eaLnBrk="1" hangingPunct="1">
              <a:buFont typeface="Wingdings" panose="05000000000000000000" pitchFamily="2" charset="2"/>
              <a:buNone/>
            </a:pPr>
            <a:endParaRPr lang="es-ES" altLang="es-ES" sz="1700" dirty="0"/>
          </a:p>
          <a:p>
            <a:pPr marL="0" indent="0" algn="r" eaLnBrk="1" hangingPunct="1">
              <a:buFont typeface="Wingdings" panose="05000000000000000000" pitchFamily="2" charset="2"/>
              <a:buNone/>
            </a:pPr>
            <a:endParaRPr lang="es-ES" altLang="es-ES" sz="1700" dirty="0"/>
          </a:p>
          <a:p>
            <a:pPr marL="0" indent="0" algn="r" eaLnBrk="1" hangingPunct="1">
              <a:buFont typeface="Wingdings" panose="05000000000000000000" pitchFamily="2" charset="2"/>
              <a:buNone/>
            </a:pPr>
            <a:endParaRPr lang="es-ES" altLang="es-ES" sz="1700" dirty="0"/>
          </a:p>
          <a:p>
            <a:pPr marL="0" indent="0" algn="r" eaLnBrk="1" hangingPunct="1">
              <a:buFont typeface="Wingdings" panose="05000000000000000000" pitchFamily="2" charset="2"/>
              <a:buNone/>
            </a:pPr>
            <a:endParaRPr lang="es-ES" altLang="es-ES" sz="1700" dirty="0"/>
          </a:p>
          <a:p>
            <a:pPr marL="0" indent="0" algn="r" eaLnBrk="1" hangingPunct="1">
              <a:buFont typeface="Wingdings" panose="05000000000000000000" pitchFamily="2" charset="2"/>
              <a:buNone/>
            </a:pPr>
            <a:endParaRPr lang="es-ES" altLang="es-ES" sz="1700" dirty="0"/>
          </a:p>
          <a:p>
            <a:pPr marL="0" indent="0" algn="r" eaLnBrk="1" hangingPunct="1">
              <a:buFont typeface="Wingdings" panose="05000000000000000000" pitchFamily="2" charset="2"/>
              <a:buNone/>
            </a:pPr>
            <a:r>
              <a:rPr lang="es-ES" altLang="es-ES" sz="1700" b="1" dirty="0"/>
              <a:t>Ayuda a mantener el arco, puesto que tracciona del húmero y lo adapta a la escápula</a:t>
            </a:r>
          </a:p>
        </p:txBody>
      </p:sp>
      <p:pic>
        <p:nvPicPr>
          <p:cNvPr id="50180" name="Picture 4">
            <a:extLst>
              <a:ext uri="{FF2B5EF4-FFF2-40B4-BE49-F238E27FC236}">
                <a16:creationId xmlns:a16="http://schemas.microsoft.com/office/drawing/2014/main" id="{2E44A960-9EDB-35E6-89E8-FA948C7125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02189" y="2540236"/>
            <a:ext cx="4422379" cy="1655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6" name="Rectangle 14746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8" name="Rectangle 14746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6202" name="Rectangle 13620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4" name="Rectangle 2">
            <a:extLst>
              <a:ext uri="{FF2B5EF4-FFF2-40B4-BE49-F238E27FC236}">
                <a16:creationId xmlns:a16="http://schemas.microsoft.com/office/drawing/2014/main" id="{9350ADC3-F69D-DACA-8A88-B01A9801BF47}"/>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6195" name="Rectangle 3">
            <a:extLst>
              <a:ext uri="{FF2B5EF4-FFF2-40B4-BE49-F238E27FC236}">
                <a16:creationId xmlns:a16="http://schemas.microsoft.com/office/drawing/2014/main" id="{81F8DB5C-0E6A-3A09-1BDE-CA5BF1628A2F}"/>
              </a:ext>
            </a:extLst>
          </p:cNvPr>
          <p:cNvSpPr>
            <a:spLocks noGrp="1" noChangeArrowheads="1"/>
          </p:cNvSpPr>
          <p:nvPr>
            <p:ph idx="1"/>
          </p:nvPr>
        </p:nvSpPr>
        <p:spPr>
          <a:xfrm>
            <a:off x="685801" y="2418408"/>
            <a:ext cx="3886199" cy="3409898"/>
          </a:xfrm>
        </p:spPr>
        <p:txBody>
          <a:bodyPr anchor="t">
            <a:normAutofit/>
          </a:bodyPr>
          <a:lstStyle/>
          <a:p>
            <a:pPr algn="r"/>
            <a:r>
              <a:rPr lang="es-ES" altLang="es-ES" sz="1700" b="1">
                <a:effectLst/>
              </a:rPr>
              <a:t>SUBESCAPULAR:</a:t>
            </a:r>
          </a:p>
          <a:p>
            <a:pPr algn="r">
              <a:buFont typeface="Wingdings" panose="05000000000000000000" pitchFamily="2" charset="2"/>
              <a:buNone/>
            </a:pPr>
            <a:r>
              <a:rPr lang="es-ES" altLang="es-ES" sz="1700" b="1">
                <a:effectLst/>
              </a:rPr>
              <a:t>	</a:t>
            </a:r>
          </a:p>
          <a:p>
            <a:pPr algn="r">
              <a:buFont typeface="Wingdings" panose="05000000000000000000" pitchFamily="2" charset="2"/>
              <a:buNone/>
            </a:pPr>
            <a:r>
              <a:rPr lang="es-ES" altLang="es-ES" sz="1700" b="1">
                <a:effectLst/>
              </a:rPr>
              <a:t>	Cubre la cara anterior de la escápula. </a:t>
            </a:r>
          </a:p>
          <a:p>
            <a:pPr algn="r">
              <a:buFont typeface="Wingdings" panose="05000000000000000000" pitchFamily="2" charset="2"/>
              <a:buNone/>
            </a:pPr>
            <a:r>
              <a:rPr lang="es-ES" altLang="es-ES" sz="1700" b="1">
                <a:effectLst/>
              </a:rPr>
              <a:t>	Aproximación del brazo y rotación interna</a:t>
            </a:r>
          </a:p>
        </p:txBody>
      </p:sp>
      <p:pic>
        <p:nvPicPr>
          <p:cNvPr id="136197" name="Picture 5">
            <a:extLst>
              <a:ext uri="{FF2B5EF4-FFF2-40B4-BE49-F238E27FC236}">
                <a16:creationId xmlns:a16="http://schemas.microsoft.com/office/drawing/2014/main" id="{F0E935C0-F785-77E9-BACB-9E086DA054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585488"/>
            <a:ext cx="3718228" cy="3301386"/>
          </a:xfrm>
          <a:prstGeom prst="rect">
            <a:avLst/>
          </a:prstGeom>
          <a:noFill/>
          <a:extLst>
            <a:ext uri="{909E8E84-426E-40DD-AFC4-6F175D3DCCD1}">
              <a14:hiddenFill xmlns:a14="http://schemas.microsoft.com/office/drawing/2010/main">
                <a:solidFill>
                  <a:srgbClr val="FFFFFF"/>
                </a:solidFill>
              </a14:hiddenFill>
            </a:ext>
          </a:extLst>
        </p:spPr>
      </p:pic>
      <p:sp>
        <p:nvSpPr>
          <p:cNvPr id="136204" name="Rectangle 136203">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06" name="Rectangle 136205">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8488" name="Rectangle 14848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2" name="Rectangle 2">
            <a:extLst>
              <a:ext uri="{FF2B5EF4-FFF2-40B4-BE49-F238E27FC236}">
                <a16:creationId xmlns:a16="http://schemas.microsoft.com/office/drawing/2014/main" id="{BACECEB9-6126-7220-80C9-BB34A00F6131}"/>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48483" name="Rectangle 3">
            <a:extLst>
              <a:ext uri="{FF2B5EF4-FFF2-40B4-BE49-F238E27FC236}">
                <a16:creationId xmlns:a16="http://schemas.microsoft.com/office/drawing/2014/main" id="{67AA965D-D582-C1E2-45AF-12B5BEA1A8B7}"/>
              </a:ext>
            </a:extLst>
          </p:cNvPr>
          <p:cNvSpPr>
            <a:spLocks noGrp="1" noChangeArrowheads="1"/>
          </p:cNvSpPr>
          <p:nvPr>
            <p:ph idx="1"/>
          </p:nvPr>
        </p:nvSpPr>
        <p:spPr>
          <a:xfrm>
            <a:off x="685801" y="2418408"/>
            <a:ext cx="3886199" cy="3409898"/>
          </a:xfrm>
        </p:spPr>
        <p:txBody>
          <a:bodyPr anchor="t">
            <a:normAutofit/>
          </a:bodyPr>
          <a:lstStyle/>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endParaRPr lang="es-ES" altLang="es-ES" sz="1200" b="1" i="1" u="sng"/>
          </a:p>
          <a:p>
            <a:pPr marL="0" indent="0" algn="r" eaLnBrk="1" hangingPunct="1">
              <a:buFont typeface="Wingdings" panose="05000000000000000000" pitchFamily="2" charset="2"/>
              <a:buNone/>
            </a:pPr>
            <a:r>
              <a:rPr lang="es-ES" altLang="es-ES" sz="1200" b="1" u="sng"/>
              <a:t>El del brazo de arco interviene en la rotación interna del hombro y en el anclaje del mismo. El del brazo de cuerda no debe intervenir.</a:t>
            </a:r>
          </a:p>
        </p:txBody>
      </p:sp>
      <p:pic>
        <p:nvPicPr>
          <p:cNvPr id="51204" name="Picture 4">
            <a:extLst>
              <a:ext uri="{FF2B5EF4-FFF2-40B4-BE49-F238E27FC236}">
                <a16:creationId xmlns:a16="http://schemas.microsoft.com/office/drawing/2014/main" id="{246BEAC5-5C82-F9DD-A6C2-3965C2486B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3768" y="2541947"/>
            <a:ext cx="6240800" cy="23304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0" name="Rectangle 148489">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2" name="Rectangle 14849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7226" name="Rectangle 137225">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18" name="Rectangle 2">
            <a:extLst>
              <a:ext uri="{FF2B5EF4-FFF2-40B4-BE49-F238E27FC236}">
                <a16:creationId xmlns:a16="http://schemas.microsoft.com/office/drawing/2014/main" id="{35950575-52B9-7034-0A78-38F672E971F1}"/>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7219" name="Rectangle 3">
            <a:extLst>
              <a:ext uri="{FF2B5EF4-FFF2-40B4-BE49-F238E27FC236}">
                <a16:creationId xmlns:a16="http://schemas.microsoft.com/office/drawing/2014/main" id="{92E200D9-E60B-2321-7CC5-A2C24AE3E817}"/>
              </a:ext>
            </a:extLst>
          </p:cNvPr>
          <p:cNvSpPr>
            <a:spLocks noGrp="1" noChangeArrowheads="1"/>
          </p:cNvSpPr>
          <p:nvPr>
            <p:ph idx="1"/>
          </p:nvPr>
        </p:nvSpPr>
        <p:spPr>
          <a:xfrm>
            <a:off x="685801" y="2418408"/>
            <a:ext cx="3886199" cy="3409898"/>
          </a:xfrm>
        </p:spPr>
        <p:txBody>
          <a:bodyPr anchor="t">
            <a:normAutofit/>
          </a:bodyPr>
          <a:lstStyle/>
          <a:p>
            <a:pPr algn="r">
              <a:buFont typeface="Wingdings" panose="05000000000000000000" pitchFamily="2" charset="2"/>
              <a:buNone/>
            </a:pPr>
            <a:endParaRPr lang="es-ES" altLang="es-ES" sz="1700" b="1">
              <a:effectLst/>
            </a:endParaRPr>
          </a:p>
          <a:p>
            <a:pPr algn="r">
              <a:buFont typeface="Wingdings" panose="05000000000000000000" pitchFamily="2" charset="2"/>
              <a:buNone/>
            </a:pPr>
            <a:r>
              <a:rPr lang="es-ES" altLang="es-ES" sz="1700" b="1">
                <a:effectLst/>
              </a:rPr>
              <a:t>INFRAESPINOSO:</a:t>
            </a:r>
          </a:p>
          <a:p>
            <a:pPr algn="r">
              <a:buFont typeface="Wingdings" panose="05000000000000000000" pitchFamily="2" charset="2"/>
              <a:buNone/>
            </a:pPr>
            <a:endParaRPr lang="es-ES" altLang="es-ES" sz="1700" b="1">
              <a:effectLst/>
            </a:endParaRPr>
          </a:p>
          <a:p>
            <a:pPr algn="r">
              <a:buFont typeface="Wingdings" panose="05000000000000000000" pitchFamily="2" charset="2"/>
              <a:buNone/>
            </a:pPr>
            <a:r>
              <a:rPr lang="es-ES" altLang="es-ES" sz="1700" b="1">
                <a:effectLst/>
              </a:rPr>
              <a:t>	Aproxima o desciende el brazo. Rotador externo del brazo.</a:t>
            </a:r>
          </a:p>
        </p:txBody>
      </p:sp>
      <p:pic>
        <p:nvPicPr>
          <p:cNvPr id="137221" name="Picture 5">
            <a:extLst>
              <a:ext uri="{FF2B5EF4-FFF2-40B4-BE49-F238E27FC236}">
                <a16:creationId xmlns:a16="http://schemas.microsoft.com/office/drawing/2014/main" id="{5AE9ABD9-32C1-7D1B-F116-7B2055AAE1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452729"/>
            <a:ext cx="3718228" cy="3566904"/>
          </a:xfrm>
          <a:prstGeom prst="rect">
            <a:avLst/>
          </a:prstGeom>
          <a:noFill/>
          <a:extLst>
            <a:ext uri="{909E8E84-426E-40DD-AFC4-6F175D3DCCD1}">
              <a14:hiddenFill xmlns:a14="http://schemas.microsoft.com/office/drawing/2010/main">
                <a:solidFill>
                  <a:srgbClr val="FFFFFF"/>
                </a:solidFill>
              </a14:hiddenFill>
            </a:ext>
          </a:extLst>
        </p:spPr>
      </p:pic>
      <p:sp>
        <p:nvSpPr>
          <p:cNvPr id="137228" name="Rectangle 137227">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30" name="Rectangle 137229">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9512" name="Rectangle 14951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06" name="Rectangle 2">
            <a:extLst>
              <a:ext uri="{FF2B5EF4-FFF2-40B4-BE49-F238E27FC236}">
                <a16:creationId xmlns:a16="http://schemas.microsoft.com/office/drawing/2014/main" id="{5BCB0C17-889B-F09C-C84C-694EACE97799}"/>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49507" name="Rectangle 3">
            <a:extLst>
              <a:ext uri="{FF2B5EF4-FFF2-40B4-BE49-F238E27FC236}">
                <a16:creationId xmlns:a16="http://schemas.microsoft.com/office/drawing/2014/main" id="{164E233D-752A-F3DE-C3EE-ED7355719951}"/>
              </a:ext>
            </a:extLst>
          </p:cNvPr>
          <p:cNvSpPr>
            <a:spLocks noGrp="1" noChangeArrowheads="1"/>
          </p:cNvSpPr>
          <p:nvPr>
            <p:ph idx="1"/>
          </p:nvPr>
        </p:nvSpPr>
        <p:spPr>
          <a:xfrm>
            <a:off x="685801" y="2418408"/>
            <a:ext cx="3886199" cy="3409898"/>
          </a:xfrm>
        </p:spPr>
        <p:txBody>
          <a:bodyPr anchor="t">
            <a:normAutofit/>
          </a:bodyPr>
          <a:lstStyle/>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endParaRPr lang="es-ES" altLang="es-ES" sz="1200" i="1" u="sng"/>
          </a:p>
          <a:p>
            <a:pPr marL="0" indent="0" algn="r" eaLnBrk="1" hangingPunct="1">
              <a:buFont typeface="Wingdings" panose="05000000000000000000" pitchFamily="2" charset="2"/>
              <a:buNone/>
            </a:pPr>
            <a:r>
              <a:rPr lang="es-ES" altLang="es-ES" sz="1200" b="1" u="sng"/>
              <a:t>El del brazo de arco debe estar relajado. El del brazo de cuerda tracciona cooperando en la apertura.</a:t>
            </a:r>
          </a:p>
        </p:txBody>
      </p:sp>
      <p:pic>
        <p:nvPicPr>
          <p:cNvPr id="52228" name="Picture 5">
            <a:extLst>
              <a:ext uri="{FF2B5EF4-FFF2-40B4-BE49-F238E27FC236}">
                <a16:creationId xmlns:a16="http://schemas.microsoft.com/office/drawing/2014/main" id="{F1D53765-CF2E-0E3B-C100-44ACB308AE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1760" y="2517259"/>
            <a:ext cx="6312808" cy="24411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Rectangle 149513">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16" name="Rectangle 149515">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8250" name="Rectangle 13824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2" name="Rectangle 2">
            <a:extLst>
              <a:ext uri="{FF2B5EF4-FFF2-40B4-BE49-F238E27FC236}">
                <a16:creationId xmlns:a16="http://schemas.microsoft.com/office/drawing/2014/main" id="{D448F81A-4FFD-0B29-62BD-026ABCFC6A75}"/>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8243" name="Rectangle 3">
            <a:extLst>
              <a:ext uri="{FF2B5EF4-FFF2-40B4-BE49-F238E27FC236}">
                <a16:creationId xmlns:a16="http://schemas.microsoft.com/office/drawing/2014/main" id="{365600DD-A21D-9B4D-4E5B-6E5376CD936D}"/>
              </a:ext>
            </a:extLst>
          </p:cNvPr>
          <p:cNvSpPr>
            <a:spLocks noGrp="1" noChangeArrowheads="1"/>
          </p:cNvSpPr>
          <p:nvPr>
            <p:ph idx="1"/>
          </p:nvPr>
        </p:nvSpPr>
        <p:spPr>
          <a:xfrm>
            <a:off x="685801" y="2418408"/>
            <a:ext cx="3886199" cy="3409898"/>
          </a:xfrm>
        </p:spPr>
        <p:txBody>
          <a:bodyPr anchor="t">
            <a:normAutofit/>
          </a:bodyPr>
          <a:lstStyle/>
          <a:p>
            <a:pPr algn="r">
              <a:buFont typeface="Wingdings" panose="05000000000000000000" pitchFamily="2" charset="2"/>
              <a:buNone/>
            </a:pPr>
            <a:r>
              <a:rPr lang="es-ES" altLang="es-ES" sz="1700" b="1">
                <a:effectLst/>
              </a:rPr>
              <a:t>REDONDO MENOR:</a:t>
            </a:r>
          </a:p>
          <a:p>
            <a:pPr algn="r">
              <a:buFont typeface="Wingdings" panose="05000000000000000000" pitchFamily="2" charset="2"/>
              <a:buNone/>
            </a:pPr>
            <a:endParaRPr lang="es-ES" altLang="es-ES" sz="1700" b="1">
              <a:effectLst/>
            </a:endParaRPr>
          </a:p>
          <a:p>
            <a:pPr algn="r">
              <a:buFont typeface="Wingdings" panose="05000000000000000000" pitchFamily="2" charset="2"/>
              <a:buNone/>
            </a:pPr>
            <a:r>
              <a:rPr lang="es-ES" altLang="es-ES" sz="1700" b="1">
                <a:effectLst/>
              </a:rPr>
              <a:t>	Aproxima o desciende el brazo. Rotador externo del brazo.</a:t>
            </a:r>
          </a:p>
        </p:txBody>
      </p:sp>
      <p:pic>
        <p:nvPicPr>
          <p:cNvPr id="138245" name="Picture 5">
            <a:extLst>
              <a:ext uri="{FF2B5EF4-FFF2-40B4-BE49-F238E27FC236}">
                <a16:creationId xmlns:a16="http://schemas.microsoft.com/office/drawing/2014/main" id="{4410C41E-A745-5F75-B94A-FF9FDA211D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583635"/>
            <a:ext cx="3718228" cy="3305091"/>
          </a:xfrm>
          <a:prstGeom prst="rect">
            <a:avLst/>
          </a:prstGeom>
          <a:noFill/>
          <a:extLst>
            <a:ext uri="{909E8E84-426E-40DD-AFC4-6F175D3DCCD1}">
              <a14:hiddenFill xmlns:a14="http://schemas.microsoft.com/office/drawing/2010/main">
                <a:solidFill>
                  <a:srgbClr val="FFFFFF"/>
                </a:solidFill>
              </a14:hiddenFill>
            </a:ext>
          </a:extLst>
        </p:spPr>
      </p:pic>
      <p:sp>
        <p:nvSpPr>
          <p:cNvPr id="138252" name="Rectangle 138251">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4" name="Rectangle 138253">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0536" name="Rectangle 150535">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30" name="Rectangle 2">
            <a:extLst>
              <a:ext uri="{FF2B5EF4-FFF2-40B4-BE49-F238E27FC236}">
                <a16:creationId xmlns:a16="http://schemas.microsoft.com/office/drawing/2014/main" id="{14133FFF-DFA9-10AF-9448-D61005950B9D}"/>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50531" name="Rectangle 3">
            <a:extLst>
              <a:ext uri="{FF2B5EF4-FFF2-40B4-BE49-F238E27FC236}">
                <a16:creationId xmlns:a16="http://schemas.microsoft.com/office/drawing/2014/main" id="{41C08998-4C98-F7DA-20B7-4512FCD26E03}"/>
              </a:ext>
            </a:extLst>
          </p:cNvPr>
          <p:cNvSpPr>
            <a:spLocks noGrp="1" noChangeArrowheads="1"/>
          </p:cNvSpPr>
          <p:nvPr>
            <p:ph idx="1"/>
          </p:nvPr>
        </p:nvSpPr>
        <p:spPr>
          <a:xfrm>
            <a:off x="685801" y="2418408"/>
            <a:ext cx="3886199" cy="3409898"/>
          </a:xfrm>
        </p:spPr>
        <p:txBody>
          <a:bodyPr anchor="t">
            <a:normAutofit/>
          </a:bodyPr>
          <a:lstStyle/>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endParaRPr lang="es-ES" altLang="es-ES" sz="1300" i="1" u="sng"/>
          </a:p>
          <a:p>
            <a:pPr marL="0" indent="0" algn="r" eaLnBrk="1" hangingPunct="1">
              <a:buFont typeface="Wingdings" panose="05000000000000000000" pitchFamily="2" charset="2"/>
              <a:buNone/>
            </a:pPr>
            <a:r>
              <a:rPr lang="es-ES" altLang="es-ES" sz="1300" b="1" u="sng"/>
              <a:t>El del brazo de arco debe estar relajado. El del brazo de cuerda interviene activamente produciendo una rotación externa en el momento de la suelta y en la apertura del arco.</a:t>
            </a:r>
          </a:p>
        </p:txBody>
      </p:sp>
      <p:pic>
        <p:nvPicPr>
          <p:cNvPr id="53252" name="Picture 4">
            <a:extLst>
              <a:ext uri="{FF2B5EF4-FFF2-40B4-BE49-F238E27FC236}">
                <a16:creationId xmlns:a16="http://schemas.microsoft.com/office/drawing/2014/main" id="{375B53FC-2C33-D4D1-11E1-653EEBEC04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99792" y="2498786"/>
            <a:ext cx="6024776" cy="23896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8" name="Rectangle 150537">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0" name="Rectangle 150539">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9274" name="Rectangle 13927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66" name="Rectangle 2">
            <a:extLst>
              <a:ext uri="{FF2B5EF4-FFF2-40B4-BE49-F238E27FC236}">
                <a16:creationId xmlns:a16="http://schemas.microsoft.com/office/drawing/2014/main" id="{4C02B36F-DBF2-E106-9EBB-F3C5B3EEC78B}"/>
              </a:ext>
            </a:extLst>
          </p:cNvPr>
          <p:cNvSpPr>
            <a:spLocks noGrp="1" noChangeArrowheads="1"/>
          </p:cNvSpPr>
          <p:nvPr>
            <p:ph type="title"/>
          </p:nvPr>
        </p:nvSpPr>
        <p:spPr>
          <a:xfrm>
            <a:off x="685801" y="489508"/>
            <a:ext cx="3886198" cy="1655482"/>
          </a:xfrm>
        </p:spPr>
        <p:txBody>
          <a:bodyPr anchor="b">
            <a:normAutofit/>
          </a:bodyPr>
          <a:lstStyle/>
          <a:p>
            <a:pPr algn="r"/>
            <a:r>
              <a:rPr lang="es-ES" altLang="es-ES" sz="2700" b="1"/>
              <a:t>MUSCULOS MOTORES PRINCIPALES DE LA TECNICA</a:t>
            </a:r>
          </a:p>
        </p:txBody>
      </p:sp>
      <p:sp>
        <p:nvSpPr>
          <p:cNvPr id="139267" name="Rectangle 3">
            <a:extLst>
              <a:ext uri="{FF2B5EF4-FFF2-40B4-BE49-F238E27FC236}">
                <a16:creationId xmlns:a16="http://schemas.microsoft.com/office/drawing/2014/main" id="{0D634257-B82F-E3B7-4530-5B908FA08B3B}"/>
              </a:ext>
            </a:extLst>
          </p:cNvPr>
          <p:cNvSpPr>
            <a:spLocks noGrp="1" noChangeArrowheads="1"/>
          </p:cNvSpPr>
          <p:nvPr>
            <p:ph idx="1"/>
          </p:nvPr>
        </p:nvSpPr>
        <p:spPr>
          <a:xfrm>
            <a:off x="685801" y="2418408"/>
            <a:ext cx="3886199" cy="3409898"/>
          </a:xfrm>
        </p:spPr>
        <p:txBody>
          <a:bodyPr anchor="t">
            <a:normAutofit/>
          </a:bodyPr>
          <a:lstStyle/>
          <a:p>
            <a:pPr algn="r">
              <a:buFont typeface="Wingdings" panose="05000000000000000000" pitchFamily="2" charset="2"/>
              <a:buNone/>
            </a:pPr>
            <a:r>
              <a:rPr lang="es-ES" altLang="es-ES" sz="1700" b="1">
                <a:effectLst/>
              </a:rPr>
              <a:t>REDONDO MAYOR:</a:t>
            </a:r>
          </a:p>
          <a:p>
            <a:pPr algn="r">
              <a:buFont typeface="Wingdings" panose="05000000000000000000" pitchFamily="2" charset="2"/>
              <a:buNone/>
            </a:pPr>
            <a:endParaRPr lang="es-ES" altLang="es-ES" sz="1700" b="1">
              <a:effectLst/>
            </a:endParaRPr>
          </a:p>
          <a:p>
            <a:pPr algn="r">
              <a:buFont typeface="Wingdings" panose="05000000000000000000" pitchFamily="2" charset="2"/>
              <a:buNone/>
            </a:pPr>
            <a:r>
              <a:rPr lang="es-ES" altLang="es-ES" sz="1700" b="1">
                <a:effectLst/>
              </a:rPr>
              <a:t>	Aproxima y desciende el brazo. Rotador interno del brazo.</a:t>
            </a:r>
          </a:p>
        </p:txBody>
      </p:sp>
      <p:pic>
        <p:nvPicPr>
          <p:cNvPr id="139269" name="Picture 5">
            <a:extLst>
              <a:ext uri="{FF2B5EF4-FFF2-40B4-BE49-F238E27FC236}">
                <a16:creationId xmlns:a16="http://schemas.microsoft.com/office/drawing/2014/main" id="{8F4431B8-B1E1-9A6A-253C-D4F1B2B0F0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6340" y="1387876"/>
            <a:ext cx="3718228" cy="3696610"/>
          </a:xfrm>
          <a:prstGeom prst="rect">
            <a:avLst/>
          </a:prstGeom>
          <a:noFill/>
          <a:extLst>
            <a:ext uri="{909E8E84-426E-40DD-AFC4-6F175D3DCCD1}">
              <a14:hiddenFill xmlns:a14="http://schemas.microsoft.com/office/drawing/2010/main">
                <a:solidFill>
                  <a:srgbClr val="FFFFFF"/>
                </a:solidFill>
              </a14:hiddenFill>
            </a:ext>
          </a:extLst>
        </p:spPr>
      </p:pic>
      <p:sp>
        <p:nvSpPr>
          <p:cNvPr id="139276" name="Rectangle 13927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78" name="Rectangle 13927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1560" name="Rectangle 15155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a:extLst>
              <a:ext uri="{FF2B5EF4-FFF2-40B4-BE49-F238E27FC236}">
                <a16:creationId xmlns:a16="http://schemas.microsoft.com/office/drawing/2014/main" id="{6F5C2E78-EB6E-F3C8-92BB-9B51028F5BBD}"/>
              </a:ext>
            </a:extLst>
          </p:cNvPr>
          <p:cNvSpPr>
            <a:spLocks noGrp="1" noChangeArrowheads="1"/>
          </p:cNvSpPr>
          <p:nvPr>
            <p:ph type="title"/>
          </p:nvPr>
        </p:nvSpPr>
        <p:spPr>
          <a:xfrm>
            <a:off x="685801" y="489508"/>
            <a:ext cx="3886198" cy="1655482"/>
          </a:xfrm>
        </p:spPr>
        <p:txBody>
          <a:bodyPr anchor="b">
            <a:normAutofit/>
          </a:bodyPr>
          <a:lstStyle/>
          <a:p>
            <a:pPr algn="r" eaLnBrk="1" hangingPunct="1"/>
            <a:r>
              <a:rPr lang="es-ES" altLang="es-ES" sz="2700" b="1"/>
              <a:t>MUSCULOS MOTORES PRINCIPALES DE LA TECNICA</a:t>
            </a:r>
          </a:p>
        </p:txBody>
      </p:sp>
      <p:sp>
        <p:nvSpPr>
          <p:cNvPr id="151555" name="Rectangle 3">
            <a:extLst>
              <a:ext uri="{FF2B5EF4-FFF2-40B4-BE49-F238E27FC236}">
                <a16:creationId xmlns:a16="http://schemas.microsoft.com/office/drawing/2014/main" id="{0BBD3FCB-B7F0-D2BD-B542-03F3126F5362}"/>
              </a:ext>
            </a:extLst>
          </p:cNvPr>
          <p:cNvSpPr>
            <a:spLocks noGrp="1" noChangeArrowheads="1"/>
          </p:cNvSpPr>
          <p:nvPr>
            <p:ph idx="1"/>
          </p:nvPr>
        </p:nvSpPr>
        <p:spPr>
          <a:xfrm>
            <a:off x="685801" y="2418408"/>
            <a:ext cx="3886199" cy="3409898"/>
          </a:xfrm>
        </p:spPr>
        <p:txBody>
          <a:bodyPr anchor="t">
            <a:normAutofit/>
          </a:bodyPr>
          <a:lstStyle/>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r" eaLnBrk="1" hangingPunct="1">
              <a:buFont typeface="Wingdings" panose="05000000000000000000" pitchFamily="2" charset="2"/>
              <a:buNone/>
            </a:pPr>
            <a:endParaRPr lang="es-ES" altLang="es-ES" sz="1200" b="1" i="1" u="sng" dirty="0"/>
          </a:p>
          <a:p>
            <a:pPr marL="0" indent="0" algn="just" eaLnBrk="1" hangingPunct="1">
              <a:buFont typeface="Wingdings" panose="05000000000000000000" pitchFamily="2" charset="2"/>
              <a:buNone/>
            </a:pPr>
            <a:r>
              <a:rPr lang="es-ES" altLang="es-ES" sz="1200" b="1" dirty="0"/>
              <a:t>El del brazo de arco actúa realizando la rotación interna del brazo para realizar la puntería. El del brazo de cuerda colabora en la apertura.</a:t>
            </a:r>
          </a:p>
        </p:txBody>
      </p:sp>
      <p:pic>
        <p:nvPicPr>
          <p:cNvPr id="54276" name="Picture 4">
            <a:extLst>
              <a:ext uri="{FF2B5EF4-FFF2-40B4-BE49-F238E27FC236}">
                <a16:creationId xmlns:a16="http://schemas.microsoft.com/office/drawing/2014/main" id="{9F7AE08C-E89A-5803-D26B-E5476C866C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9872" y="2559536"/>
            <a:ext cx="5304696" cy="19307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Rectangle 151561">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64" name="Rectangle 151563">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7777" name="Rectangle 117776">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4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62" name="Rectangle 2">
            <a:extLst>
              <a:ext uri="{FF2B5EF4-FFF2-40B4-BE49-F238E27FC236}">
                <a16:creationId xmlns:a16="http://schemas.microsoft.com/office/drawing/2014/main" id="{C13C3EE5-2CE0-290D-C00C-E113DC26E3DF}"/>
              </a:ext>
            </a:extLst>
          </p:cNvPr>
          <p:cNvSpPr>
            <a:spLocks noGrp="1" noChangeArrowheads="1"/>
          </p:cNvSpPr>
          <p:nvPr>
            <p:ph type="title"/>
          </p:nvPr>
        </p:nvSpPr>
        <p:spPr>
          <a:xfrm>
            <a:off x="852296" y="457201"/>
            <a:ext cx="4785943" cy="1556870"/>
          </a:xfrm>
        </p:spPr>
        <p:txBody>
          <a:bodyPr anchor="b">
            <a:normAutofit/>
          </a:bodyPr>
          <a:lstStyle/>
          <a:p>
            <a:pPr eaLnBrk="1" hangingPunct="1">
              <a:defRPr/>
            </a:pPr>
            <a:r>
              <a:rPr lang="es-ES" sz="3500" b="1"/>
              <a:t>PREVENCIÓN DE ACCIDENTES</a:t>
            </a:r>
          </a:p>
        </p:txBody>
      </p:sp>
      <p:sp>
        <p:nvSpPr>
          <p:cNvPr id="117763" name="Rectangle 3">
            <a:extLst>
              <a:ext uri="{FF2B5EF4-FFF2-40B4-BE49-F238E27FC236}">
                <a16:creationId xmlns:a16="http://schemas.microsoft.com/office/drawing/2014/main" id="{72D29378-3DDD-1B07-5D07-38CE5CC49C9C}"/>
              </a:ext>
            </a:extLst>
          </p:cNvPr>
          <p:cNvSpPr>
            <a:spLocks noGrp="1" noChangeArrowheads="1"/>
          </p:cNvSpPr>
          <p:nvPr>
            <p:ph idx="1"/>
          </p:nvPr>
        </p:nvSpPr>
        <p:spPr>
          <a:xfrm>
            <a:off x="852297" y="2277036"/>
            <a:ext cx="4785942" cy="3461155"/>
          </a:xfrm>
        </p:spPr>
        <p:txBody>
          <a:bodyPr>
            <a:normAutofit/>
          </a:bodyPr>
          <a:lstStyle/>
          <a:p>
            <a:pPr lvl="1" eaLnBrk="1" hangingPunct="1">
              <a:defRPr/>
            </a:pPr>
            <a:r>
              <a:rPr lang="es-ES" sz="1700" b="1"/>
              <a:t>PARAPETOS DEBERÁN ESTAR FIRMEMENTE ANCLADOS DE MANERA QUE NO SE CAIGAN.</a:t>
            </a:r>
          </a:p>
          <a:p>
            <a:pPr eaLnBrk="1" hangingPunct="1">
              <a:defRPr/>
            </a:pPr>
            <a:endParaRPr lang="es-ES" sz="1700"/>
          </a:p>
        </p:txBody>
      </p:sp>
      <p:pic>
        <p:nvPicPr>
          <p:cNvPr id="8197" name="Picture 6" descr="_DSC3226">
            <a:extLst>
              <a:ext uri="{FF2B5EF4-FFF2-40B4-BE49-F238E27FC236}">
                <a16:creationId xmlns:a16="http://schemas.microsoft.com/office/drawing/2014/main" id="{A69D6A8B-8DBE-5939-8350-9CC7A6D06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71" r="2506" b="-2"/>
          <a:stretch>
            <a:fillRect/>
          </a:stretch>
        </p:blipFill>
        <p:spPr bwMode="auto">
          <a:xfrm>
            <a:off x="6115049" y="10"/>
            <a:ext cx="3028951" cy="3224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images (13)">
            <a:extLst>
              <a:ext uri="{FF2B5EF4-FFF2-40B4-BE49-F238E27FC236}">
                <a16:creationId xmlns:a16="http://schemas.microsoft.com/office/drawing/2014/main" id="{D2B5B25E-AFB8-5970-730C-366645184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34" r="29436" b="-1"/>
          <a:stretch>
            <a:fillRect/>
          </a:stretch>
        </p:blipFill>
        <p:spPr bwMode="auto">
          <a:xfrm>
            <a:off x="6115050" y="3224447"/>
            <a:ext cx="3028950" cy="3175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9" name="Rectangle 117778">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81" name="Rectangle 117780">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6115049"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1328" name="Rectangle 14132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14" name="Rectangle 2">
            <a:extLst>
              <a:ext uri="{FF2B5EF4-FFF2-40B4-BE49-F238E27FC236}">
                <a16:creationId xmlns:a16="http://schemas.microsoft.com/office/drawing/2014/main" id="{70A9C78D-FA9B-A2F5-4DFC-4781115F95AD}"/>
              </a:ext>
            </a:extLst>
          </p:cNvPr>
          <p:cNvSpPr>
            <a:spLocks noGrp="1" noChangeArrowheads="1"/>
          </p:cNvSpPr>
          <p:nvPr>
            <p:ph type="title"/>
          </p:nvPr>
        </p:nvSpPr>
        <p:spPr>
          <a:xfrm>
            <a:off x="852297" y="502020"/>
            <a:ext cx="3992787" cy="1642970"/>
          </a:xfrm>
        </p:spPr>
        <p:txBody>
          <a:bodyPr anchor="b">
            <a:normAutofit/>
          </a:bodyPr>
          <a:lstStyle/>
          <a:p>
            <a:r>
              <a:rPr lang="es-ES" altLang="es-ES" sz="3000" b="1"/>
              <a:t>MUSCULOS MOTORES PRINCIPALES DE LA TECNICA</a:t>
            </a:r>
          </a:p>
        </p:txBody>
      </p:sp>
      <p:sp>
        <p:nvSpPr>
          <p:cNvPr id="141315" name="Rectangle 3">
            <a:extLst>
              <a:ext uri="{FF2B5EF4-FFF2-40B4-BE49-F238E27FC236}">
                <a16:creationId xmlns:a16="http://schemas.microsoft.com/office/drawing/2014/main" id="{62BFBE5E-9632-11F0-2777-061D4AB00B27}"/>
              </a:ext>
            </a:extLst>
          </p:cNvPr>
          <p:cNvSpPr>
            <a:spLocks noGrp="1" noChangeArrowheads="1"/>
          </p:cNvSpPr>
          <p:nvPr>
            <p:ph idx="1"/>
          </p:nvPr>
        </p:nvSpPr>
        <p:spPr>
          <a:xfrm>
            <a:off x="858692" y="2405894"/>
            <a:ext cx="3986392" cy="3535083"/>
          </a:xfrm>
        </p:spPr>
        <p:txBody>
          <a:bodyPr anchor="t">
            <a:normAutofit/>
          </a:bodyPr>
          <a:lstStyle/>
          <a:p>
            <a:pPr>
              <a:buFont typeface="Wingdings" panose="05000000000000000000" pitchFamily="2" charset="2"/>
              <a:buNone/>
            </a:pPr>
            <a:r>
              <a:rPr lang="es-ES" altLang="es-ES" sz="1700" b="1">
                <a:effectLst/>
              </a:rPr>
              <a:t>DORSAL MAYOR:</a:t>
            </a:r>
          </a:p>
          <a:p>
            <a:pPr>
              <a:buFont typeface="Wingdings" panose="05000000000000000000" pitchFamily="2" charset="2"/>
              <a:buNone/>
            </a:pPr>
            <a:endParaRPr lang="es-ES" altLang="es-ES" sz="1700" b="1">
              <a:effectLst/>
            </a:endParaRPr>
          </a:p>
          <a:p>
            <a:pPr>
              <a:buFont typeface="Wingdings" panose="05000000000000000000" pitchFamily="2" charset="2"/>
              <a:buNone/>
            </a:pPr>
            <a:r>
              <a:rPr lang="es-ES" altLang="es-ES" sz="1700" b="1">
                <a:effectLst/>
              </a:rPr>
              <a:t>	Desciende y aproxima el brazo. Rotador interno del brazo.</a:t>
            </a:r>
          </a:p>
          <a:p>
            <a:endParaRPr lang="es-ES" altLang="es-ES" sz="1700">
              <a:effectLst/>
            </a:endParaRPr>
          </a:p>
        </p:txBody>
      </p:sp>
      <p:sp>
        <p:nvSpPr>
          <p:cNvPr id="141330" name="Rectangle 14132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31" name="Rectangle 14132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327" name="Rectangle 14132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329" name="Rectangle 14132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1316" name="Picture 4">
            <a:extLst>
              <a:ext uri="{FF2B5EF4-FFF2-40B4-BE49-F238E27FC236}">
                <a16:creationId xmlns:a16="http://schemas.microsoft.com/office/drawing/2014/main" id="{DB409A65-3416-D707-E236-0B895A66B4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695074"/>
            <a:ext cx="3127897" cy="3499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2584" name="Rectangle 15258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78" name="Rectangle 2">
            <a:extLst>
              <a:ext uri="{FF2B5EF4-FFF2-40B4-BE49-F238E27FC236}">
                <a16:creationId xmlns:a16="http://schemas.microsoft.com/office/drawing/2014/main" id="{F46AD11E-EEC6-44BC-A2DA-C11BD57600AD}"/>
              </a:ext>
            </a:extLst>
          </p:cNvPr>
          <p:cNvSpPr>
            <a:spLocks noGrp="1" noChangeArrowheads="1"/>
          </p:cNvSpPr>
          <p:nvPr>
            <p:ph type="title"/>
          </p:nvPr>
        </p:nvSpPr>
        <p:spPr>
          <a:xfrm>
            <a:off x="852297" y="502020"/>
            <a:ext cx="3992787" cy="1642970"/>
          </a:xfrm>
        </p:spPr>
        <p:txBody>
          <a:bodyPr anchor="b">
            <a:normAutofit/>
          </a:bodyPr>
          <a:lstStyle/>
          <a:p>
            <a:pPr eaLnBrk="1" hangingPunct="1"/>
            <a:r>
              <a:rPr lang="es-ES" altLang="es-ES" sz="3000" b="1"/>
              <a:t>MUSCULOS MOTORES PRINCIPALES DE LA TECNICA</a:t>
            </a:r>
          </a:p>
        </p:txBody>
      </p:sp>
      <p:sp>
        <p:nvSpPr>
          <p:cNvPr id="152579" name="Rectangle 3">
            <a:extLst>
              <a:ext uri="{FF2B5EF4-FFF2-40B4-BE49-F238E27FC236}">
                <a16:creationId xmlns:a16="http://schemas.microsoft.com/office/drawing/2014/main" id="{C1C29CBA-311A-DA93-DFB7-0D22C0F2E179}"/>
              </a:ext>
            </a:extLst>
          </p:cNvPr>
          <p:cNvSpPr>
            <a:spLocks noGrp="1" noChangeArrowheads="1"/>
          </p:cNvSpPr>
          <p:nvPr>
            <p:ph idx="1"/>
          </p:nvPr>
        </p:nvSpPr>
        <p:spPr>
          <a:xfrm>
            <a:off x="467544" y="2276872"/>
            <a:ext cx="3986392" cy="3535083"/>
          </a:xfrm>
        </p:spPr>
        <p:txBody>
          <a:bodyPr anchor="t">
            <a:normAutofit/>
          </a:bodyPr>
          <a:lstStyle/>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endParaRPr lang="es-ES" altLang="es-ES" sz="1300" dirty="0"/>
          </a:p>
          <a:p>
            <a:pPr marL="0" indent="0" eaLnBrk="1" hangingPunct="1">
              <a:buFont typeface="Wingdings" panose="05000000000000000000" pitchFamily="2" charset="2"/>
              <a:buNone/>
            </a:pPr>
            <a:r>
              <a:rPr lang="es-ES" altLang="es-ES" sz="1300" b="1" dirty="0"/>
              <a:t>El del brazo de arco no debe intervenir de una manera activa en la puntería. El del brazo de cuerda colabora en la apertura. Si la apertura se realiza desde arriba, interviene activamente, puesto que los dos brazos deben descender.</a:t>
            </a:r>
          </a:p>
        </p:txBody>
      </p:sp>
      <p:sp>
        <p:nvSpPr>
          <p:cNvPr id="152586" name="Rectangle 15258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88" name="Rectangle 15258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590" name="Rectangle 15258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592" name="Rectangle 15259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300" name="Picture 4">
            <a:extLst>
              <a:ext uri="{FF2B5EF4-FFF2-40B4-BE49-F238E27FC236}">
                <a16:creationId xmlns:a16="http://schemas.microsoft.com/office/drawing/2014/main" id="{0419C9DC-284D-FF3B-0C34-DF32CD5C5F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07905" y="1643802"/>
            <a:ext cx="4726968" cy="26917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2348" name="Rectangle 14234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50" name="Rectangle 142349">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52" name="Rectangle 142351">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54" name="Rectangle 14235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356" name="Freeform: Shape 14235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2358" name="Rectangle 14235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38" name="Rectangle 2">
            <a:extLst>
              <a:ext uri="{FF2B5EF4-FFF2-40B4-BE49-F238E27FC236}">
                <a16:creationId xmlns:a16="http://schemas.microsoft.com/office/drawing/2014/main" id="{CA79165D-8D1F-D224-68FB-2F060DAD17E7}"/>
              </a:ext>
            </a:extLst>
          </p:cNvPr>
          <p:cNvSpPr>
            <a:spLocks noGrp="1" noChangeArrowheads="1"/>
          </p:cNvSpPr>
          <p:nvPr>
            <p:ph type="title"/>
          </p:nvPr>
        </p:nvSpPr>
        <p:spPr>
          <a:xfrm>
            <a:off x="605118" y="457201"/>
            <a:ext cx="2133600" cy="3588870"/>
          </a:xfrm>
        </p:spPr>
        <p:txBody>
          <a:bodyPr anchor="b">
            <a:normAutofit/>
          </a:bodyPr>
          <a:lstStyle/>
          <a:p>
            <a:pPr algn="r"/>
            <a:r>
              <a:rPr lang="es-ES" altLang="es-ES" sz="2500" b="1">
                <a:solidFill>
                  <a:srgbClr val="FFFFFF"/>
                </a:solidFill>
              </a:rPr>
              <a:t>MUSCULOS MOTORES PRINCIPALES DE LA TECNICA</a:t>
            </a:r>
          </a:p>
        </p:txBody>
      </p:sp>
      <p:sp>
        <p:nvSpPr>
          <p:cNvPr id="142339" name="Rectangle 3">
            <a:extLst>
              <a:ext uri="{FF2B5EF4-FFF2-40B4-BE49-F238E27FC236}">
                <a16:creationId xmlns:a16="http://schemas.microsoft.com/office/drawing/2014/main" id="{ADC61245-2E41-1C82-6B09-5370EF117631}"/>
              </a:ext>
            </a:extLst>
          </p:cNvPr>
          <p:cNvSpPr>
            <a:spLocks noGrp="1" noChangeArrowheads="1"/>
          </p:cNvSpPr>
          <p:nvPr>
            <p:ph idx="1"/>
          </p:nvPr>
        </p:nvSpPr>
        <p:spPr>
          <a:xfrm>
            <a:off x="3486933" y="669363"/>
            <a:ext cx="2467935" cy="5534211"/>
          </a:xfrm>
        </p:spPr>
        <p:txBody>
          <a:bodyPr anchor="ctr">
            <a:normAutofit/>
          </a:bodyPr>
          <a:lstStyle/>
          <a:p>
            <a:pPr>
              <a:buFont typeface="Wingdings" panose="05000000000000000000" pitchFamily="2" charset="2"/>
              <a:buNone/>
            </a:pPr>
            <a:r>
              <a:rPr lang="es-ES" altLang="es-ES" sz="1700" b="1">
                <a:effectLst/>
              </a:rPr>
              <a:t>TRICEPS:</a:t>
            </a:r>
          </a:p>
          <a:p>
            <a:pPr>
              <a:buFont typeface="Wingdings" panose="05000000000000000000" pitchFamily="2" charset="2"/>
              <a:buNone/>
            </a:pPr>
            <a:endParaRPr lang="es-ES" altLang="es-ES" sz="1700" b="1">
              <a:effectLst/>
            </a:endParaRPr>
          </a:p>
          <a:p>
            <a:pPr>
              <a:buFont typeface="Wingdings" panose="05000000000000000000" pitchFamily="2" charset="2"/>
              <a:buNone/>
            </a:pPr>
            <a:r>
              <a:rPr lang="es-ES" altLang="es-ES" sz="1700" b="1">
                <a:effectLst/>
              </a:rPr>
              <a:t>	Extiende el codo. Es el principal extensor del antebrazo.</a:t>
            </a:r>
          </a:p>
        </p:txBody>
      </p:sp>
      <p:pic>
        <p:nvPicPr>
          <p:cNvPr id="142341" name="Picture 5">
            <a:extLst>
              <a:ext uri="{FF2B5EF4-FFF2-40B4-BE49-F238E27FC236}">
                <a16:creationId xmlns:a16="http://schemas.microsoft.com/office/drawing/2014/main" id="{A37C2576-91F1-2013-E6B6-406D785E6F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0894" y="1192596"/>
            <a:ext cx="2117689" cy="1797173"/>
          </a:xfrm>
          <a:prstGeom prst="rect">
            <a:avLst/>
          </a:prstGeom>
          <a:noFill/>
          <a:extLst>
            <a:ext uri="{909E8E84-426E-40DD-AFC4-6F175D3DCCD1}">
              <a14:hiddenFill xmlns:a14="http://schemas.microsoft.com/office/drawing/2010/main">
                <a:solidFill>
                  <a:srgbClr val="FFFFFF"/>
                </a:solidFill>
              </a14:hiddenFill>
            </a:ext>
          </a:extLst>
        </p:spPr>
      </p:pic>
      <p:pic>
        <p:nvPicPr>
          <p:cNvPr id="142343" name="Picture 7">
            <a:extLst>
              <a:ext uri="{FF2B5EF4-FFF2-40B4-BE49-F238E27FC236}">
                <a16:creationId xmlns:a16="http://schemas.microsoft.com/office/drawing/2014/main" id="{37DF7607-EB0D-63E0-E34C-C36D56AA02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0894" y="3720635"/>
            <a:ext cx="2117689" cy="21336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3608" name="Rectangle 15360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0" name="Rectangle 15360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2" name="Rectangle 15361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4" name="Rectangle 15361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16" name="Freeform: Shape 15361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3618" name="Rectangle 15361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02" name="Rectangle 2">
            <a:extLst>
              <a:ext uri="{FF2B5EF4-FFF2-40B4-BE49-F238E27FC236}">
                <a16:creationId xmlns:a16="http://schemas.microsoft.com/office/drawing/2014/main" id="{811A0F97-8A26-110B-4793-BC7EC77E2E42}"/>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MUSCULOS MOTORES PRINCIPALES DE LA TECNICA</a:t>
            </a:r>
          </a:p>
        </p:txBody>
      </p:sp>
      <p:sp>
        <p:nvSpPr>
          <p:cNvPr id="153603" name="Rectangle 3">
            <a:extLst>
              <a:ext uri="{FF2B5EF4-FFF2-40B4-BE49-F238E27FC236}">
                <a16:creationId xmlns:a16="http://schemas.microsoft.com/office/drawing/2014/main" id="{6F70AF5C-34EC-72A6-CB46-F80BB7D63F93}"/>
              </a:ext>
            </a:extLst>
          </p:cNvPr>
          <p:cNvSpPr>
            <a:spLocks noGrp="1" noChangeArrowheads="1"/>
          </p:cNvSpPr>
          <p:nvPr>
            <p:ph idx="1"/>
          </p:nvPr>
        </p:nvSpPr>
        <p:spPr>
          <a:xfrm>
            <a:off x="3436295" y="649480"/>
            <a:ext cx="2268977" cy="5546047"/>
          </a:xfrm>
        </p:spPr>
        <p:txBody>
          <a:bodyPr anchor="ctr">
            <a:normAutofit/>
          </a:bodyPr>
          <a:lstStyle/>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endParaRPr lang="es-ES" altLang="es-ES" sz="1700" i="1" u="sng" dirty="0"/>
          </a:p>
          <a:p>
            <a:pPr marL="0" indent="0" eaLnBrk="1" hangingPunct="1">
              <a:buFont typeface="Wingdings" panose="05000000000000000000" pitchFamily="2" charset="2"/>
              <a:buNone/>
            </a:pPr>
            <a:r>
              <a:rPr lang="es-ES" altLang="es-ES" sz="1700" b="1" dirty="0"/>
              <a:t>El del brazo de arco bloquea las articulaciones para realizar la puntería. La del brazo de cuerda tracciona del codo hacia atrás</a:t>
            </a:r>
            <a:r>
              <a:rPr lang="es-ES" altLang="es-ES" sz="1700" b="1" u="sng" dirty="0"/>
              <a:t>.</a:t>
            </a:r>
          </a:p>
        </p:txBody>
      </p:sp>
      <p:pic>
        <p:nvPicPr>
          <p:cNvPr id="56324" name="Picture 4">
            <a:extLst>
              <a:ext uri="{FF2B5EF4-FFF2-40B4-BE49-F238E27FC236}">
                <a16:creationId xmlns:a16="http://schemas.microsoft.com/office/drawing/2014/main" id="{6F224F8C-6E6C-8F4E-F61E-F0CEF7C606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77599" y="1988840"/>
            <a:ext cx="5116359" cy="19675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4632" name="Rectangle 15463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34" name="Rectangle 15463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36" name="Rectangle 15463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38" name="Rectangle 15463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640" name="Freeform: Shape 15463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4642" name="Rectangle 15464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26" name="Rectangle 2">
            <a:extLst>
              <a:ext uri="{FF2B5EF4-FFF2-40B4-BE49-F238E27FC236}">
                <a16:creationId xmlns:a16="http://schemas.microsoft.com/office/drawing/2014/main" id="{E3ED986D-93BC-6C96-51AE-4DB7BA94EF64}"/>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MUSCULOS MOTORES PRINCIPALES DE LA TECNICA</a:t>
            </a:r>
          </a:p>
        </p:txBody>
      </p:sp>
      <p:sp>
        <p:nvSpPr>
          <p:cNvPr id="154627" name="Rectangle 3">
            <a:extLst>
              <a:ext uri="{FF2B5EF4-FFF2-40B4-BE49-F238E27FC236}">
                <a16:creationId xmlns:a16="http://schemas.microsoft.com/office/drawing/2014/main" id="{8768414E-2399-BFAF-9B15-80D2C2671D1B}"/>
              </a:ext>
            </a:extLst>
          </p:cNvPr>
          <p:cNvSpPr>
            <a:spLocks noGrp="1" noChangeArrowheads="1"/>
          </p:cNvSpPr>
          <p:nvPr>
            <p:ph idx="1"/>
          </p:nvPr>
        </p:nvSpPr>
        <p:spPr>
          <a:xfrm>
            <a:off x="3436295" y="649480"/>
            <a:ext cx="2268977" cy="5546047"/>
          </a:xfrm>
        </p:spPr>
        <p:txBody>
          <a:bodyPr anchor="ctr">
            <a:normAutofit/>
          </a:bodyPr>
          <a:lstStyle/>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buFont typeface="Wingdings" panose="05000000000000000000" pitchFamily="2" charset="2"/>
              <a:buNone/>
            </a:pPr>
            <a:endParaRPr lang="es-ES" altLang="es-ES" sz="1400"/>
          </a:p>
          <a:p>
            <a:pPr marL="0" indent="0" eaLnBrk="1" hangingPunct="1"/>
            <a:r>
              <a:rPr lang="es-ES" altLang="es-ES" sz="1400" b="1" i="1"/>
              <a:t>Extensión y separación de la muñeca.</a:t>
            </a:r>
          </a:p>
          <a:p>
            <a:pPr marL="0" indent="0" eaLnBrk="1" hangingPunct="1"/>
            <a:endParaRPr lang="es-ES" altLang="es-ES" sz="1400" b="1" i="1"/>
          </a:p>
          <a:p>
            <a:pPr marL="0" indent="0" eaLnBrk="1" hangingPunct="1">
              <a:buFont typeface="Wingdings" panose="05000000000000000000" pitchFamily="2" charset="2"/>
              <a:buNone/>
            </a:pPr>
            <a:r>
              <a:rPr lang="es-ES" altLang="es-ES" sz="1400" b="1" u="sng"/>
              <a:t>Los del brazo de arco deben estar relajados. Los del brazo de cuerda deben tener cierta contracción para controlar la alineación de la muñeca con el antebrazo y evitar la flexión.</a:t>
            </a:r>
          </a:p>
        </p:txBody>
      </p:sp>
      <p:pic>
        <p:nvPicPr>
          <p:cNvPr id="57348" name="Picture 4">
            <a:extLst>
              <a:ext uri="{FF2B5EF4-FFF2-40B4-BE49-F238E27FC236}">
                <a16:creationId xmlns:a16="http://schemas.microsoft.com/office/drawing/2014/main" id="{E0D7A714-A0C2-8729-75AB-398BA951B5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59250" y="908720"/>
            <a:ext cx="5453508" cy="23042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5656" name="Rectangle 15565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8" name="Rectangle 15565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60" name="Rectangle 15565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62" name="Rectangle 15566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664" name="Freeform: Shape 15566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666" name="Rectangle 15566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0" name="Rectangle 2">
            <a:extLst>
              <a:ext uri="{FF2B5EF4-FFF2-40B4-BE49-F238E27FC236}">
                <a16:creationId xmlns:a16="http://schemas.microsoft.com/office/drawing/2014/main" id="{925A27B6-0754-5EF2-74AC-8D2217BC9398}"/>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MUSCULOS MOTORES PRINCIPALES DE LA TECNICA</a:t>
            </a:r>
          </a:p>
        </p:txBody>
      </p:sp>
      <p:sp>
        <p:nvSpPr>
          <p:cNvPr id="155651" name="Rectangle 3">
            <a:extLst>
              <a:ext uri="{FF2B5EF4-FFF2-40B4-BE49-F238E27FC236}">
                <a16:creationId xmlns:a16="http://schemas.microsoft.com/office/drawing/2014/main" id="{5C335D65-A5D0-DF9C-0D1D-5E7833712EFB}"/>
              </a:ext>
            </a:extLst>
          </p:cNvPr>
          <p:cNvSpPr>
            <a:spLocks noGrp="1" noChangeArrowheads="1"/>
          </p:cNvSpPr>
          <p:nvPr>
            <p:ph idx="1"/>
          </p:nvPr>
        </p:nvSpPr>
        <p:spPr>
          <a:xfrm>
            <a:off x="3436295" y="649480"/>
            <a:ext cx="2268977" cy="5546047"/>
          </a:xfrm>
        </p:spPr>
        <p:txBody>
          <a:bodyPr anchor="ctr">
            <a:normAutofit/>
          </a:bodyPr>
          <a:lstStyle/>
          <a:p>
            <a:pPr marL="381000" indent="-381000" eaLnBrk="1" hangingPunct="1">
              <a:buFont typeface="Wingdings" panose="05000000000000000000" pitchFamily="2" charset="2"/>
              <a:buNone/>
            </a:pPr>
            <a:endParaRPr lang="es-ES" altLang="es-ES" sz="1200" b="1" i="1" u="sng" dirty="0"/>
          </a:p>
          <a:p>
            <a:pPr marL="381000" indent="-381000" eaLnBrk="1" hangingPunct="1">
              <a:buFont typeface="Wingdings" panose="05000000000000000000" pitchFamily="2" charset="2"/>
              <a:buNone/>
            </a:pPr>
            <a:endParaRPr lang="es-ES" altLang="es-ES" sz="1200" b="1" i="1" u="sng" dirty="0"/>
          </a:p>
          <a:p>
            <a:pPr marL="381000" indent="-381000" eaLnBrk="1" hangingPunct="1">
              <a:buFont typeface="Wingdings" panose="05000000000000000000" pitchFamily="2" charset="2"/>
              <a:buNone/>
            </a:pPr>
            <a:endParaRPr lang="es-ES" altLang="es-ES" sz="1200" b="1" i="1" u="sng" dirty="0"/>
          </a:p>
          <a:p>
            <a:pPr marL="381000" indent="-381000" eaLnBrk="1" hangingPunct="1">
              <a:buFont typeface="Wingdings" panose="05000000000000000000" pitchFamily="2" charset="2"/>
              <a:buNone/>
            </a:pPr>
            <a:endParaRPr lang="es-ES" altLang="es-ES" sz="1200" b="1" i="1" u="sng" dirty="0"/>
          </a:p>
          <a:p>
            <a:pPr marL="381000" indent="-381000" eaLnBrk="1" hangingPunct="1">
              <a:buFont typeface="Wingdings" panose="05000000000000000000" pitchFamily="2" charset="2"/>
              <a:buNone/>
            </a:pPr>
            <a:endParaRPr lang="es-ES" altLang="es-ES" sz="1200" b="1" i="1" u="sng" dirty="0"/>
          </a:p>
          <a:p>
            <a:pPr marL="381000" indent="-381000" eaLnBrk="1" hangingPunct="1">
              <a:buFont typeface="Wingdings" panose="05000000000000000000" pitchFamily="2" charset="2"/>
              <a:buNone/>
            </a:pPr>
            <a:endParaRPr lang="es-ES" altLang="es-ES" sz="1200" b="1" i="1" u="sng" dirty="0"/>
          </a:p>
          <a:p>
            <a:pPr marL="381000" indent="-381000" eaLnBrk="1" hangingPunct="1">
              <a:buFont typeface="Wingdings" panose="05000000000000000000" pitchFamily="2" charset="2"/>
              <a:buNone/>
            </a:pPr>
            <a:endParaRPr lang="es-ES" altLang="es-ES" sz="1200" b="1" i="1" u="sng" dirty="0"/>
          </a:p>
          <a:p>
            <a:pPr marL="381000" indent="-381000" algn="just" eaLnBrk="1" hangingPunct="1">
              <a:buFont typeface="Wingdings" panose="05000000000000000000" pitchFamily="2" charset="2"/>
              <a:buNone/>
            </a:pPr>
            <a:r>
              <a:rPr lang="es-ES" altLang="es-ES" sz="1200" b="1" dirty="0"/>
              <a:t>La contracción de estos músculos en el brazo de arco hacen que el brazo realice la pronación. Con ello se consiguen dos cosas: </a:t>
            </a:r>
          </a:p>
          <a:p>
            <a:pPr marL="381000" indent="-381000" algn="just" eaLnBrk="1" hangingPunct="1">
              <a:buFont typeface="Wingdings" panose="05000000000000000000" pitchFamily="2" charset="2"/>
              <a:buAutoNum type="arabicPeriod"/>
            </a:pPr>
            <a:r>
              <a:rPr lang="es-ES" altLang="es-ES" sz="1200" b="1" dirty="0"/>
              <a:t>Una mejor alineación de los ejes mecánicos del cúbito y del radio. </a:t>
            </a:r>
          </a:p>
          <a:p>
            <a:pPr marL="381000" indent="-381000" algn="just" eaLnBrk="1" hangingPunct="1">
              <a:buFont typeface="Wingdings" panose="05000000000000000000" pitchFamily="2" charset="2"/>
              <a:buAutoNum type="arabicPeriod"/>
            </a:pPr>
            <a:r>
              <a:rPr lang="es-ES" altLang="es-ES" sz="1200" b="1" dirty="0"/>
              <a:t>Una pronación del antebrazo que evita que la cuerda le golpee al ejecutar la suelta.</a:t>
            </a:r>
          </a:p>
          <a:p>
            <a:pPr marL="381000" indent="-381000" algn="just" eaLnBrk="1" hangingPunct="1">
              <a:buFont typeface="Wingdings" panose="05000000000000000000" pitchFamily="2" charset="2"/>
              <a:buNone/>
            </a:pPr>
            <a:r>
              <a:rPr lang="es-ES" altLang="es-ES" sz="1200" b="1" dirty="0"/>
              <a:t>Los músculos del brazo de cuerda deben estar totalmente relajados.</a:t>
            </a:r>
          </a:p>
        </p:txBody>
      </p:sp>
      <p:pic>
        <p:nvPicPr>
          <p:cNvPr id="58372" name="Picture 4">
            <a:extLst>
              <a:ext uri="{FF2B5EF4-FFF2-40B4-BE49-F238E27FC236}">
                <a16:creationId xmlns:a16="http://schemas.microsoft.com/office/drawing/2014/main" id="{37B96B99-47B0-8D3D-E2B2-B77AFDC7BF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5856" y="548679"/>
            <a:ext cx="4752528" cy="2084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6680" name="Rectangle 15667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2" name="Rectangle 15668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4" name="Rectangle 15668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6" name="Rectangle 15668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688" name="Freeform: Shape 15668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6690" name="Rectangle 15668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74" name="Rectangle 2">
            <a:extLst>
              <a:ext uri="{FF2B5EF4-FFF2-40B4-BE49-F238E27FC236}">
                <a16:creationId xmlns:a16="http://schemas.microsoft.com/office/drawing/2014/main" id="{513CDB73-37DD-6E93-88EF-CD4AB28E7F11}"/>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700" b="1">
                <a:solidFill>
                  <a:srgbClr val="FFFFFF"/>
                </a:solidFill>
              </a:rPr>
              <a:t>MUSCULOS MOTORES PRINCIPALES DE LA TECNICA</a:t>
            </a:r>
          </a:p>
        </p:txBody>
      </p:sp>
      <p:sp>
        <p:nvSpPr>
          <p:cNvPr id="156675" name="Rectangle 3">
            <a:extLst>
              <a:ext uri="{FF2B5EF4-FFF2-40B4-BE49-F238E27FC236}">
                <a16:creationId xmlns:a16="http://schemas.microsoft.com/office/drawing/2014/main" id="{2002DA1F-09B8-49FF-D9C6-9BF81751FC87}"/>
              </a:ext>
            </a:extLst>
          </p:cNvPr>
          <p:cNvSpPr>
            <a:spLocks noGrp="1" noChangeArrowheads="1"/>
          </p:cNvSpPr>
          <p:nvPr>
            <p:ph idx="1"/>
          </p:nvPr>
        </p:nvSpPr>
        <p:spPr>
          <a:xfrm>
            <a:off x="3436295" y="3068960"/>
            <a:ext cx="2143817" cy="3126567"/>
          </a:xfrm>
        </p:spPr>
        <p:txBody>
          <a:bodyPr anchor="ctr">
            <a:normAutofit/>
          </a:bodyPr>
          <a:lstStyle/>
          <a:p>
            <a:pPr marL="0" indent="0" eaLnBrk="1" hangingPunct="1">
              <a:buFont typeface="Wingdings" panose="05000000000000000000" pitchFamily="2" charset="2"/>
              <a:buNone/>
            </a:pPr>
            <a:r>
              <a:rPr lang="es-ES" altLang="es-ES" sz="1300" b="1" dirty="0"/>
              <a:t>SUPINADOR LARGO</a:t>
            </a:r>
          </a:p>
          <a:p>
            <a:pPr marL="0" indent="0" eaLnBrk="1" hangingPunct="1">
              <a:buNone/>
            </a:pPr>
            <a:r>
              <a:rPr lang="es-ES" altLang="es-ES" sz="1300" b="1" dirty="0"/>
              <a:t>Supinador del antebrazo. Actúa también flexionando el antebrazo a nivel del codo</a:t>
            </a:r>
          </a:p>
          <a:p>
            <a:pPr marL="0" indent="0" eaLnBrk="1" hangingPunct="1">
              <a:buFont typeface="Wingdings" panose="05000000000000000000" pitchFamily="2" charset="2"/>
              <a:buNone/>
            </a:pPr>
            <a:endParaRPr lang="es-ES" altLang="es-ES" sz="1300" b="1" i="1" u="sng" dirty="0"/>
          </a:p>
          <a:p>
            <a:pPr marL="0" indent="0" eaLnBrk="1" hangingPunct="1">
              <a:buFont typeface="Wingdings" panose="05000000000000000000" pitchFamily="2" charset="2"/>
              <a:buNone/>
            </a:pPr>
            <a:r>
              <a:rPr lang="es-ES" altLang="es-ES" sz="1300" b="1" dirty="0"/>
              <a:t>El del brazo de arco debe estar totalmente relajado. El del brazo de cuerda debe intervenir activamente para que la mano esté alineada con la cuerda y su borde inferior no se dirija hacia fuera</a:t>
            </a:r>
            <a:r>
              <a:rPr lang="es-ES" altLang="es-ES" sz="1300" b="1" u="sng" dirty="0"/>
              <a:t>.</a:t>
            </a:r>
          </a:p>
        </p:txBody>
      </p:sp>
      <p:pic>
        <p:nvPicPr>
          <p:cNvPr id="59398" name="Picture 6">
            <a:extLst>
              <a:ext uri="{FF2B5EF4-FFF2-40B4-BE49-F238E27FC236}">
                <a16:creationId xmlns:a16="http://schemas.microsoft.com/office/drawing/2014/main" id="{AA835E60-62F3-ADB7-B3D9-300AB259EA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3848" y="616206"/>
            <a:ext cx="5256584" cy="23248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7704" name="Rectangle 15770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06" name="Rectangle 15770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08" name="Rectangle 15770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10" name="Rectangle 15770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712" name="Freeform: Shape 15771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7714" name="Rectangle 15771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98" name="Rectangle 2">
            <a:extLst>
              <a:ext uri="{FF2B5EF4-FFF2-40B4-BE49-F238E27FC236}">
                <a16:creationId xmlns:a16="http://schemas.microsoft.com/office/drawing/2014/main" id="{31FF9CC6-1B8D-99E0-3F9C-947E9C6CECBC}"/>
              </a:ext>
            </a:extLst>
          </p:cNvPr>
          <p:cNvSpPr>
            <a:spLocks noGrp="1" noChangeArrowheads="1"/>
          </p:cNvSpPr>
          <p:nvPr>
            <p:ph type="title"/>
          </p:nvPr>
        </p:nvSpPr>
        <p:spPr>
          <a:xfrm>
            <a:off x="350041" y="586855"/>
            <a:ext cx="2401025" cy="3387497"/>
          </a:xfrm>
        </p:spPr>
        <p:txBody>
          <a:bodyPr anchor="b">
            <a:normAutofit/>
          </a:bodyPr>
          <a:lstStyle/>
          <a:p>
            <a:pPr algn="r" eaLnBrk="1" hangingPunct="1"/>
            <a:br>
              <a:rPr lang="es-ES" altLang="es-ES" sz="2200" b="1">
                <a:solidFill>
                  <a:srgbClr val="FFFFFF"/>
                </a:solidFill>
              </a:rPr>
            </a:br>
            <a:r>
              <a:rPr lang="es-ES" altLang="es-ES" sz="2200" b="1">
                <a:solidFill>
                  <a:srgbClr val="FFFFFF"/>
                </a:solidFill>
              </a:rPr>
              <a:t>MUSCULOS MOTORES FUNDAMENTALES DE LA TÉCNICA</a:t>
            </a:r>
            <a:br>
              <a:rPr lang="es-ES" altLang="es-ES" sz="2200" b="1">
                <a:solidFill>
                  <a:srgbClr val="FFFFFF"/>
                </a:solidFill>
              </a:rPr>
            </a:br>
            <a:endParaRPr lang="es-ES" altLang="es-ES" sz="2200" b="1">
              <a:solidFill>
                <a:srgbClr val="FFFFFF"/>
              </a:solidFill>
            </a:endParaRPr>
          </a:p>
        </p:txBody>
      </p:sp>
      <p:sp>
        <p:nvSpPr>
          <p:cNvPr id="157699" name="Rectangle 3">
            <a:extLst>
              <a:ext uri="{FF2B5EF4-FFF2-40B4-BE49-F238E27FC236}">
                <a16:creationId xmlns:a16="http://schemas.microsoft.com/office/drawing/2014/main" id="{AE03BE1A-34FB-6FDC-6557-B8222AC1E198}"/>
              </a:ext>
            </a:extLst>
          </p:cNvPr>
          <p:cNvSpPr>
            <a:spLocks noGrp="1" noChangeArrowheads="1"/>
          </p:cNvSpPr>
          <p:nvPr>
            <p:ph idx="1"/>
          </p:nvPr>
        </p:nvSpPr>
        <p:spPr>
          <a:xfrm>
            <a:off x="3436295" y="2564904"/>
            <a:ext cx="2268977" cy="3630623"/>
          </a:xfrm>
        </p:spPr>
        <p:txBody>
          <a:bodyPr anchor="ctr">
            <a:normAutofit/>
          </a:bodyPr>
          <a:lstStyle/>
          <a:p>
            <a:pPr marL="0" indent="0" eaLnBrk="1" hangingPunct="1">
              <a:buFont typeface="Wingdings" panose="05000000000000000000" pitchFamily="2" charset="2"/>
              <a:buNone/>
            </a:pPr>
            <a:endParaRPr lang="es-ES" altLang="es-ES" sz="1200" b="1" dirty="0"/>
          </a:p>
          <a:p>
            <a:pPr marL="0" indent="0" eaLnBrk="1" hangingPunct="1">
              <a:buFont typeface="Wingdings" panose="05000000000000000000" pitchFamily="2" charset="2"/>
              <a:buNone/>
            </a:pPr>
            <a:endParaRPr lang="es-ES" altLang="es-ES" sz="1200" b="1" dirty="0"/>
          </a:p>
          <a:p>
            <a:pPr marL="0" indent="0" eaLnBrk="1" hangingPunct="1"/>
            <a:r>
              <a:rPr lang="es-ES" altLang="es-ES" sz="1200" b="1" i="1" dirty="0"/>
              <a:t>Flexiona la 1ª y 2ª falange. Contribuye a la flexión de la muñeca.</a:t>
            </a:r>
          </a:p>
          <a:p>
            <a:pPr marL="0" indent="0" eaLnBrk="1" hangingPunct="1">
              <a:buFont typeface="Wingdings" panose="05000000000000000000" pitchFamily="2" charset="2"/>
              <a:buNone/>
            </a:pPr>
            <a:r>
              <a:rPr lang="es-ES" altLang="es-ES" sz="1200" b="1" dirty="0"/>
              <a:t>El del brazo de arco debe estar totalmente relajado. El del brazo de cuerda es el otro músculo que tracciona de la cuerda. Debe conjugar la fuerza y la coordinación, puesto que debe cambiar súbitamente de una gran tensión a una relajación (la suelta)</a:t>
            </a:r>
          </a:p>
          <a:p>
            <a:pPr marL="0" indent="0" eaLnBrk="1" hangingPunct="1">
              <a:buFont typeface="Wingdings" panose="05000000000000000000" pitchFamily="2" charset="2"/>
              <a:buNone/>
            </a:pPr>
            <a:r>
              <a:rPr lang="es-ES" altLang="es-ES" sz="1200" b="1" dirty="0"/>
              <a:t>Su intervención no debe ser muy activa dado que eso supondría una flexión de la segunda falange.</a:t>
            </a:r>
          </a:p>
        </p:txBody>
      </p:sp>
      <p:pic>
        <p:nvPicPr>
          <p:cNvPr id="60420" name="Picture 4">
            <a:extLst>
              <a:ext uri="{FF2B5EF4-FFF2-40B4-BE49-F238E27FC236}">
                <a16:creationId xmlns:a16="http://schemas.microsoft.com/office/drawing/2014/main" id="{9E605B77-6429-B37B-3CDB-F3FFCD7354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2880" y="908720"/>
            <a:ext cx="5469600" cy="22287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8728" name="Rectangle 15872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0" name="Rectangle 1587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2" name="Rectangle 15873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4" name="Rectangle 15873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736" name="Freeform: Shape 15873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8738" name="Rectangle 15873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22" name="Rectangle 2">
            <a:extLst>
              <a:ext uri="{FF2B5EF4-FFF2-40B4-BE49-F238E27FC236}">
                <a16:creationId xmlns:a16="http://schemas.microsoft.com/office/drawing/2014/main" id="{CEAFBF18-9BC0-EDDA-41BE-6FF965AACD8C}"/>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200" b="1">
                <a:solidFill>
                  <a:srgbClr val="FFFFFF"/>
                </a:solidFill>
              </a:rPr>
              <a:t>MUSCULOS MOTORES FUNDAMENTALES DE LA TÉCNICA</a:t>
            </a:r>
          </a:p>
        </p:txBody>
      </p:sp>
      <p:sp>
        <p:nvSpPr>
          <p:cNvPr id="158723" name="Rectangle 3">
            <a:extLst>
              <a:ext uri="{FF2B5EF4-FFF2-40B4-BE49-F238E27FC236}">
                <a16:creationId xmlns:a16="http://schemas.microsoft.com/office/drawing/2014/main" id="{92EE8C7D-3998-8977-4D00-5E6D339A476F}"/>
              </a:ext>
            </a:extLst>
          </p:cNvPr>
          <p:cNvSpPr>
            <a:spLocks noGrp="1" noChangeArrowheads="1"/>
          </p:cNvSpPr>
          <p:nvPr>
            <p:ph idx="1"/>
          </p:nvPr>
        </p:nvSpPr>
        <p:spPr>
          <a:xfrm>
            <a:off x="3436295" y="649480"/>
            <a:ext cx="2268977" cy="5546047"/>
          </a:xfrm>
        </p:spPr>
        <p:txBody>
          <a:bodyPr anchor="ctr">
            <a:normAutofit/>
          </a:bodyPr>
          <a:lstStyle/>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buFont typeface="Wingdings" panose="05000000000000000000" pitchFamily="2" charset="2"/>
              <a:buNone/>
            </a:pPr>
            <a:endParaRPr lang="es-ES" altLang="es-ES" sz="1400" b="1" i="1" u="sng"/>
          </a:p>
          <a:p>
            <a:pPr marL="0" indent="0" eaLnBrk="1" hangingPunct="1"/>
            <a:r>
              <a:rPr lang="es-ES" altLang="es-ES" sz="1400" b="1" i="1"/>
              <a:t>Flexiona la 1ª falange y contribuye a la flexión de la muñeca.</a:t>
            </a:r>
          </a:p>
          <a:p>
            <a:pPr marL="0" indent="0" eaLnBrk="1" hangingPunct="1">
              <a:buFont typeface="Wingdings" panose="05000000000000000000" pitchFamily="2" charset="2"/>
              <a:buNone/>
            </a:pPr>
            <a:endParaRPr lang="es-ES" altLang="es-ES" sz="1400" b="1" i="1"/>
          </a:p>
          <a:p>
            <a:pPr marL="0" indent="0" eaLnBrk="1" hangingPunct="1">
              <a:buFont typeface="Wingdings" panose="05000000000000000000" pitchFamily="2" charset="2"/>
              <a:buNone/>
            </a:pPr>
            <a:r>
              <a:rPr lang="es-ES" altLang="es-ES" sz="1400" b="1" u="sng"/>
              <a:t>El del brazo de arco y el del brazo de cuerda deben estar totalmente relajados. La llamada “suelta de dedos” se produce por acción de este músculo.</a:t>
            </a:r>
          </a:p>
        </p:txBody>
      </p:sp>
      <p:pic>
        <p:nvPicPr>
          <p:cNvPr id="61444" name="Picture 4">
            <a:extLst>
              <a:ext uri="{FF2B5EF4-FFF2-40B4-BE49-F238E27FC236}">
                <a16:creationId xmlns:a16="http://schemas.microsoft.com/office/drawing/2014/main" id="{57F66F1B-8E5F-E745-EA9D-648E6D79E6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5856" y="548680"/>
            <a:ext cx="5047294"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9752" name="Rectangle 15975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4" name="Rectangle 15975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6" name="Rectangle 15975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58" name="Rectangle 15975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760" name="Freeform: Shape 15975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9762" name="Rectangle 15976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6" name="Rectangle 2">
            <a:extLst>
              <a:ext uri="{FF2B5EF4-FFF2-40B4-BE49-F238E27FC236}">
                <a16:creationId xmlns:a16="http://schemas.microsoft.com/office/drawing/2014/main" id="{AF1EF18C-577B-8AF3-AD10-F82CD1AE05D6}"/>
              </a:ext>
            </a:extLst>
          </p:cNvPr>
          <p:cNvSpPr>
            <a:spLocks noGrp="1" noChangeArrowheads="1"/>
          </p:cNvSpPr>
          <p:nvPr>
            <p:ph type="title"/>
          </p:nvPr>
        </p:nvSpPr>
        <p:spPr>
          <a:xfrm>
            <a:off x="350041" y="586855"/>
            <a:ext cx="2401025" cy="3387497"/>
          </a:xfrm>
        </p:spPr>
        <p:txBody>
          <a:bodyPr anchor="b">
            <a:normAutofit/>
          </a:bodyPr>
          <a:lstStyle/>
          <a:p>
            <a:pPr algn="r" eaLnBrk="1" hangingPunct="1"/>
            <a:r>
              <a:rPr lang="es-ES" altLang="es-ES" sz="2200" b="1">
                <a:solidFill>
                  <a:srgbClr val="FFFFFF"/>
                </a:solidFill>
              </a:rPr>
              <a:t>MUSCULOS MOTORES FUNDAMENTALES DE LA TÉCNICA</a:t>
            </a:r>
          </a:p>
        </p:txBody>
      </p:sp>
      <p:sp>
        <p:nvSpPr>
          <p:cNvPr id="159747" name="Rectangle 3">
            <a:extLst>
              <a:ext uri="{FF2B5EF4-FFF2-40B4-BE49-F238E27FC236}">
                <a16:creationId xmlns:a16="http://schemas.microsoft.com/office/drawing/2014/main" id="{CFE42F49-9973-449B-3372-6EDA3BFD495E}"/>
              </a:ext>
            </a:extLst>
          </p:cNvPr>
          <p:cNvSpPr>
            <a:spLocks noGrp="1" noChangeArrowheads="1"/>
          </p:cNvSpPr>
          <p:nvPr>
            <p:ph idx="1"/>
          </p:nvPr>
        </p:nvSpPr>
        <p:spPr>
          <a:xfrm>
            <a:off x="3436295" y="2871504"/>
            <a:ext cx="2268977" cy="3324023"/>
          </a:xfrm>
        </p:spPr>
        <p:txBody>
          <a:bodyPr anchor="ctr">
            <a:normAutofit/>
          </a:bodyPr>
          <a:lstStyle/>
          <a:p>
            <a:pPr marL="0" indent="0" eaLnBrk="1" hangingPunct="1">
              <a:buFont typeface="Wingdings" panose="05000000000000000000" pitchFamily="2" charset="2"/>
              <a:buNone/>
            </a:pPr>
            <a:r>
              <a:rPr lang="es-ES" altLang="es-ES" sz="1300" b="1" dirty="0"/>
              <a:t>SUPINADOR CORTO</a:t>
            </a:r>
          </a:p>
          <a:p>
            <a:pPr marL="0" indent="0" eaLnBrk="1" hangingPunct="1">
              <a:buFont typeface="Wingdings" panose="05000000000000000000" pitchFamily="2" charset="2"/>
              <a:buNone/>
            </a:pPr>
            <a:r>
              <a:rPr lang="es-ES" altLang="es-ES" sz="1300" b="1" dirty="0"/>
              <a:t>En el del brazo de arco, para evitar que la cuerda, en la suelta, golpee en el antebrazo y lograr una mejor alineación de los ejes mecánicos, el brazo ha de estar en PRONACIÓN. Por tal motivo debe estar relajado. El del brazo de cuerda realiza una SUPINACIÓN para que la mano esté alineada con la cuerda y su borde inferior no se dirija hacia fuera.</a:t>
            </a:r>
          </a:p>
        </p:txBody>
      </p:sp>
      <p:pic>
        <p:nvPicPr>
          <p:cNvPr id="62470" name="Picture 6">
            <a:extLst>
              <a:ext uri="{FF2B5EF4-FFF2-40B4-BE49-F238E27FC236}">
                <a16:creationId xmlns:a16="http://schemas.microsoft.com/office/drawing/2014/main" id="{0F682389-313E-9EC5-1EA7-6C6FC151D8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8795" y="522466"/>
            <a:ext cx="5545232" cy="23042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8799" name="Rectangle 11879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86" name="Rectangle 2">
            <a:extLst>
              <a:ext uri="{FF2B5EF4-FFF2-40B4-BE49-F238E27FC236}">
                <a16:creationId xmlns:a16="http://schemas.microsoft.com/office/drawing/2014/main" id="{EBDDA791-8C66-0A80-AFD4-C81A4D21CAC7}"/>
              </a:ext>
            </a:extLst>
          </p:cNvPr>
          <p:cNvSpPr>
            <a:spLocks noGrp="1" noChangeArrowheads="1"/>
          </p:cNvSpPr>
          <p:nvPr>
            <p:ph type="title"/>
          </p:nvPr>
        </p:nvSpPr>
        <p:spPr>
          <a:xfrm>
            <a:off x="4197375" y="501594"/>
            <a:ext cx="4316172" cy="1655483"/>
          </a:xfrm>
        </p:spPr>
        <p:txBody>
          <a:bodyPr anchor="b">
            <a:normAutofit/>
          </a:bodyPr>
          <a:lstStyle/>
          <a:p>
            <a:pPr eaLnBrk="1" hangingPunct="1">
              <a:defRPr/>
            </a:pPr>
            <a:r>
              <a:rPr lang="es-ES" sz="3500" b="1"/>
              <a:t>PREVENCIÓN DE ACCIDENTES</a:t>
            </a:r>
          </a:p>
        </p:txBody>
      </p:sp>
      <p:pic>
        <p:nvPicPr>
          <p:cNvPr id="9220" name="Picture 4" descr="100_2157">
            <a:extLst>
              <a:ext uri="{FF2B5EF4-FFF2-40B4-BE49-F238E27FC236}">
                <a16:creationId xmlns:a16="http://schemas.microsoft.com/office/drawing/2014/main" id="{D515F651-B9A6-48AA-9CE4-044E46839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05" r="32635"/>
          <a:stretch>
            <a:fillRect/>
          </a:stretch>
        </p:blipFill>
        <p:spPr bwMode="auto">
          <a:xfrm>
            <a:off x="801097" y="1028701"/>
            <a:ext cx="2907124" cy="43381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a:extLst>
              <a:ext uri="{FF2B5EF4-FFF2-40B4-BE49-F238E27FC236}">
                <a16:creationId xmlns:a16="http://schemas.microsoft.com/office/drawing/2014/main" id="{BD2EE50D-8AC9-A0D5-0C86-50E74D4FAFCE}"/>
              </a:ext>
            </a:extLst>
          </p:cNvPr>
          <p:cNvSpPr>
            <a:spLocks noGrp="1" noChangeArrowheads="1"/>
          </p:cNvSpPr>
          <p:nvPr>
            <p:ph idx="1"/>
          </p:nvPr>
        </p:nvSpPr>
        <p:spPr>
          <a:xfrm>
            <a:off x="4197376" y="2405894"/>
            <a:ext cx="4316172" cy="3014765"/>
          </a:xfrm>
        </p:spPr>
        <p:txBody>
          <a:bodyPr anchor="t">
            <a:normAutofit/>
          </a:bodyPr>
          <a:lstStyle/>
          <a:p>
            <a:pPr lvl="1" eaLnBrk="1" hangingPunct="1">
              <a:buFont typeface="Wingdings" panose="05000000000000000000" pitchFamily="2" charset="2"/>
              <a:buNone/>
              <a:defRPr/>
            </a:pPr>
            <a:endParaRPr lang="es-ES" sz="1700" b="1"/>
          </a:p>
          <a:p>
            <a:pPr lvl="1" eaLnBrk="1" hangingPunct="1">
              <a:defRPr/>
            </a:pPr>
            <a:endParaRPr lang="es-ES" sz="1700" b="1"/>
          </a:p>
          <a:p>
            <a:pPr lvl="1" eaLnBrk="1" hangingPunct="1">
              <a:defRPr/>
            </a:pPr>
            <a:r>
              <a:rPr lang="es-ES" sz="1700" b="1"/>
              <a:t>LOS ESPECTADORES DEBERÁN PERMANECER DETRÁS DE LA LÍNEA DE TIRO. SE DEBE VIGILAR ESPECIALMENTE A LOS ESPECTADORES MÁS JÓVENES.</a:t>
            </a:r>
          </a:p>
          <a:p>
            <a:pPr eaLnBrk="1" hangingPunct="1">
              <a:defRPr/>
            </a:pPr>
            <a:endParaRPr lang="es-ES" sz="1700"/>
          </a:p>
        </p:txBody>
      </p:sp>
      <p:sp>
        <p:nvSpPr>
          <p:cNvPr id="118801" name="Rectangle 11880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03" name="Rectangle 11880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0" name="Picture 113669">
            <a:extLst>
              <a:ext uri="{FF2B5EF4-FFF2-40B4-BE49-F238E27FC236}">
                <a16:creationId xmlns:a16="http://schemas.microsoft.com/office/drawing/2014/main" id="{39C14B21-BC5D-4001-798A-788F88E33194}"/>
              </a:ext>
            </a:extLst>
          </p:cNvPr>
          <p:cNvPicPr>
            <a:picLocks noChangeAspect="1"/>
          </p:cNvPicPr>
          <p:nvPr/>
        </p:nvPicPr>
        <p:blipFill>
          <a:blip r:embed="rId2">
            <a:duotone>
              <a:schemeClr val="bg2">
                <a:shade val="45000"/>
                <a:satMod val="135000"/>
              </a:schemeClr>
              <a:prstClr val="white"/>
            </a:duotone>
          </a:blip>
          <a:srcRect l="4044" r="6955" b="-1"/>
          <a:stretch>
            <a:fillRect/>
          </a:stretch>
        </p:blipFill>
        <p:spPr>
          <a:xfrm>
            <a:off x="20" y="10"/>
            <a:ext cx="9143980" cy="6857990"/>
          </a:xfrm>
          <a:prstGeom prst="rect">
            <a:avLst/>
          </a:prstGeom>
        </p:spPr>
      </p:pic>
      <p:sp>
        <p:nvSpPr>
          <p:cNvPr id="113682" name="Rectangle 11367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3683" name="Rectangle 3">
            <a:extLst>
              <a:ext uri="{FF2B5EF4-FFF2-40B4-BE49-F238E27FC236}">
                <a16:creationId xmlns:a16="http://schemas.microsoft.com/office/drawing/2014/main" id="{F0F2FF74-AF93-3861-9EA6-9933EE1F2A9C}"/>
              </a:ext>
            </a:extLst>
          </p:cNvPr>
          <p:cNvGraphicFramePr>
            <a:graphicFrameLocks noGrp="1"/>
          </p:cNvGraphicFramePr>
          <p:nvPr>
            <p:ph idx="1"/>
            <p:extLst>
              <p:ext uri="{D42A27DB-BD31-4B8C-83A1-F6EECF244321}">
                <p14:modId xmlns:p14="http://schemas.microsoft.com/office/powerpoint/2010/main" val="3512130644"/>
              </p:ext>
            </p:extLst>
          </p:nvPr>
        </p:nvGraphicFramePr>
        <p:xfrm>
          <a:off x="628650" y="404664"/>
          <a:ext cx="7886700" cy="5772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4" name="Picture 114693">
            <a:extLst>
              <a:ext uri="{FF2B5EF4-FFF2-40B4-BE49-F238E27FC236}">
                <a16:creationId xmlns:a16="http://schemas.microsoft.com/office/drawing/2014/main" id="{2C739F39-7A9D-DF0C-28A1-492CAEF1D83C}"/>
              </a:ext>
            </a:extLst>
          </p:cNvPr>
          <p:cNvPicPr>
            <a:picLocks noChangeAspect="1"/>
          </p:cNvPicPr>
          <p:nvPr/>
        </p:nvPicPr>
        <p:blipFill>
          <a:blip r:embed="rId2">
            <a:duotone>
              <a:schemeClr val="bg2">
                <a:shade val="45000"/>
                <a:satMod val="135000"/>
              </a:schemeClr>
              <a:prstClr val="white"/>
            </a:duotone>
          </a:blip>
          <a:srcRect r="10999" b="-1"/>
          <a:stretch>
            <a:fillRect/>
          </a:stretch>
        </p:blipFill>
        <p:spPr>
          <a:xfrm>
            <a:off x="20" y="10"/>
            <a:ext cx="9143980" cy="6857990"/>
          </a:xfrm>
          <a:prstGeom prst="rect">
            <a:avLst/>
          </a:prstGeom>
        </p:spPr>
      </p:pic>
      <p:sp>
        <p:nvSpPr>
          <p:cNvPr id="114698" name="Rectangle 1146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Rectangle 2">
            <a:extLst>
              <a:ext uri="{FF2B5EF4-FFF2-40B4-BE49-F238E27FC236}">
                <a16:creationId xmlns:a16="http://schemas.microsoft.com/office/drawing/2014/main" id="{AE729D04-4D8D-71D8-844A-E599FFF4916B}"/>
              </a:ext>
            </a:extLst>
          </p:cNvPr>
          <p:cNvSpPr>
            <a:spLocks noGrp="1" noChangeArrowheads="1"/>
          </p:cNvSpPr>
          <p:nvPr>
            <p:ph type="title"/>
          </p:nvPr>
        </p:nvSpPr>
        <p:spPr>
          <a:xfrm>
            <a:off x="628650" y="365125"/>
            <a:ext cx="7886700" cy="1325563"/>
          </a:xfrm>
        </p:spPr>
        <p:txBody>
          <a:bodyPr>
            <a:normAutofit/>
          </a:bodyPr>
          <a:lstStyle/>
          <a:p>
            <a:pPr eaLnBrk="1" hangingPunct="1"/>
            <a:r>
              <a:rPr lang="es-ES" altLang="es-ES" sz="3100" b="1"/>
              <a:t>MÚSCULOS MOTORES PRINCIPALES EN LA ESTÁTICA DEL EQUILIBRIO EN LA TÉCNICA</a:t>
            </a:r>
            <a:r>
              <a:rPr lang="es-ES" altLang="es-ES" sz="3100"/>
              <a:t>  </a:t>
            </a:r>
            <a:endParaRPr lang="es-ES" altLang="es-ES" sz="3100" b="1"/>
          </a:p>
        </p:txBody>
      </p:sp>
      <p:graphicFrame>
        <p:nvGraphicFramePr>
          <p:cNvPr id="114693" name="Rectangle 3">
            <a:extLst>
              <a:ext uri="{FF2B5EF4-FFF2-40B4-BE49-F238E27FC236}">
                <a16:creationId xmlns:a16="http://schemas.microsoft.com/office/drawing/2014/main" id="{94B21EFA-AC80-DB34-99BE-AA5B9C762089}"/>
              </a:ext>
            </a:extLst>
          </p:cNvPr>
          <p:cNvGraphicFramePr>
            <a:graphicFrameLocks noGrp="1"/>
          </p:cNvGraphicFramePr>
          <p:nvPr>
            <p:ph idx="1"/>
            <p:extLst>
              <p:ext uri="{D42A27DB-BD31-4B8C-83A1-F6EECF244321}">
                <p14:modId xmlns:p14="http://schemas.microsoft.com/office/powerpoint/2010/main" val="340353169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5727" name="Rectangle 1157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29" name="Rectangle 1157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26" name="Rectangle 1157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28" name="Rectangle 1157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30" name="Freeform: Shape 1157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5717" name="Rectangle 5">
            <a:extLst>
              <a:ext uri="{FF2B5EF4-FFF2-40B4-BE49-F238E27FC236}">
                <a16:creationId xmlns:a16="http://schemas.microsoft.com/office/drawing/2014/main" id="{6C5B4E45-60FB-925D-EA0C-D753F3829C09}"/>
              </a:ext>
            </a:extLst>
          </p:cNvPr>
          <p:cNvSpPr>
            <a:spLocks noChangeArrowheads="1"/>
          </p:cNvSpPr>
          <p:nvPr/>
        </p:nvSpPr>
        <p:spPr bwMode="auto">
          <a:xfrm>
            <a:off x="495030" y="2767106"/>
            <a:ext cx="2160621" cy="30719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p>
            <a:pPr>
              <a:lnSpc>
                <a:spcPct val="90000"/>
              </a:lnSpc>
              <a:spcBef>
                <a:spcPct val="0"/>
              </a:spcBef>
              <a:spcAft>
                <a:spcPts val="600"/>
              </a:spcAft>
              <a:defRPr/>
            </a:pPr>
            <a:r>
              <a:rPr lang="en-US" sz="3500" b="1" kern="1200">
                <a:solidFill>
                  <a:srgbClr val="FFFFFF"/>
                </a:solidFill>
                <a:effectLst>
                  <a:outerShdw blurRad="38100" dist="38100" dir="2700000" algn="tl">
                    <a:srgbClr val="000000"/>
                  </a:outerShdw>
                </a:effectLst>
                <a:latin typeface="+mj-lt"/>
                <a:ea typeface="+mj-ea"/>
                <a:cs typeface="+mj-cs"/>
              </a:rPr>
              <a:t>LESIONES MAS FRECUENTES</a:t>
            </a:r>
            <a:r>
              <a:rPr lang="en-US" sz="3500" kern="1200">
                <a:solidFill>
                  <a:srgbClr val="FFFFFF"/>
                </a:solidFill>
                <a:effectLst>
                  <a:outerShdw blurRad="38100" dist="38100" dir="2700000" algn="tl">
                    <a:srgbClr val="000000"/>
                  </a:outerShdw>
                </a:effectLst>
                <a:latin typeface="+mj-lt"/>
                <a:ea typeface="+mj-ea"/>
                <a:cs typeface="+mj-cs"/>
              </a:rPr>
              <a:t>  </a:t>
            </a:r>
            <a:endParaRPr lang="en-US" sz="3500" b="1" kern="1200">
              <a:solidFill>
                <a:srgbClr val="FFFFFF"/>
              </a:solidFill>
              <a:effectLst>
                <a:outerShdw blurRad="38100" dist="38100" dir="2700000" algn="tl">
                  <a:srgbClr val="000000"/>
                </a:outerShdw>
              </a:effectLst>
              <a:latin typeface="+mj-lt"/>
              <a:ea typeface="+mj-ea"/>
              <a:cs typeface="+mj-cs"/>
            </a:endParaRPr>
          </a:p>
        </p:txBody>
      </p:sp>
      <p:pic>
        <p:nvPicPr>
          <p:cNvPr id="65539" name="Picture 7" descr="musculos-espalda">
            <a:extLst>
              <a:ext uri="{FF2B5EF4-FFF2-40B4-BE49-F238E27FC236}">
                <a16:creationId xmlns:a16="http://schemas.microsoft.com/office/drawing/2014/main" id="{6EC0AF78-3E28-EDA6-3F9A-59AAD64689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65645" y="1268760"/>
            <a:ext cx="5844698" cy="40273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4392" name="Rectangle 14439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4394" name="Rectangle 1443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96" name="Rectangle 1443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98" name="Rectangle 1443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00" name="Rectangle 1443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402" name="Freeform: Shape 1444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4404" name="Rectangle 1444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86" name="Rectangle 2">
            <a:extLst>
              <a:ext uri="{FF2B5EF4-FFF2-40B4-BE49-F238E27FC236}">
                <a16:creationId xmlns:a16="http://schemas.microsoft.com/office/drawing/2014/main" id="{63DAF6CB-38A8-F1FA-D22C-C72FE5E7DD95}"/>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700" b="1">
                <a:solidFill>
                  <a:srgbClr val="FFFFFF"/>
                </a:solidFill>
              </a:rPr>
              <a:t>LESIONES MAS FRECUENTES</a:t>
            </a:r>
          </a:p>
        </p:txBody>
      </p:sp>
      <p:sp>
        <p:nvSpPr>
          <p:cNvPr id="144387" name="Rectangle 3">
            <a:extLst>
              <a:ext uri="{FF2B5EF4-FFF2-40B4-BE49-F238E27FC236}">
                <a16:creationId xmlns:a16="http://schemas.microsoft.com/office/drawing/2014/main" id="{5AB1AF1F-9584-371B-B02E-5A2CC65D023A}"/>
              </a:ext>
            </a:extLst>
          </p:cNvPr>
          <p:cNvSpPr>
            <a:spLocks noGrp="1" noChangeArrowheads="1"/>
          </p:cNvSpPr>
          <p:nvPr>
            <p:ph idx="1"/>
          </p:nvPr>
        </p:nvSpPr>
        <p:spPr>
          <a:xfrm>
            <a:off x="3607694" y="649480"/>
            <a:ext cx="4916510" cy="5546047"/>
          </a:xfrm>
        </p:spPr>
        <p:txBody>
          <a:bodyPr anchor="ctr">
            <a:normAutofit/>
          </a:bodyPr>
          <a:lstStyle/>
          <a:p>
            <a:r>
              <a:rPr lang="es-ES" altLang="es-ES" sz="1700">
                <a:effectLst/>
              </a:rPr>
              <a:t>Trabajo orientado a investigar cuales son las lesiones más frecuentes en el deportista de tiro con arco y las causas que las originan, con el objetivo de prevenirlas o, una vez que ocurren, tratarlas.</a:t>
            </a:r>
          </a:p>
          <a:p>
            <a:endParaRPr lang="es-ES" altLang="es-ES" sz="1700">
              <a:effectLst/>
            </a:endParaRPr>
          </a:p>
          <a:p>
            <a:r>
              <a:rPr lang="es-ES" altLang="es-ES" sz="1700">
                <a:effectLst/>
              </a:rPr>
              <a:t>Sobre un grupo de arqueros de ambos sexos, de diferentes categorías y con arcos de distintos tipos y potencias. </a:t>
            </a:r>
          </a:p>
          <a:p>
            <a:endParaRPr lang="es-ES" altLang="es-ES" sz="1700">
              <a:effectLst/>
            </a:endParaRPr>
          </a:p>
          <a:p>
            <a:r>
              <a:rPr lang="es-ES" altLang="es-ES" sz="1700">
                <a:effectLst/>
              </a:rPr>
              <a:t>Los síntomas más comunes fueron, de mayor a menor porcentaje;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4" descr="lmf6psp">
            <a:extLst>
              <a:ext uri="{FF2B5EF4-FFF2-40B4-BE49-F238E27FC236}">
                <a16:creationId xmlns:a16="http://schemas.microsoft.com/office/drawing/2014/main" id="{7F66E930-2990-55E2-9E67-5AF9579FF55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3559" y="643466"/>
            <a:ext cx="6676881"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3368" name="Rectangle 14336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370" name="Rectangle 14336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2" name="Rectangle 14337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4" name="Rectangle 14337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6" name="Rectangle 14337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78" name="Freeform: Shape 14337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3380" name="Rectangle 14337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62" name="Rectangle 2">
            <a:extLst>
              <a:ext uri="{FF2B5EF4-FFF2-40B4-BE49-F238E27FC236}">
                <a16:creationId xmlns:a16="http://schemas.microsoft.com/office/drawing/2014/main" id="{9AF6DDD5-4075-995E-38AC-EE1DA0778E1F}"/>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700" b="1">
                <a:solidFill>
                  <a:srgbClr val="FFFFFF"/>
                </a:solidFill>
              </a:rPr>
              <a:t>LESIONES MAS FRECUENTES</a:t>
            </a:r>
          </a:p>
        </p:txBody>
      </p:sp>
      <p:sp>
        <p:nvSpPr>
          <p:cNvPr id="143363" name="Rectangle 3">
            <a:extLst>
              <a:ext uri="{FF2B5EF4-FFF2-40B4-BE49-F238E27FC236}">
                <a16:creationId xmlns:a16="http://schemas.microsoft.com/office/drawing/2014/main" id="{FC150305-4392-01E9-B783-66D358444AF8}"/>
              </a:ext>
            </a:extLst>
          </p:cNvPr>
          <p:cNvSpPr>
            <a:spLocks noGrp="1" noChangeArrowheads="1"/>
          </p:cNvSpPr>
          <p:nvPr>
            <p:ph idx="1"/>
          </p:nvPr>
        </p:nvSpPr>
        <p:spPr>
          <a:xfrm>
            <a:off x="3607694" y="649480"/>
            <a:ext cx="4916510" cy="5546047"/>
          </a:xfrm>
        </p:spPr>
        <p:txBody>
          <a:bodyPr anchor="ctr">
            <a:normAutofit/>
          </a:bodyPr>
          <a:lstStyle/>
          <a:p>
            <a:r>
              <a:rPr lang="es-ES" altLang="es-ES" sz="1700" b="1">
                <a:effectLst/>
              </a:rPr>
              <a:t>OTRAS MOLESTIAS Y LESIONES LEVES:</a:t>
            </a:r>
          </a:p>
          <a:p>
            <a:endParaRPr lang="es-ES" altLang="es-ES" sz="1700" b="1">
              <a:effectLst/>
            </a:endParaRPr>
          </a:p>
          <a:p>
            <a:pPr lvl="1"/>
            <a:r>
              <a:rPr lang="es-ES" altLang="es-ES" sz="1700" b="1">
                <a:effectLst/>
              </a:rPr>
              <a:t>Dolor, inflamación y parestesias en los dedos de cuerda.</a:t>
            </a:r>
          </a:p>
          <a:p>
            <a:pPr lvl="1">
              <a:buFont typeface="Wingdings" panose="05000000000000000000" pitchFamily="2" charset="2"/>
              <a:buNone/>
            </a:pPr>
            <a:endParaRPr lang="es-ES" altLang="es-ES" sz="1700" b="1">
              <a:effectLst/>
            </a:endParaRPr>
          </a:p>
          <a:p>
            <a:pPr lvl="1"/>
            <a:r>
              <a:rPr lang="es-ES" altLang="es-ES" sz="1700" b="1">
                <a:effectLst/>
              </a:rPr>
              <a:t>Tendinitis en la muñeca de arco.</a:t>
            </a:r>
          </a:p>
          <a:p>
            <a:pPr lvl="1">
              <a:buFont typeface="Wingdings" panose="05000000000000000000" pitchFamily="2" charset="2"/>
              <a:buNone/>
            </a:pPr>
            <a:endParaRPr lang="es-ES" altLang="es-ES" sz="1700" b="1">
              <a:effectLst/>
            </a:endParaRPr>
          </a:p>
          <a:p>
            <a:pPr lvl="1"/>
            <a:r>
              <a:rPr lang="es-ES" altLang="es-ES" sz="1700" b="1">
                <a:effectLst/>
              </a:rPr>
              <a:t>Golpes de cuerda en el brazo de arco.</a:t>
            </a:r>
          </a:p>
          <a:p>
            <a:pPr lvl="1">
              <a:buFont typeface="Wingdings" panose="05000000000000000000" pitchFamily="2" charset="2"/>
              <a:buNone/>
            </a:pPr>
            <a:endParaRPr lang="es-ES" altLang="es-ES" sz="1700" b="1">
              <a:effectLst/>
            </a:endParaRPr>
          </a:p>
          <a:p>
            <a:pPr lvl="1"/>
            <a:r>
              <a:rPr lang="es-ES" altLang="es-ES" sz="1700" b="1">
                <a:effectLst/>
              </a:rPr>
              <a:t>Heridas superficiales en mejillas debidas a la cuerda.</a:t>
            </a:r>
          </a:p>
          <a:p>
            <a:pPr lvl="1">
              <a:buFont typeface="Wingdings" panose="05000000000000000000" pitchFamily="2" charset="2"/>
              <a:buNone/>
            </a:pPr>
            <a:endParaRPr lang="es-ES" altLang="es-ES" sz="1700" b="1">
              <a:effectLst/>
            </a:endParaRPr>
          </a:p>
          <a:p>
            <a:pPr lvl="1"/>
            <a:r>
              <a:rPr lang="es-ES" altLang="es-ES" sz="1700" b="1">
                <a:effectLst/>
              </a:rPr>
              <a:t>Ganglión en tendones extensores de la muñeca por exceso de potencia en el arco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585" name="Rectangle 2458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7" name="Rectangle 2458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9" name="Rectangle 2458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1" name="Rectangle 2459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93" name="Freeform: Shape 2459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595" name="Rectangle 2459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a:extLst>
              <a:ext uri="{FF2B5EF4-FFF2-40B4-BE49-F238E27FC236}">
                <a16:creationId xmlns:a16="http://schemas.microsoft.com/office/drawing/2014/main" id="{DDDC658E-D37F-A0DE-B077-25ABDB989B3D}"/>
              </a:ext>
            </a:extLst>
          </p:cNvPr>
          <p:cNvSpPr>
            <a:spLocks noGrp="1" noChangeArrowheads="1"/>
          </p:cNvSpPr>
          <p:nvPr>
            <p:ph type="title"/>
          </p:nvPr>
        </p:nvSpPr>
        <p:spPr>
          <a:xfrm>
            <a:off x="439858" y="1683756"/>
            <a:ext cx="2336449" cy="2396359"/>
          </a:xfrm>
        </p:spPr>
        <p:txBody>
          <a:bodyPr anchor="b">
            <a:normAutofit/>
          </a:bodyPr>
          <a:lstStyle/>
          <a:p>
            <a:pPr algn="r" eaLnBrk="1" hangingPunct="1">
              <a:defRPr/>
            </a:pPr>
            <a:r>
              <a:rPr lang="es-ES" sz="2700" b="1">
                <a:solidFill>
                  <a:srgbClr val="FFFFFF"/>
                </a:solidFill>
              </a:rPr>
              <a:t>LESIONES MAS FRECUENTES</a:t>
            </a:r>
            <a:r>
              <a:rPr lang="es-ES" sz="2700">
                <a:solidFill>
                  <a:srgbClr val="FFFFFF"/>
                </a:solidFill>
              </a:rPr>
              <a:t>  </a:t>
            </a:r>
            <a:endParaRPr lang="es-ES_tradnl" sz="2700" b="1">
              <a:solidFill>
                <a:srgbClr val="FFFFFF"/>
              </a:solidFill>
            </a:endParaRPr>
          </a:p>
        </p:txBody>
      </p:sp>
      <p:graphicFrame>
        <p:nvGraphicFramePr>
          <p:cNvPr id="24581" name="Rectangle 3">
            <a:extLst>
              <a:ext uri="{FF2B5EF4-FFF2-40B4-BE49-F238E27FC236}">
                <a16:creationId xmlns:a16="http://schemas.microsoft.com/office/drawing/2014/main" id="{7925652C-3DE2-F91D-140D-52B1092EF4BE}"/>
              </a:ext>
            </a:extLst>
          </p:cNvPr>
          <p:cNvGraphicFramePr>
            <a:graphicFrameLocks noGrp="1"/>
          </p:cNvGraphicFramePr>
          <p:nvPr>
            <p:ph idx="1"/>
            <p:extLst>
              <p:ext uri="{D42A27DB-BD31-4B8C-83A1-F6EECF244321}">
                <p14:modId xmlns:p14="http://schemas.microsoft.com/office/powerpoint/2010/main" val="2012308730"/>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7049" name="Rectangle 8704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1" name="Rectangle 8705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3" name="Rectangle 8705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5" name="Rectangle 8705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57" name="Freeform: Shape 8705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059" name="Rectangle 8705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Rectangle 2">
            <a:extLst>
              <a:ext uri="{FF2B5EF4-FFF2-40B4-BE49-F238E27FC236}">
                <a16:creationId xmlns:a16="http://schemas.microsoft.com/office/drawing/2014/main" id="{B980D798-22C4-3A77-DCE9-8683E8681D52}"/>
              </a:ext>
            </a:extLst>
          </p:cNvPr>
          <p:cNvSpPr>
            <a:spLocks noGrp="1" noChangeArrowheads="1"/>
          </p:cNvSpPr>
          <p:nvPr>
            <p:ph type="title"/>
          </p:nvPr>
        </p:nvSpPr>
        <p:spPr>
          <a:xfrm>
            <a:off x="439858" y="1683756"/>
            <a:ext cx="2336449" cy="2396359"/>
          </a:xfrm>
        </p:spPr>
        <p:txBody>
          <a:bodyPr anchor="b">
            <a:normAutofit/>
          </a:bodyPr>
          <a:lstStyle/>
          <a:p>
            <a:pPr algn="r" eaLnBrk="1" hangingPunct="1">
              <a:defRPr/>
            </a:pPr>
            <a:r>
              <a:rPr lang="es-ES" sz="2700" b="1">
                <a:solidFill>
                  <a:srgbClr val="FFFFFF"/>
                </a:solidFill>
              </a:rPr>
              <a:t>LESIONES MAS FRECUENTES</a:t>
            </a:r>
            <a:endParaRPr lang="es-ES_tradnl" sz="2700" b="1">
              <a:solidFill>
                <a:srgbClr val="FFFFFF"/>
              </a:solidFill>
            </a:endParaRPr>
          </a:p>
        </p:txBody>
      </p:sp>
      <p:graphicFrame>
        <p:nvGraphicFramePr>
          <p:cNvPr id="87045" name="Rectangle 3">
            <a:extLst>
              <a:ext uri="{FF2B5EF4-FFF2-40B4-BE49-F238E27FC236}">
                <a16:creationId xmlns:a16="http://schemas.microsoft.com/office/drawing/2014/main" id="{2819AA23-C60D-EAB9-84AA-714B25FC8B98}"/>
              </a:ext>
            </a:extLst>
          </p:cNvPr>
          <p:cNvGraphicFramePr>
            <a:graphicFrameLocks noGrp="1"/>
          </p:cNvGraphicFramePr>
          <p:nvPr>
            <p:ph idx="1"/>
            <p:extLst>
              <p:ext uri="{D42A27DB-BD31-4B8C-83A1-F6EECF244321}">
                <p14:modId xmlns:p14="http://schemas.microsoft.com/office/powerpoint/2010/main" val="380092961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8073" name="Rectangle 880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5" name="Rectangle 8807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7" name="Rectangle 8807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9" name="Rectangle 8807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66" name="Rectangle 2">
            <a:extLst>
              <a:ext uri="{FF2B5EF4-FFF2-40B4-BE49-F238E27FC236}">
                <a16:creationId xmlns:a16="http://schemas.microsoft.com/office/drawing/2014/main" id="{3F7F1A9B-F498-5BD5-57B9-D33B5A38E87A}"/>
              </a:ext>
            </a:extLst>
          </p:cNvPr>
          <p:cNvSpPr>
            <a:spLocks noGrp="1" noChangeArrowheads="1"/>
          </p:cNvSpPr>
          <p:nvPr>
            <p:ph type="title"/>
          </p:nvPr>
        </p:nvSpPr>
        <p:spPr>
          <a:xfrm>
            <a:off x="1028697" y="348865"/>
            <a:ext cx="7533018" cy="877729"/>
          </a:xfrm>
        </p:spPr>
        <p:txBody>
          <a:bodyPr anchor="ctr">
            <a:normAutofit/>
          </a:bodyPr>
          <a:lstStyle/>
          <a:p>
            <a:pPr eaLnBrk="1" hangingPunct="1">
              <a:defRPr/>
            </a:pPr>
            <a:r>
              <a:rPr lang="es-ES" sz="3000" b="1">
                <a:solidFill>
                  <a:srgbClr val="FFFFFF"/>
                </a:solidFill>
              </a:rPr>
              <a:t>DOLOR DE LOS MÚSCULOS DE LA ESPALDA</a:t>
            </a:r>
            <a:endParaRPr lang="es-ES_tradnl" sz="3000" b="1">
              <a:solidFill>
                <a:srgbClr val="FFFFFF"/>
              </a:solidFill>
            </a:endParaRPr>
          </a:p>
        </p:txBody>
      </p:sp>
      <p:graphicFrame>
        <p:nvGraphicFramePr>
          <p:cNvPr id="88069" name="Rectangle 3">
            <a:extLst>
              <a:ext uri="{FF2B5EF4-FFF2-40B4-BE49-F238E27FC236}">
                <a16:creationId xmlns:a16="http://schemas.microsoft.com/office/drawing/2014/main" id="{20F1E79F-28B9-B215-6853-96A283D41E43}"/>
              </a:ext>
            </a:extLst>
          </p:cNvPr>
          <p:cNvGraphicFramePr>
            <a:graphicFrameLocks noGrp="1"/>
          </p:cNvGraphicFramePr>
          <p:nvPr>
            <p:ph idx="1"/>
            <p:extLst>
              <p:ext uri="{D42A27DB-BD31-4B8C-83A1-F6EECF244321}">
                <p14:modId xmlns:p14="http://schemas.microsoft.com/office/powerpoint/2010/main" val="470934780"/>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7528" name="Rectangle 1075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7530" name="Rectangle 10752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2" name="Rectangle 1075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4" name="Rectangle 10753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6" name="Rectangle 10753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43" name="Freeform: Shape 10753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544" name="Rectangle 10753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a:extLst>
              <a:ext uri="{FF2B5EF4-FFF2-40B4-BE49-F238E27FC236}">
                <a16:creationId xmlns:a16="http://schemas.microsoft.com/office/drawing/2014/main" id="{6EAC6B34-3236-ED18-5D5A-BAF428582988}"/>
              </a:ext>
            </a:extLst>
          </p:cNvPr>
          <p:cNvSpPr>
            <a:spLocks noGrp="1" noChangeArrowheads="1"/>
          </p:cNvSpPr>
          <p:nvPr>
            <p:ph type="title"/>
          </p:nvPr>
        </p:nvSpPr>
        <p:spPr>
          <a:xfrm>
            <a:off x="350041" y="586855"/>
            <a:ext cx="2401025" cy="3387497"/>
          </a:xfrm>
        </p:spPr>
        <p:txBody>
          <a:bodyPr anchor="b">
            <a:normAutofit/>
          </a:bodyPr>
          <a:lstStyle/>
          <a:p>
            <a:pPr algn="r">
              <a:defRPr/>
            </a:pPr>
            <a:r>
              <a:rPr lang="es-ES" sz="3200" b="1">
                <a:solidFill>
                  <a:srgbClr val="FFFFFF"/>
                </a:solidFill>
              </a:rPr>
              <a:t>DOLOR DE LOS MÚSCULOS DE LA ESPALDA</a:t>
            </a:r>
          </a:p>
        </p:txBody>
      </p:sp>
      <p:sp>
        <p:nvSpPr>
          <p:cNvPr id="107545" name="Rectangle 3">
            <a:extLst>
              <a:ext uri="{FF2B5EF4-FFF2-40B4-BE49-F238E27FC236}">
                <a16:creationId xmlns:a16="http://schemas.microsoft.com/office/drawing/2014/main" id="{07B414EC-B0D0-7289-94A9-B6833E591D8C}"/>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pPr>
            <a:r>
              <a:rPr lang="es-ES" altLang="es-ES" sz="1100" b="1"/>
              <a:t>Tres grados:</a:t>
            </a:r>
          </a:p>
          <a:p>
            <a:pPr eaLnBrk="1" hangingPunct="1">
              <a:buFont typeface="Wingdings" panose="05000000000000000000" pitchFamily="2" charset="2"/>
              <a:buNone/>
            </a:pPr>
            <a:endParaRPr lang="es-ES" altLang="es-ES" sz="1100" b="1"/>
          </a:p>
          <a:p>
            <a:pPr eaLnBrk="1" hangingPunct="1"/>
            <a:r>
              <a:rPr lang="es-ES" altLang="es-ES" sz="1100" b="1"/>
              <a:t>Grado 1 o leve. </a:t>
            </a:r>
          </a:p>
          <a:p>
            <a:pPr eaLnBrk="1" hangingPunct="1">
              <a:buFont typeface="Wingdings" panose="05000000000000000000" pitchFamily="2" charset="2"/>
              <a:buNone/>
            </a:pPr>
            <a:r>
              <a:rPr lang="es-ES" altLang="es-ES" sz="1100" b="1"/>
              <a:t>		Estiramiento o rotura de alguna fibra muscular</a:t>
            </a:r>
          </a:p>
          <a:p>
            <a:pPr eaLnBrk="1" hangingPunct="1">
              <a:buFont typeface="Wingdings" panose="05000000000000000000" pitchFamily="2" charset="2"/>
              <a:buNone/>
            </a:pPr>
            <a:r>
              <a:rPr lang="es-ES" altLang="es-ES" sz="1100" b="1"/>
              <a:t>		Ligera molestia pero movilidad completa</a:t>
            </a:r>
          </a:p>
          <a:p>
            <a:pPr eaLnBrk="1" hangingPunct="1">
              <a:buFont typeface="Wingdings" panose="05000000000000000000" pitchFamily="2" charset="2"/>
              <a:buNone/>
            </a:pPr>
            <a:r>
              <a:rPr lang="es-ES" altLang="es-ES" sz="1100" b="1"/>
              <a:t>		Deportista no consciente de la lesión cuando se produce</a:t>
            </a:r>
          </a:p>
          <a:p>
            <a:pPr eaLnBrk="1" hangingPunct="1">
              <a:buFont typeface="Wingdings" panose="05000000000000000000" pitchFamily="2" charset="2"/>
              <a:buNone/>
            </a:pPr>
            <a:endParaRPr lang="es-ES" altLang="es-ES" sz="1100" b="1"/>
          </a:p>
          <a:p>
            <a:pPr eaLnBrk="1" hangingPunct="1"/>
            <a:r>
              <a:rPr lang="es-ES" altLang="es-ES" sz="1100" b="1"/>
              <a:t>Grado 2 o moderado</a:t>
            </a:r>
          </a:p>
          <a:p>
            <a:pPr eaLnBrk="1" hangingPunct="1">
              <a:buFont typeface="Wingdings" panose="05000000000000000000" pitchFamily="2" charset="2"/>
              <a:buNone/>
            </a:pPr>
            <a:r>
              <a:rPr lang="es-ES" altLang="es-ES" sz="1100" b="1"/>
              <a:t>		Rotura moderada de fibras</a:t>
            </a:r>
          </a:p>
          <a:p>
            <a:pPr eaLnBrk="1" hangingPunct="1">
              <a:buFont typeface="Wingdings" panose="05000000000000000000" pitchFamily="2" charset="2"/>
              <a:buNone/>
            </a:pPr>
            <a:r>
              <a:rPr lang="es-ES" altLang="es-ES" sz="1100" b="1"/>
              <a:t>		Palpación dolorosa</a:t>
            </a:r>
          </a:p>
          <a:p>
            <a:pPr eaLnBrk="1" hangingPunct="1">
              <a:buFont typeface="Wingdings" panose="05000000000000000000" pitchFamily="2" charset="2"/>
              <a:buNone/>
            </a:pPr>
            <a:r>
              <a:rPr lang="es-ES" altLang="es-ES" sz="1100" b="1"/>
              <a:t>		Pérdida de movilidad</a:t>
            </a:r>
          </a:p>
          <a:p>
            <a:pPr eaLnBrk="1" hangingPunct="1">
              <a:buFont typeface="Wingdings" panose="05000000000000000000" pitchFamily="2" charset="2"/>
              <a:buNone/>
            </a:pPr>
            <a:r>
              <a:rPr lang="es-ES" altLang="es-ES" sz="1100" b="1"/>
              <a:t>		Abandono de la actividad</a:t>
            </a:r>
          </a:p>
          <a:p>
            <a:pPr eaLnBrk="1" hangingPunct="1">
              <a:buFont typeface="Wingdings" panose="05000000000000000000" pitchFamily="2" charset="2"/>
              <a:buNone/>
            </a:pPr>
            <a:endParaRPr lang="es-ES" altLang="es-ES" sz="1100" b="1"/>
          </a:p>
          <a:p>
            <a:pPr eaLnBrk="1" hangingPunct="1"/>
            <a:r>
              <a:rPr lang="es-ES" altLang="es-ES" sz="1100" b="1"/>
              <a:t>Grado 3 o grave</a:t>
            </a:r>
          </a:p>
          <a:p>
            <a:pPr lvl="1" eaLnBrk="1" hangingPunct="1">
              <a:buFont typeface="Wingdings" panose="05000000000000000000" pitchFamily="2" charset="2"/>
              <a:buNone/>
            </a:pPr>
            <a:r>
              <a:rPr lang="es-ES" altLang="es-ES" sz="1100" b="1"/>
              <a:t>		Rotura completa del vientre muscular</a:t>
            </a:r>
          </a:p>
          <a:p>
            <a:pPr lvl="1" eaLnBrk="1" hangingPunct="1">
              <a:buFont typeface="Wingdings" panose="05000000000000000000" pitchFamily="2" charset="2"/>
              <a:buNone/>
            </a:pPr>
            <a:r>
              <a:rPr lang="es-ES" altLang="es-ES" sz="1100" b="1"/>
              <a:t>		Palpación: defecto notable y amplio en la fibra muscular</a:t>
            </a:r>
          </a:p>
          <a:p>
            <a:pPr lvl="1" eaLnBrk="1" hangingPunct="1">
              <a:buFont typeface="Wingdings" panose="05000000000000000000" pitchFamily="2" charset="2"/>
              <a:buNone/>
            </a:pPr>
            <a:r>
              <a:rPr lang="es-ES" altLang="es-ES" sz="1100" b="1"/>
              <a:t>		Menos capacidad de movilidad y carga</a:t>
            </a:r>
          </a:p>
          <a:p>
            <a:pPr lvl="1" eaLnBrk="1" hangingPunct="1">
              <a:buFont typeface="Wingdings" panose="05000000000000000000" pitchFamily="2" charset="2"/>
              <a:buNone/>
            </a:pPr>
            <a:r>
              <a:rPr lang="es-ES" altLang="es-ES" sz="1100" b="1"/>
              <a:t>		Dolor más intenso</a:t>
            </a:r>
          </a:p>
          <a:p>
            <a:pPr lvl="1" eaLnBrk="1" hangingPunct="1">
              <a:buFont typeface="Wingdings" panose="05000000000000000000" pitchFamily="2" charset="2"/>
              <a:buNone/>
            </a:pPr>
            <a:r>
              <a:rPr lang="es-ES" altLang="es-ES" sz="1100" b="1"/>
              <a:t>		Presencia de edema importante</a:t>
            </a:r>
          </a:p>
          <a:p>
            <a:pPr lvl="1" eaLnBrk="1" hangingPunct="1">
              <a:buFont typeface="Wingdings" panose="05000000000000000000" pitchFamily="2" charset="2"/>
              <a:buNone/>
            </a:pPr>
            <a:r>
              <a:rPr lang="es-ES" altLang="es-ES" sz="1100" b="1"/>
              <a:t>		</a:t>
            </a:r>
          </a:p>
          <a:p>
            <a:pPr eaLnBrk="1" hangingPunct="1">
              <a:buFont typeface="Wingdings" panose="05000000000000000000" pitchFamily="2" charset="2"/>
              <a:buNone/>
            </a:pPr>
            <a:endParaRPr lang="es-ES" altLang="es-ES" sz="1100" b="1"/>
          </a:p>
          <a:p>
            <a:pPr eaLnBrk="1" hangingPunct="1">
              <a:buFont typeface="Wingdings" panose="05000000000000000000" pitchFamily="2" charset="2"/>
              <a:buNone/>
            </a:pPr>
            <a:r>
              <a:rPr lang="es-ES" altLang="es-ES" sz="1100" b="1"/>
              <a:t>	</a:t>
            </a:r>
            <a:r>
              <a:rPr lang="es-ES" altLang="es-ES" sz="1100" b="1" u="sng"/>
              <a:t>Evolución</a:t>
            </a:r>
            <a:r>
              <a:rPr lang="es-ES" altLang="es-ES" sz="1100" b="1"/>
              <a:t>: En función del grado de la lesión.  Rápida y favorable a la mejoría en pocos días (8-10) si es leve. Grado 2 o moderado, de 2 a 3 semanas. Grado 3 o grave, 3 semanas a un mes.</a:t>
            </a:r>
          </a:p>
          <a:p>
            <a:pPr eaLnBrk="1" hangingPunct="1">
              <a:buFont typeface="Wingdings" panose="05000000000000000000" pitchFamily="2" charset="2"/>
              <a:buNone/>
            </a:pPr>
            <a:endParaRPr lang="es-ES" altLang="es-ES" sz="1100" b="1"/>
          </a:p>
          <a:p>
            <a:pPr eaLnBrk="1" hangingPunct="1">
              <a:buFont typeface="Wingdings" panose="05000000000000000000" pitchFamily="2" charset="2"/>
              <a:buNone/>
            </a:pPr>
            <a:endParaRPr lang="es-ES" altLang="es-ES" sz="11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9831" name="Rectangle 11982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10" name="Rectangle 2">
            <a:extLst>
              <a:ext uri="{FF2B5EF4-FFF2-40B4-BE49-F238E27FC236}">
                <a16:creationId xmlns:a16="http://schemas.microsoft.com/office/drawing/2014/main" id="{AA2855CB-3A44-1247-028D-277A3A30632F}"/>
              </a:ext>
            </a:extLst>
          </p:cNvPr>
          <p:cNvSpPr>
            <a:spLocks noGrp="1" noChangeArrowheads="1"/>
          </p:cNvSpPr>
          <p:nvPr>
            <p:ph type="title"/>
          </p:nvPr>
        </p:nvSpPr>
        <p:spPr>
          <a:xfrm>
            <a:off x="852297" y="878545"/>
            <a:ext cx="4672739" cy="1285106"/>
          </a:xfrm>
        </p:spPr>
        <p:txBody>
          <a:bodyPr anchor="t">
            <a:normAutofit/>
          </a:bodyPr>
          <a:lstStyle/>
          <a:p>
            <a:pPr eaLnBrk="1" hangingPunct="1">
              <a:defRPr/>
            </a:pPr>
            <a:r>
              <a:rPr lang="es-ES" sz="3500" b="1"/>
              <a:t>PREVENCIÓN DE ACCIDENTES</a:t>
            </a:r>
          </a:p>
        </p:txBody>
      </p:sp>
      <p:sp>
        <p:nvSpPr>
          <p:cNvPr id="119811" name="Rectangle 3">
            <a:extLst>
              <a:ext uri="{FF2B5EF4-FFF2-40B4-BE49-F238E27FC236}">
                <a16:creationId xmlns:a16="http://schemas.microsoft.com/office/drawing/2014/main" id="{E7366B17-3F8B-14C8-6693-65982D70822C}"/>
              </a:ext>
            </a:extLst>
          </p:cNvPr>
          <p:cNvSpPr>
            <a:spLocks noGrp="1" noChangeArrowheads="1"/>
          </p:cNvSpPr>
          <p:nvPr>
            <p:ph idx="1"/>
          </p:nvPr>
        </p:nvSpPr>
        <p:spPr>
          <a:xfrm>
            <a:off x="852297" y="2369714"/>
            <a:ext cx="4672739" cy="3368478"/>
          </a:xfrm>
        </p:spPr>
        <p:txBody>
          <a:bodyPr>
            <a:normAutofit/>
          </a:bodyPr>
          <a:lstStyle/>
          <a:p>
            <a:pPr lvl="1" eaLnBrk="1" hangingPunct="1">
              <a:defRPr/>
            </a:pPr>
            <a:r>
              <a:rPr lang="es-ES" sz="1700" b="1"/>
              <a:t>EN INSTALACIONES AL AIRE LIBRE DEBE EXISTIR UNA ZONA DE SEGURIDAD DETRÁS DE LAS DIANAS.</a:t>
            </a:r>
          </a:p>
          <a:p>
            <a:pPr eaLnBrk="1" hangingPunct="1">
              <a:defRPr/>
            </a:pPr>
            <a:endParaRPr lang="es-ES" sz="1700"/>
          </a:p>
        </p:txBody>
      </p:sp>
      <p:pic>
        <p:nvPicPr>
          <p:cNvPr id="10245" name="Picture 6" descr="images (5)">
            <a:extLst>
              <a:ext uri="{FF2B5EF4-FFF2-40B4-BE49-F238E27FC236}">
                <a16:creationId xmlns:a16="http://schemas.microsoft.com/office/drawing/2014/main" id="{F1BFD446-88BE-6201-79A7-A98C71718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50" b="26247"/>
          <a:stretch>
            <a:fillRect/>
          </a:stretch>
        </p:blipFill>
        <p:spPr bwMode="auto">
          <a:xfrm>
            <a:off x="5911402" y="88274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tb_Campo de tiro con arco">
            <a:extLst>
              <a:ext uri="{FF2B5EF4-FFF2-40B4-BE49-F238E27FC236}">
                <a16:creationId xmlns:a16="http://schemas.microsoft.com/office/drawing/2014/main" id="{3BCB2215-9DA9-35B6-3450-A078A94B2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27" r="24398"/>
          <a:stretch>
            <a:fillRect/>
          </a:stretch>
        </p:blipFill>
        <p:spPr bwMode="auto">
          <a:xfrm>
            <a:off x="5911402" y="3429000"/>
            <a:ext cx="2679734" cy="22468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32" name="Rectangle 11982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33" name="Rectangle 11982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302894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8552" name="Rectangle 10855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8554" name="Rectangle 10855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6" name="Rectangle 10855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8" name="Rectangle 10855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60" name="Rectangle 10855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62" name="Freeform: Shape 10856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64" name="Rectangle 10856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2">
            <a:extLst>
              <a:ext uri="{FF2B5EF4-FFF2-40B4-BE49-F238E27FC236}">
                <a16:creationId xmlns:a16="http://schemas.microsoft.com/office/drawing/2014/main" id="{A1C08E6C-0EA8-BC29-3D26-3428614B693D}"/>
              </a:ext>
            </a:extLst>
          </p:cNvPr>
          <p:cNvSpPr>
            <a:spLocks noGrp="1" noChangeArrowheads="1"/>
          </p:cNvSpPr>
          <p:nvPr>
            <p:ph type="title"/>
          </p:nvPr>
        </p:nvSpPr>
        <p:spPr>
          <a:xfrm>
            <a:off x="350041" y="586855"/>
            <a:ext cx="2401025" cy="3387497"/>
          </a:xfrm>
        </p:spPr>
        <p:txBody>
          <a:bodyPr anchor="b">
            <a:normAutofit/>
          </a:bodyPr>
          <a:lstStyle/>
          <a:p>
            <a:pPr algn="r">
              <a:defRPr/>
            </a:pPr>
            <a:r>
              <a:rPr lang="es-ES" sz="3200" b="1">
                <a:solidFill>
                  <a:srgbClr val="FFFFFF"/>
                </a:solidFill>
              </a:rPr>
              <a:t>DOLOR DE LOS MÚSCULOS DE LA ESPALDA</a:t>
            </a:r>
          </a:p>
        </p:txBody>
      </p:sp>
      <p:sp>
        <p:nvSpPr>
          <p:cNvPr id="108547" name="Rectangle 3">
            <a:extLst>
              <a:ext uri="{FF2B5EF4-FFF2-40B4-BE49-F238E27FC236}">
                <a16:creationId xmlns:a16="http://schemas.microsoft.com/office/drawing/2014/main" id="{2313E413-6D00-2E9F-087F-A4001482C1E8}"/>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pPr>
            <a:endParaRPr lang="es-ES" altLang="es-ES" sz="1700" b="1" u="sng"/>
          </a:p>
          <a:p>
            <a:pPr eaLnBrk="1" hangingPunct="1">
              <a:buFont typeface="Wingdings" panose="05000000000000000000" pitchFamily="2" charset="2"/>
              <a:buNone/>
            </a:pPr>
            <a:r>
              <a:rPr lang="es-ES" altLang="es-ES" sz="1700" b="1" u="sng"/>
              <a:t>Tratamiento</a:t>
            </a:r>
            <a:r>
              <a:rPr lang="es-ES" altLang="es-ES" sz="1700" b="1"/>
              <a:t>: </a:t>
            </a:r>
          </a:p>
          <a:p>
            <a:pPr eaLnBrk="1" hangingPunct="1">
              <a:buFont typeface="Wingdings" panose="05000000000000000000" pitchFamily="2" charset="2"/>
              <a:buNone/>
            </a:pPr>
            <a:endParaRPr lang="es-ES" altLang="es-ES" sz="1700" b="1"/>
          </a:p>
          <a:p>
            <a:pPr eaLnBrk="1" hangingPunct="1">
              <a:buFont typeface="Wingdings" panose="05000000000000000000" pitchFamily="2" charset="2"/>
              <a:buNone/>
            </a:pPr>
            <a:r>
              <a:rPr lang="es-ES" altLang="es-ES" sz="1700" b="1"/>
              <a:t>	-Hielo, compresión, elevación y reposo</a:t>
            </a:r>
          </a:p>
          <a:p>
            <a:pPr eaLnBrk="1" hangingPunct="1">
              <a:buFont typeface="Wingdings" panose="05000000000000000000" pitchFamily="2" charset="2"/>
              <a:buNone/>
            </a:pPr>
            <a:r>
              <a:rPr lang="es-ES" altLang="es-ES" sz="1700" b="1"/>
              <a:t>	-Fisioterapia</a:t>
            </a:r>
          </a:p>
          <a:p>
            <a:pPr eaLnBrk="1" hangingPunct="1">
              <a:buFont typeface="Wingdings" panose="05000000000000000000" pitchFamily="2" charset="2"/>
              <a:buNone/>
            </a:pPr>
            <a:endParaRPr lang="es-ES" altLang="es-ES" sz="1700" b="1"/>
          </a:p>
          <a:p>
            <a:pPr eaLnBrk="1" hangingPunct="1">
              <a:buFont typeface="Wingdings" panose="05000000000000000000" pitchFamily="2" charset="2"/>
              <a:buNone/>
            </a:pPr>
            <a:r>
              <a:rPr lang="es-ES" altLang="es-ES" sz="1700" b="1" u="sng"/>
              <a:t>Prevención</a:t>
            </a:r>
            <a:r>
              <a:rPr lang="es-ES" altLang="es-ES" sz="1700" b="1"/>
              <a:t>: </a:t>
            </a:r>
          </a:p>
          <a:p>
            <a:pPr eaLnBrk="1" hangingPunct="1">
              <a:buFont typeface="Wingdings" panose="05000000000000000000" pitchFamily="2" charset="2"/>
              <a:buNone/>
            </a:pPr>
            <a:endParaRPr lang="es-ES" altLang="es-ES" sz="1700" b="1"/>
          </a:p>
          <a:p>
            <a:pPr eaLnBrk="1" hangingPunct="1">
              <a:buFont typeface="Wingdings" panose="05000000000000000000" pitchFamily="2" charset="2"/>
              <a:buNone/>
            </a:pPr>
            <a:r>
              <a:rPr lang="es-ES" altLang="es-ES" sz="1700" b="1"/>
              <a:t>	-</a:t>
            </a:r>
            <a:r>
              <a:rPr lang="es-ES_tradnl" altLang="es-ES" sz="1700" b="1"/>
              <a:t>Preparación previa del músculo con ejercicios de calentamiento y estiramientos. </a:t>
            </a:r>
          </a:p>
          <a:p>
            <a:pPr eaLnBrk="1" hangingPunct="1">
              <a:buFont typeface="Wingdings" panose="05000000000000000000" pitchFamily="2" charset="2"/>
              <a:buNone/>
            </a:pPr>
            <a:r>
              <a:rPr lang="es-ES_tradnl" altLang="es-ES" sz="1700" b="1"/>
              <a:t>	-Fortalecimiento de los músculos mediante ejercicios. </a:t>
            </a:r>
          </a:p>
          <a:p>
            <a:pPr eaLnBrk="1" hangingPunct="1">
              <a:buFont typeface="Wingdings" panose="05000000000000000000" pitchFamily="2" charset="2"/>
              <a:buNone/>
            </a:pPr>
            <a:r>
              <a:rPr lang="es-ES_tradnl" altLang="es-ES" sz="1700" b="1"/>
              <a:t>	-Progresividad en las cargas. </a:t>
            </a:r>
          </a:p>
          <a:p>
            <a:pPr eaLnBrk="1" hangingPunct="1">
              <a:buFont typeface="Wingdings" panose="05000000000000000000" pitchFamily="2" charset="2"/>
              <a:buNone/>
            </a:pPr>
            <a:r>
              <a:rPr lang="es-ES_tradnl" altLang="es-ES" sz="1700" b="1"/>
              <a:t>	-Trabajos de flexibilidad. </a:t>
            </a:r>
          </a:p>
          <a:p>
            <a:pPr eaLnBrk="1" hangingPunct="1">
              <a:buFont typeface="Wingdings" panose="05000000000000000000" pitchFamily="2" charset="2"/>
              <a:buNone/>
            </a:pPr>
            <a:r>
              <a:rPr lang="es-ES_tradnl" altLang="es-ES" sz="1700" b="1"/>
              <a:t>	-Estirando después de los entrenamientos</a:t>
            </a:r>
            <a:endParaRPr lang="es-ES" altLang="es-ES" sz="1700" b="1"/>
          </a:p>
          <a:p>
            <a:endParaRPr lang="es-ES" altLang="es-ES" sz="1700">
              <a:effectLs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9096" name="Rectangle 8909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098" name="Rectangle 8909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0" name="Rectangle 8909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2" name="Rectangle 8910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4" name="Rectangle 8910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106" name="Freeform: Shape 8910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108" name="Rectangle 8910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90" name="Rectangle 2">
            <a:extLst>
              <a:ext uri="{FF2B5EF4-FFF2-40B4-BE49-F238E27FC236}">
                <a16:creationId xmlns:a16="http://schemas.microsoft.com/office/drawing/2014/main" id="{DD7A00C7-6746-9A33-045B-EEB5026A33B4}"/>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3200" b="1">
                <a:solidFill>
                  <a:srgbClr val="FFFFFF"/>
                </a:solidFill>
              </a:rPr>
              <a:t>DOLOR DE LOS MÚSCULOS DE LA ESPALDA</a:t>
            </a:r>
            <a:endParaRPr lang="es-ES_tradnl" sz="3200" b="1">
              <a:solidFill>
                <a:srgbClr val="FFFFFF"/>
              </a:solidFill>
            </a:endParaRPr>
          </a:p>
        </p:txBody>
      </p:sp>
      <p:sp>
        <p:nvSpPr>
          <p:cNvPr id="89091" name="Rectangle 3">
            <a:extLst>
              <a:ext uri="{FF2B5EF4-FFF2-40B4-BE49-F238E27FC236}">
                <a16:creationId xmlns:a16="http://schemas.microsoft.com/office/drawing/2014/main" id="{C71901D3-7FCA-37F8-E083-0B1B34BFBC7B}"/>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pPr>
            <a:r>
              <a:rPr lang="es-ES" altLang="es-ES" sz="1100" b="1" dirty="0"/>
              <a:t>	</a:t>
            </a:r>
            <a:r>
              <a:rPr lang="es-ES" altLang="es-ES" sz="1100" b="1" u="sng" dirty="0"/>
              <a:t>CONTRACTURA:</a:t>
            </a:r>
          </a:p>
          <a:p>
            <a:pPr eaLnBrk="1" hangingPunct="1">
              <a:buFont typeface="Wingdings" panose="05000000000000000000" pitchFamily="2" charset="2"/>
              <a:buNone/>
            </a:pPr>
            <a:endParaRPr lang="es-ES" altLang="es-ES" sz="1100" dirty="0"/>
          </a:p>
          <a:p>
            <a:pPr eaLnBrk="1" hangingPunct="1">
              <a:buFont typeface="Wingdings" panose="05000000000000000000" pitchFamily="2" charset="2"/>
              <a:buNone/>
            </a:pPr>
            <a:r>
              <a:rPr lang="es-ES" altLang="es-ES" sz="1100" b="1" dirty="0"/>
              <a:t>	Contracciones musculares dolorosas, de corta duración e involuntarias, causadas por isquemia, contusión, desequilibrio hidro-electrolítico, sobrecarga de trabajo muscular.</a:t>
            </a:r>
          </a:p>
          <a:p>
            <a:pPr eaLnBrk="1" hangingPunct="1">
              <a:buFont typeface="Wingdings" panose="05000000000000000000" pitchFamily="2" charset="2"/>
              <a:buNone/>
            </a:pPr>
            <a:endParaRPr lang="es-ES" altLang="es-ES" sz="1100" b="1" dirty="0"/>
          </a:p>
          <a:p>
            <a:pPr eaLnBrk="1" hangingPunct="1">
              <a:buFont typeface="Wingdings" panose="05000000000000000000" pitchFamily="2" charset="2"/>
              <a:buNone/>
            </a:pPr>
            <a:r>
              <a:rPr lang="es-ES" altLang="es-ES" sz="1100" b="1" dirty="0"/>
              <a:t>	Son especialmente frecuentes en la musculatura que rodea nuestra columna vertebral, produciendo dolor lumbar y dolor en el cuello o dolor cervical             		malas posturas.</a:t>
            </a:r>
          </a:p>
          <a:p>
            <a:pPr eaLnBrk="1" hangingPunct="1">
              <a:buFont typeface="Wingdings" panose="05000000000000000000" pitchFamily="2" charset="2"/>
              <a:buNone/>
            </a:pPr>
            <a:endParaRPr lang="es-ES" altLang="es-ES" sz="1100" b="1" dirty="0"/>
          </a:p>
          <a:p>
            <a:pPr eaLnBrk="1" hangingPunct="1">
              <a:buFont typeface="Wingdings" panose="05000000000000000000" pitchFamily="2" charset="2"/>
              <a:buNone/>
            </a:pPr>
            <a:r>
              <a:rPr lang="es-ES" altLang="es-ES" sz="1100" b="1" dirty="0"/>
              <a:t>	</a:t>
            </a:r>
            <a:r>
              <a:rPr lang="es-ES" altLang="es-ES" sz="1100" b="1" u="sng" dirty="0"/>
              <a:t>Se manifiesta</a:t>
            </a:r>
            <a:r>
              <a:rPr lang="es-ES" altLang="es-ES" sz="1100" b="1" dirty="0"/>
              <a:t> por dolor intenso y contracción del músculo afectado.</a:t>
            </a:r>
          </a:p>
          <a:p>
            <a:pPr eaLnBrk="1" hangingPunct="1">
              <a:buFont typeface="Wingdings" panose="05000000000000000000" pitchFamily="2" charset="2"/>
              <a:buNone/>
            </a:pPr>
            <a:endParaRPr lang="es-ES" altLang="es-ES" sz="1100" b="1" dirty="0"/>
          </a:p>
          <a:p>
            <a:pPr eaLnBrk="1" hangingPunct="1">
              <a:buFont typeface="Wingdings" panose="05000000000000000000" pitchFamily="2" charset="2"/>
              <a:buNone/>
            </a:pPr>
            <a:r>
              <a:rPr lang="es-ES" altLang="es-ES" sz="1100" b="1" dirty="0"/>
              <a:t>	</a:t>
            </a:r>
            <a:r>
              <a:rPr lang="es-ES" altLang="es-ES" sz="1100" b="1" u="sng" dirty="0"/>
              <a:t>Tratamiento</a:t>
            </a:r>
            <a:r>
              <a:rPr lang="es-ES" altLang="es-ES" sz="1100" b="1" dirty="0"/>
              <a:t>: Estirar el músculo y al controlar la contracción dar un ligero masaje para controlar el dolor e incrementar el flujo sanguíneo.</a:t>
            </a:r>
          </a:p>
          <a:p>
            <a:pPr eaLnBrk="1" hangingPunct="1">
              <a:buFont typeface="Wingdings" panose="05000000000000000000" pitchFamily="2" charset="2"/>
              <a:buNone/>
            </a:pPr>
            <a:endParaRPr lang="es-ES" altLang="es-ES" sz="1100" b="1" dirty="0"/>
          </a:p>
          <a:p>
            <a:pPr eaLnBrk="1" hangingPunct="1">
              <a:buFont typeface="Wingdings" panose="05000000000000000000" pitchFamily="2" charset="2"/>
              <a:buNone/>
            </a:pPr>
            <a:r>
              <a:rPr lang="es-ES" altLang="es-ES" sz="1100" b="1" dirty="0"/>
              <a:t>	</a:t>
            </a:r>
            <a:r>
              <a:rPr lang="es-ES" altLang="es-ES" sz="1100" b="1" u="sng" dirty="0"/>
              <a:t>Prevención</a:t>
            </a:r>
            <a:r>
              <a:rPr lang="es-ES" altLang="es-ES" sz="1100" b="1" dirty="0"/>
              <a:t>:</a:t>
            </a:r>
          </a:p>
          <a:p>
            <a:pPr eaLnBrk="1" hangingPunct="1">
              <a:buFont typeface="Wingdings" panose="05000000000000000000" pitchFamily="2" charset="2"/>
              <a:buNone/>
            </a:pPr>
            <a:endParaRPr lang="es-ES" altLang="es-ES" sz="1100" b="1" dirty="0"/>
          </a:p>
          <a:p>
            <a:pPr eaLnBrk="1" hangingPunct="1">
              <a:buFont typeface="Wingdings" panose="05000000000000000000" pitchFamily="2" charset="2"/>
              <a:buNone/>
            </a:pPr>
            <a:r>
              <a:rPr lang="es-ES_tradnl" altLang="es-ES" sz="1100" b="1" dirty="0"/>
              <a:t>		Preparación previa del músculo con ejercicios de calentamiento y 	estiramientos. </a:t>
            </a:r>
          </a:p>
          <a:p>
            <a:pPr eaLnBrk="1" hangingPunct="1">
              <a:buFont typeface="Wingdings" panose="05000000000000000000" pitchFamily="2" charset="2"/>
              <a:buNone/>
            </a:pPr>
            <a:r>
              <a:rPr lang="es-ES_tradnl" altLang="es-ES" sz="1100" b="1" dirty="0"/>
              <a:t>		Fortalecimiento de los músculos mediante ejercicios. </a:t>
            </a:r>
          </a:p>
          <a:p>
            <a:pPr eaLnBrk="1" hangingPunct="1">
              <a:buFont typeface="Wingdings" panose="05000000000000000000" pitchFamily="2" charset="2"/>
              <a:buNone/>
            </a:pPr>
            <a:r>
              <a:rPr lang="es-ES_tradnl" altLang="es-ES" sz="1100" b="1" dirty="0"/>
              <a:t>		Progresividad en las cargas. </a:t>
            </a:r>
          </a:p>
          <a:p>
            <a:pPr eaLnBrk="1" hangingPunct="1">
              <a:buFont typeface="Wingdings" panose="05000000000000000000" pitchFamily="2" charset="2"/>
              <a:buNone/>
            </a:pPr>
            <a:r>
              <a:rPr lang="es-ES_tradnl" altLang="es-ES" sz="1100" b="1" dirty="0"/>
              <a:t>		Trabajos de flexibilidad. </a:t>
            </a:r>
          </a:p>
          <a:p>
            <a:pPr eaLnBrk="1" hangingPunct="1">
              <a:buFont typeface="Wingdings" panose="05000000000000000000" pitchFamily="2" charset="2"/>
              <a:buNone/>
            </a:pPr>
            <a:r>
              <a:rPr lang="es-ES_tradnl" altLang="es-ES" sz="1100" b="1" dirty="0"/>
              <a:t>		Estirando después de los entrenamientos</a:t>
            </a:r>
          </a:p>
          <a:p>
            <a:pPr eaLnBrk="1" hangingPunct="1">
              <a:buFont typeface="Wingdings" panose="05000000000000000000" pitchFamily="2" charset="2"/>
              <a:buNone/>
            </a:pPr>
            <a:r>
              <a:rPr lang="es-ES" altLang="es-ES" sz="1100" b="1" dirty="0"/>
              <a:t>		Terapia postural</a:t>
            </a:r>
          </a:p>
          <a:p>
            <a:pPr eaLnBrk="1" hangingPunct="1">
              <a:buFont typeface="Wingdings" panose="05000000000000000000" pitchFamily="2" charset="2"/>
              <a:buNone/>
            </a:pPr>
            <a:endParaRPr lang="es-ES" altLang="es-ES" sz="11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1630" name="Rectangle 1116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32" name="Rectangle 1116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34" name="Rectangle 1116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9" name="Rectangle 1116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631" name="Freeform: Shape 1116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1633" name="Rectangle 1116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18" name="Rectangle 2">
            <a:extLst>
              <a:ext uri="{FF2B5EF4-FFF2-40B4-BE49-F238E27FC236}">
                <a16:creationId xmlns:a16="http://schemas.microsoft.com/office/drawing/2014/main" id="{FB613F3C-8112-DDA7-994F-9E8E94A01A08}"/>
              </a:ext>
            </a:extLst>
          </p:cNvPr>
          <p:cNvSpPr>
            <a:spLocks noGrp="1" noChangeArrowheads="1"/>
          </p:cNvSpPr>
          <p:nvPr>
            <p:ph type="title"/>
          </p:nvPr>
        </p:nvSpPr>
        <p:spPr>
          <a:xfrm>
            <a:off x="350041" y="586855"/>
            <a:ext cx="2401025" cy="3387497"/>
          </a:xfrm>
        </p:spPr>
        <p:txBody>
          <a:bodyPr anchor="b">
            <a:normAutofit/>
          </a:bodyPr>
          <a:lstStyle/>
          <a:p>
            <a:pPr algn="r">
              <a:defRPr/>
            </a:pPr>
            <a:r>
              <a:rPr lang="es-ES" sz="3200" b="1">
                <a:solidFill>
                  <a:srgbClr val="FFFFFF"/>
                </a:solidFill>
              </a:rPr>
              <a:t>DOLOR DE LOS MÚSCULOS DE LA ESPALDA</a:t>
            </a:r>
          </a:p>
        </p:txBody>
      </p:sp>
      <p:sp>
        <p:nvSpPr>
          <p:cNvPr id="73731" name="Rectangle 5">
            <a:extLst>
              <a:ext uri="{FF2B5EF4-FFF2-40B4-BE49-F238E27FC236}">
                <a16:creationId xmlns:a16="http://schemas.microsoft.com/office/drawing/2014/main" id="{5C05F746-E894-E02A-44EC-AE56366FEC0A}"/>
              </a:ext>
            </a:extLst>
          </p:cNvPr>
          <p:cNvSpPr>
            <a:spLocks noGrp="1" noChangeArrowheads="1"/>
          </p:cNvSpPr>
          <p:nvPr>
            <p:ph idx="1"/>
          </p:nvPr>
        </p:nvSpPr>
        <p:spPr>
          <a:xfrm>
            <a:off x="3436295" y="2492896"/>
            <a:ext cx="4664097" cy="3702631"/>
          </a:xfrm>
        </p:spPr>
        <p:txBody>
          <a:bodyPr anchor="ctr">
            <a:normAutofit/>
          </a:bodyPr>
          <a:lstStyle/>
          <a:p>
            <a:pPr>
              <a:buFont typeface="Wingdings" panose="05000000000000000000" pitchFamily="2" charset="2"/>
              <a:buNone/>
            </a:pPr>
            <a:r>
              <a:rPr lang="es-ES" altLang="es-ES" sz="900" dirty="0">
                <a:effectLst/>
              </a:rPr>
              <a:t>-</a:t>
            </a:r>
            <a:r>
              <a:rPr lang="es-ES" altLang="es-ES" sz="1200" dirty="0">
                <a:effectLst/>
              </a:rPr>
              <a:t>Dolor entre el cuello y la articulación del hombro. </a:t>
            </a:r>
          </a:p>
          <a:p>
            <a:pPr>
              <a:buFont typeface="Wingdings" panose="05000000000000000000" pitchFamily="2" charset="2"/>
              <a:buNone/>
            </a:pPr>
            <a:r>
              <a:rPr lang="es-ES" altLang="es-ES" sz="1200" dirty="0">
                <a:effectLst/>
              </a:rPr>
              <a:t>-Se debe a la fatiga del músculo trapecio.</a:t>
            </a:r>
          </a:p>
          <a:p>
            <a:pPr>
              <a:buFont typeface="Wingdings" panose="05000000000000000000" pitchFamily="2" charset="2"/>
              <a:buNone/>
            </a:pPr>
            <a:r>
              <a:rPr lang="es-ES" altLang="es-ES" sz="1200" dirty="0">
                <a:effectLst/>
              </a:rPr>
              <a:t>-Puede estar localizado en uno o dos de los hombros.</a:t>
            </a:r>
          </a:p>
          <a:p>
            <a:pPr>
              <a:buFont typeface="Wingdings" panose="05000000000000000000" pitchFamily="2" charset="2"/>
              <a:buNone/>
            </a:pPr>
            <a:r>
              <a:rPr lang="es-ES" altLang="es-ES" sz="1200" dirty="0">
                <a:effectLst/>
              </a:rPr>
              <a:t>-La causa más común es la posición de la escápula: habitual en muchos arqueros el gesto de levantar los hombros cuando sube el brazo de arco y el brazo de cuerda. Esta mala acción activa el músculo trapecio creando excesiva tensión en los hombros y en el cuello.</a:t>
            </a:r>
          </a:p>
          <a:p>
            <a:pPr>
              <a:buFont typeface="Wingdings" panose="05000000000000000000" pitchFamily="2" charset="2"/>
              <a:buNone/>
            </a:pPr>
            <a:r>
              <a:rPr lang="es-ES" altLang="es-ES" sz="1200" dirty="0">
                <a:effectLst/>
              </a:rPr>
              <a:t>-Levantar sólo los brazos manteniendo las escápulas muy bajas y relajadas.</a:t>
            </a:r>
          </a:p>
          <a:p>
            <a:pPr>
              <a:buFont typeface="Wingdings" panose="05000000000000000000" pitchFamily="2" charset="2"/>
              <a:buNone/>
            </a:pPr>
            <a:endParaRPr lang="es-ES" altLang="es-ES" sz="900" dirty="0">
              <a:effectLst/>
            </a:endParaRPr>
          </a:p>
        </p:txBody>
      </p:sp>
      <p:pic>
        <p:nvPicPr>
          <p:cNvPr id="73732" name="Picture 6" descr="dorsalalta1">
            <a:extLst>
              <a:ext uri="{FF2B5EF4-FFF2-40B4-BE49-F238E27FC236}">
                <a16:creationId xmlns:a16="http://schemas.microsoft.com/office/drawing/2014/main" id="{D69CB829-60C6-F88D-F417-E752D10E13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40152" y="297354"/>
            <a:ext cx="2711832" cy="19358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9576" name="Rectangle 10957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8" name="Rectangle 10957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80" name="Rectangle 10957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82" name="Rectangle 10958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584" name="Freeform: Shape 10958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9586" name="Rectangle 10958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2">
            <a:extLst>
              <a:ext uri="{FF2B5EF4-FFF2-40B4-BE49-F238E27FC236}">
                <a16:creationId xmlns:a16="http://schemas.microsoft.com/office/drawing/2014/main" id="{0437FEDE-2B7A-761C-8010-B7010331017F}"/>
              </a:ext>
            </a:extLst>
          </p:cNvPr>
          <p:cNvSpPr>
            <a:spLocks noGrp="1" noChangeArrowheads="1"/>
          </p:cNvSpPr>
          <p:nvPr>
            <p:ph type="title"/>
          </p:nvPr>
        </p:nvSpPr>
        <p:spPr>
          <a:xfrm>
            <a:off x="350041" y="586855"/>
            <a:ext cx="2401025" cy="3387497"/>
          </a:xfrm>
        </p:spPr>
        <p:txBody>
          <a:bodyPr anchor="b">
            <a:normAutofit/>
          </a:bodyPr>
          <a:lstStyle/>
          <a:p>
            <a:pPr algn="r">
              <a:defRPr/>
            </a:pPr>
            <a:r>
              <a:rPr lang="es-ES" sz="3000" b="1">
                <a:solidFill>
                  <a:srgbClr val="FFFFFF"/>
                </a:solidFill>
              </a:rPr>
              <a:t>DOLOR DE HOMBRO (TENDINITIS)</a:t>
            </a:r>
          </a:p>
        </p:txBody>
      </p:sp>
      <p:sp>
        <p:nvSpPr>
          <p:cNvPr id="109571" name="Rectangle 3">
            <a:extLst>
              <a:ext uri="{FF2B5EF4-FFF2-40B4-BE49-F238E27FC236}">
                <a16:creationId xmlns:a16="http://schemas.microsoft.com/office/drawing/2014/main" id="{7754937F-637E-34FE-04FE-2F6A307BE9A1}"/>
              </a:ext>
            </a:extLst>
          </p:cNvPr>
          <p:cNvSpPr>
            <a:spLocks noGrp="1" noChangeArrowheads="1"/>
          </p:cNvSpPr>
          <p:nvPr>
            <p:ph idx="1"/>
          </p:nvPr>
        </p:nvSpPr>
        <p:spPr>
          <a:xfrm>
            <a:off x="3664505" y="3068960"/>
            <a:ext cx="4873215" cy="3240360"/>
          </a:xfrm>
        </p:spPr>
        <p:txBody>
          <a:bodyPr anchor="ctr">
            <a:normAutofit/>
          </a:bodyPr>
          <a:lstStyle/>
          <a:p>
            <a:r>
              <a:rPr lang="es-ES" altLang="es-ES" sz="1200" b="1" dirty="0">
                <a:effectLst/>
              </a:rPr>
              <a:t>El más grave de los problemas de hombro se produce en el “manguito de los rotadores” del hombro de cuerda.</a:t>
            </a:r>
          </a:p>
          <a:p>
            <a:pPr>
              <a:buFont typeface="Wingdings" panose="05000000000000000000" pitchFamily="2" charset="2"/>
              <a:buNone/>
            </a:pPr>
            <a:endParaRPr lang="es-ES" altLang="es-ES" sz="1200" b="1" dirty="0">
              <a:effectLst/>
            </a:endParaRPr>
          </a:p>
          <a:p>
            <a:r>
              <a:rPr lang="es-ES" altLang="es-ES" sz="1200" b="1" dirty="0">
                <a:effectLst/>
              </a:rPr>
              <a:t>Conjunto de músculos y tendones que dan estabilidad al hombro. Su importancia estriba en mantener la cabeza del húmero dentro de la cavidad glenoidea de la escápula.</a:t>
            </a:r>
          </a:p>
          <a:p>
            <a:endParaRPr lang="es-ES" altLang="es-ES" sz="1200" b="1" dirty="0">
              <a:effectLst/>
            </a:endParaRPr>
          </a:p>
          <a:p>
            <a:pPr>
              <a:buFont typeface="Wingdings" panose="05000000000000000000" pitchFamily="2" charset="2"/>
              <a:buNone/>
            </a:pPr>
            <a:r>
              <a:rPr lang="es-ES" altLang="es-ES" sz="1200" b="1" dirty="0">
                <a:effectLst/>
              </a:rPr>
              <a:t>	Músculos: Supraespinoso. Infraespinoso. Redondo menor y Subescapular</a:t>
            </a:r>
          </a:p>
          <a:p>
            <a:pPr>
              <a:buFont typeface="Wingdings" panose="05000000000000000000" pitchFamily="2" charset="2"/>
              <a:buNone/>
            </a:pPr>
            <a:r>
              <a:rPr lang="es-ES" altLang="es-ES" sz="1200" b="1" dirty="0">
                <a:effectLst/>
              </a:rPr>
              <a:t>	Otras partes. Rodete glenoideo y la cápsula articular.</a:t>
            </a:r>
            <a:endParaRPr lang="es-ES" altLang="es-ES" sz="1200" dirty="0">
              <a:effectLst/>
            </a:endParaRPr>
          </a:p>
          <a:p>
            <a:pPr>
              <a:buFont typeface="Wingdings" panose="05000000000000000000" pitchFamily="2" charset="2"/>
              <a:buNone/>
            </a:pPr>
            <a:endParaRPr lang="es-ES" altLang="es-ES" sz="1200" dirty="0">
              <a:effectLst/>
            </a:endParaRPr>
          </a:p>
          <a:p>
            <a:pPr>
              <a:buFont typeface="Wingdings" panose="05000000000000000000" pitchFamily="2" charset="2"/>
              <a:buNone/>
            </a:pPr>
            <a:r>
              <a:rPr lang="es-ES" altLang="es-ES" sz="1200" b="1" dirty="0">
                <a:effectLst/>
              </a:rPr>
              <a:t>El achaque más común asociado a esta lesión del “Manguito de los rotadores” es la </a:t>
            </a:r>
            <a:r>
              <a:rPr lang="es-ES" altLang="es-ES" sz="1200" b="1" u="sng" dirty="0"/>
              <a:t>Tendinitis.</a:t>
            </a:r>
          </a:p>
          <a:p>
            <a:pPr>
              <a:buFont typeface="Wingdings" panose="05000000000000000000" pitchFamily="2" charset="2"/>
              <a:buNone/>
            </a:pPr>
            <a:endParaRPr lang="es-ES" altLang="es-ES" sz="600" b="1" u="sng" dirty="0"/>
          </a:p>
        </p:txBody>
      </p:sp>
      <p:pic>
        <p:nvPicPr>
          <p:cNvPr id="74756" name="Picture 6" descr="manguito-rotador">
            <a:extLst>
              <a:ext uri="{FF2B5EF4-FFF2-40B4-BE49-F238E27FC236}">
                <a16:creationId xmlns:a16="http://schemas.microsoft.com/office/drawing/2014/main" id="{031B158A-C14A-F367-5420-2EC90C3289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39952" y="414437"/>
            <a:ext cx="2952328" cy="24513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1141" name="Rectangle 9114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Rectangle 2">
            <a:extLst>
              <a:ext uri="{FF2B5EF4-FFF2-40B4-BE49-F238E27FC236}">
                <a16:creationId xmlns:a16="http://schemas.microsoft.com/office/drawing/2014/main" id="{F5712614-56FF-BA77-6CAA-3FAA1D8AE24D}"/>
              </a:ext>
            </a:extLst>
          </p:cNvPr>
          <p:cNvSpPr>
            <a:spLocks noGrp="1" noChangeArrowheads="1"/>
          </p:cNvSpPr>
          <p:nvPr>
            <p:ph type="title"/>
          </p:nvPr>
        </p:nvSpPr>
        <p:spPr>
          <a:xfrm>
            <a:off x="852297" y="457201"/>
            <a:ext cx="4360680" cy="595535"/>
          </a:xfrm>
        </p:spPr>
        <p:txBody>
          <a:bodyPr anchor="b">
            <a:normAutofit/>
          </a:bodyPr>
          <a:lstStyle/>
          <a:p>
            <a:pPr eaLnBrk="1" hangingPunct="1">
              <a:defRPr/>
            </a:pPr>
            <a:r>
              <a:rPr lang="es-ES" sz="3500" b="1" dirty="0"/>
              <a:t>DOLOR DE HOMBRO </a:t>
            </a:r>
            <a:endParaRPr lang="es-ES_tradnl" sz="3500" b="1" dirty="0"/>
          </a:p>
        </p:txBody>
      </p:sp>
      <p:sp>
        <p:nvSpPr>
          <p:cNvPr id="91139" name="Rectangle 3">
            <a:extLst>
              <a:ext uri="{FF2B5EF4-FFF2-40B4-BE49-F238E27FC236}">
                <a16:creationId xmlns:a16="http://schemas.microsoft.com/office/drawing/2014/main" id="{E92D8705-BD15-1747-7825-DE05EDBA917D}"/>
              </a:ext>
            </a:extLst>
          </p:cNvPr>
          <p:cNvSpPr>
            <a:spLocks noGrp="1" noChangeArrowheads="1"/>
          </p:cNvSpPr>
          <p:nvPr>
            <p:ph idx="1"/>
          </p:nvPr>
        </p:nvSpPr>
        <p:spPr>
          <a:xfrm>
            <a:off x="660433" y="1124744"/>
            <a:ext cx="4552543" cy="4613447"/>
          </a:xfrm>
        </p:spPr>
        <p:txBody>
          <a:bodyPr>
            <a:noAutofit/>
          </a:bodyPr>
          <a:lstStyle/>
          <a:p>
            <a:pPr eaLnBrk="1" hangingPunct="1">
              <a:buFont typeface="Wingdings" panose="05000000000000000000" pitchFamily="2" charset="2"/>
              <a:buNone/>
            </a:pPr>
            <a:r>
              <a:rPr lang="es-ES" altLang="es-ES" sz="1200" b="1" u="sng" dirty="0"/>
              <a:t>TENDINITIS</a:t>
            </a:r>
          </a:p>
          <a:p>
            <a:pPr eaLnBrk="1" hangingPunct="1">
              <a:buFont typeface="Wingdings" panose="05000000000000000000" pitchFamily="2" charset="2"/>
              <a:buNone/>
            </a:pPr>
            <a:endParaRPr lang="es-ES" altLang="es-ES" sz="1200" b="1" u="sng" dirty="0"/>
          </a:p>
          <a:p>
            <a:pPr eaLnBrk="1" hangingPunct="1">
              <a:buFont typeface="Wingdings" panose="05000000000000000000" pitchFamily="2" charset="2"/>
              <a:buNone/>
            </a:pPr>
            <a:r>
              <a:rPr lang="es-ES" altLang="es-ES" sz="1200" b="1" dirty="0"/>
              <a:t>	Inflamación de los tendones de los músculos del hombro, principalmente del músculo </a:t>
            </a:r>
            <a:r>
              <a:rPr lang="es-ES" altLang="es-ES" sz="1200" b="1" u="sng" dirty="0"/>
              <a:t>supraespinoso</a:t>
            </a:r>
            <a:r>
              <a:rPr lang="es-ES" altLang="es-ES" sz="1200" b="1" dirty="0"/>
              <a:t> </a:t>
            </a:r>
          </a:p>
          <a:p>
            <a:pPr eaLnBrk="1" hangingPunct="1">
              <a:buFont typeface="Wingdings" panose="05000000000000000000" pitchFamily="2" charset="2"/>
              <a:buNone/>
            </a:pPr>
            <a:r>
              <a:rPr lang="es-ES" altLang="es-ES" sz="1200" b="1" dirty="0"/>
              <a:t>	Pinzamiento en el espacio subacromial del tendón del músculo supraespinoso y choque repetido de éste con el acromion y el ligamento </a:t>
            </a:r>
            <a:r>
              <a:rPr lang="es-ES" altLang="es-ES" sz="1200" b="1" dirty="0" err="1"/>
              <a:t>coracoacromial</a:t>
            </a:r>
            <a:r>
              <a:rPr lang="es-ES" altLang="es-ES" sz="1200" b="1" dirty="0"/>
              <a:t>.</a:t>
            </a:r>
          </a:p>
          <a:p>
            <a:pPr eaLnBrk="1" hangingPunct="1">
              <a:buFont typeface="Wingdings" panose="05000000000000000000" pitchFamily="2" charset="2"/>
              <a:buNone/>
            </a:pPr>
            <a:endParaRPr lang="es-ES" altLang="es-ES" sz="1200" b="1" dirty="0"/>
          </a:p>
          <a:p>
            <a:pPr algn="just" eaLnBrk="1" hangingPunct="1">
              <a:buFont typeface="Wingdings" panose="05000000000000000000" pitchFamily="2" charset="2"/>
              <a:buNone/>
            </a:pPr>
            <a:r>
              <a:rPr lang="es-ES" altLang="es-ES" sz="1200" b="1" dirty="0"/>
              <a:t>     La causa principal es la apertura incorrecta del arco. El arquero que sufre este problema en un “tirador de brazo”. Usa el </a:t>
            </a:r>
            <a:r>
              <a:rPr lang="es-ES" altLang="es-ES" sz="1200" b="1" dirty="0" err="1"/>
              <a:t>biceps</a:t>
            </a:r>
            <a:r>
              <a:rPr lang="es-ES" altLang="es-ES" sz="1200" b="1" dirty="0"/>
              <a:t> para abrir el arco en vez de los músculos de la escápula del brazo de cuerda. Esto provoca un </a:t>
            </a:r>
            <a:r>
              <a:rPr lang="es-ES" altLang="es-ES" sz="1200" b="1" dirty="0" err="1"/>
              <a:t>sobreestiramiento</a:t>
            </a:r>
            <a:r>
              <a:rPr lang="es-ES" altLang="es-ES" sz="1200" b="1" dirty="0"/>
              <a:t> de los ligamentos y tendones de esa zona que se inflaman y rozan con estructuras óseas.</a:t>
            </a:r>
          </a:p>
          <a:p>
            <a:pPr algn="just" eaLnBrk="1" hangingPunct="1">
              <a:buFont typeface="Wingdings" panose="05000000000000000000" pitchFamily="2" charset="2"/>
              <a:buNone/>
            </a:pPr>
            <a:r>
              <a:rPr lang="es-ES" altLang="es-ES" sz="1200" b="1" dirty="0"/>
              <a:t>	Se manifiesta</a:t>
            </a:r>
            <a:r>
              <a:rPr lang="es-ES" altLang="es-ES" sz="1200" b="1" dirty="0">
                <a:effectLst/>
              </a:rPr>
              <a:t> </a:t>
            </a:r>
            <a:r>
              <a:rPr lang="es-ES" altLang="es-ES" sz="1200" b="1" dirty="0"/>
              <a:t>por</a:t>
            </a:r>
            <a:r>
              <a:rPr lang="es-ES" altLang="es-ES" sz="1200" b="1" dirty="0">
                <a:effectLst/>
              </a:rPr>
              <a:t> </a:t>
            </a:r>
            <a:r>
              <a:rPr lang="es-ES" altLang="es-ES" sz="1200" b="1" dirty="0"/>
              <a:t>dolor asociado con el músculo del brazo. Dolor en el brazo en</a:t>
            </a:r>
          </a:p>
          <a:p>
            <a:pPr algn="just" eaLnBrk="1" hangingPunct="1">
              <a:buFont typeface="Wingdings" panose="05000000000000000000" pitchFamily="2" charset="2"/>
              <a:buNone/>
            </a:pPr>
            <a:r>
              <a:rPr lang="es-ES" altLang="es-ES" sz="1200" b="1" dirty="0"/>
              <a:t>	horas de la noche, especialmente al acostarse sobre el hombro afectado. Debilidad para elevar el brazo por encima de la cabeza.</a:t>
            </a:r>
          </a:p>
          <a:p>
            <a:pPr eaLnBrk="1" hangingPunct="1">
              <a:buFont typeface="Wingdings" panose="05000000000000000000" pitchFamily="2" charset="2"/>
              <a:buNone/>
            </a:pPr>
            <a:endParaRPr lang="es-ES_tradnl" altLang="es-ES" sz="1200" b="1" dirty="0"/>
          </a:p>
        </p:txBody>
      </p:sp>
      <p:pic>
        <p:nvPicPr>
          <p:cNvPr id="75782" name="Picture 6">
            <a:extLst>
              <a:ext uri="{FF2B5EF4-FFF2-40B4-BE49-F238E27FC236}">
                <a16:creationId xmlns:a16="http://schemas.microsoft.com/office/drawing/2014/main" id="{DDF3CA71-F639-EB14-BCC3-6992B072BD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20733" y="799365"/>
            <a:ext cx="2662834" cy="22101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descr="http://3.bp.blogspot.com/-H5oMNmp3gsU/Tjl__a5y6QI/AAAAAAAAAFQ/qsYQe6eoR08/s1600/Sin+t%25C3%25ADtulo.png">
            <a:extLst>
              <a:ext uri="{FF2B5EF4-FFF2-40B4-BE49-F238E27FC236}">
                <a16:creationId xmlns:a16="http://schemas.microsoft.com/office/drawing/2014/main" id="{4F3AF2A7-A1F6-3208-B962-C04BEBF4950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6326898" y="3375824"/>
            <a:ext cx="1628970" cy="224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91145">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43" name="Rectangle 91147">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6115049"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0600" name="Rectangle 11059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0602" name="Rectangle 11060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4" name="Rectangle 11060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6" name="Rectangle 11060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8" name="Rectangle 11060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610" name="Freeform: Shape 11060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0612" name="Rectangle 11061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4" name="Rectangle 2">
            <a:extLst>
              <a:ext uri="{FF2B5EF4-FFF2-40B4-BE49-F238E27FC236}">
                <a16:creationId xmlns:a16="http://schemas.microsoft.com/office/drawing/2014/main" id="{7B83714D-8B22-766D-56E3-E527B5F7FCC3}"/>
              </a:ext>
            </a:extLst>
          </p:cNvPr>
          <p:cNvSpPr>
            <a:spLocks noGrp="1" noChangeArrowheads="1"/>
          </p:cNvSpPr>
          <p:nvPr>
            <p:ph type="title"/>
          </p:nvPr>
        </p:nvSpPr>
        <p:spPr>
          <a:xfrm>
            <a:off x="350041" y="586855"/>
            <a:ext cx="2401025" cy="3387497"/>
          </a:xfrm>
        </p:spPr>
        <p:txBody>
          <a:bodyPr anchor="b">
            <a:normAutofit/>
          </a:bodyPr>
          <a:lstStyle/>
          <a:p>
            <a:pPr algn="r">
              <a:defRPr/>
            </a:pPr>
            <a:r>
              <a:rPr lang="es-ES" sz="3500" b="1">
                <a:solidFill>
                  <a:srgbClr val="FFFFFF"/>
                </a:solidFill>
              </a:rPr>
              <a:t>DOLOR DE HOMBRO</a:t>
            </a:r>
          </a:p>
        </p:txBody>
      </p:sp>
      <p:sp>
        <p:nvSpPr>
          <p:cNvPr id="110595" name="Rectangle 3">
            <a:extLst>
              <a:ext uri="{FF2B5EF4-FFF2-40B4-BE49-F238E27FC236}">
                <a16:creationId xmlns:a16="http://schemas.microsoft.com/office/drawing/2014/main" id="{30A28AB0-367E-7059-417E-C1B985A4C086}"/>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pPr>
            <a:r>
              <a:rPr lang="es-ES" altLang="es-ES" sz="1200" b="1" u="sng"/>
              <a:t>TENDINITIS</a:t>
            </a:r>
          </a:p>
          <a:p>
            <a:pPr eaLnBrk="1" hangingPunct="1">
              <a:buFont typeface="Wingdings" panose="05000000000000000000" pitchFamily="2" charset="2"/>
              <a:buNone/>
            </a:pPr>
            <a:endParaRPr lang="es-ES" altLang="es-ES" sz="1200" b="1" u="sng"/>
          </a:p>
          <a:p>
            <a:pPr eaLnBrk="1" hangingPunct="1">
              <a:buFont typeface="Wingdings" panose="05000000000000000000" pitchFamily="2" charset="2"/>
              <a:buNone/>
            </a:pPr>
            <a:endParaRPr lang="es-ES" altLang="es-ES" sz="1200" b="1" u="sng"/>
          </a:p>
          <a:p>
            <a:pPr eaLnBrk="1" hangingPunct="1">
              <a:buFont typeface="Wingdings" panose="05000000000000000000" pitchFamily="2" charset="2"/>
              <a:buNone/>
            </a:pPr>
            <a:r>
              <a:rPr lang="es-ES" altLang="es-ES" sz="1200" b="1"/>
              <a:t>	</a:t>
            </a:r>
            <a:r>
              <a:rPr lang="es-ES" altLang="es-ES" sz="1200" b="1" u="sng"/>
              <a:t>Tratamiento</a:t>
            </a:r>
            <a:r>
              <a:rPr lang="es-ES" altLang="es-ES" sz="1200" b="1"/>
              <a:t>: Reposo articular y evitar actividades que causen dolor.</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Aplicación de compresas con hielo y antiinflamatorios. Iniciar sesiones de fisioterapia.</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Después para recuperar la movilidad perdida y combatir la atrofia muscular las sesiones serán de aplicación de calor, ejercicios de estiramiento del tendón afectado y reforzamiento muscular.</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a:t>
            </a:r>
            <a:r>
              <a:rPr lang="es-ES" altLang="es-ES" sz="1200" b="1" u="sng"/>
              <a:t>Prevención</a:t>
            </a:r>
            <a:r>
              <a:rPr lang="es-ES" altLang="es-ES" sz="1200" b="1"/>
              <a:t>: Calentamiento adecuado previo y posterior.</a:t>
            </a:r>
          </a:p>
          <a:p>
            <a:pPr eaLnBrk="1" hangingPunct="1">
              <a:buFont typeface="Wingdings" panose="05000000000000000000" pitchFamily="2" charset="2"/>
              <a:buNone/>
            </a:pPr>
            <a:r>
              <a:rPr lang="es-ES" altLang="es-ES" sz="1200" b="1"/>
              <a:t>	Ejercicios de fortalecimiento y estiramientos</a:t>
            </a:r>
            <a:r>
              <a:rPr lang="es-ES_tradnl" altLang="es-ES" sz="1200" b="1"/>
              <a:t>. </a:t>
            </a:r>
          </a:p>
          <a:p>
            <a:pPr eaLnBrk="1" hangingPunct="1">
              <a:buFont typeface="Wingdings" panose="05000000000000000000" pitchFamily="2" charset="2"/>
              <a:buNone/>
            </a:pPr>
            <a:endParaRPr lang="es-ES_tradnl" altLang="es-ES" sz="1200" b="1"/>
          </a:p>
          <a:p>
            <a:pPr eaLnBrk="1" hangingPunct="1">
              <a:buFont typeface="Wingdings" panose="05000000000000000000" pitchFamily="2" charset="2"/>
              <a:buNone/>
            </a:pPr>
            <a:r>
              <a:rPr lang="es-ES" altLang="es-ES" sz="1200" b="1"/>
              <a:t>	Técnica adecuada aprendiendo a abrir correctamente el arco manteniendo el biceps relajado y manteniendo ambas escápulas bajas lo que reducirá la tensión del hombro y permitirá un rango de movimiento completo</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_tradnl" altLang="es-ES" sz="1200" b="1"/>
              <a:t>	</a:t>
            </a:r>
            <a:r>
              <a:rPr lang="es-ES_tradnl" altLang="es-ES" sz="1200" b="1" u="sng"/>
              <a:t>Prueba diagnóstica</a:t>
            </a:r>
            <a:r>
              <a:rPr lang="es-ES_tradnl" altLang="es-ES" sz="1200" b="1"/>
              <a:t>: Test de Jobe</a:t>
            </a:r>
          </a:p>
          <a:p>
            <a:endParaRPr lang="es-ES" altLang="es-ES" sz="1200">
              <a:effectLst/>
            </a:endParaRPr>
          </a:p>
          <a:p>
            <a:endParaRPr lang="es-ES" altLang="es-ES" sz="1200">
              <a:effectLst/>
            </a:endParaRPr>
          </a:p>
          <a:p>
            <a:pPr>
              <a:buFont typeface="Wingdings" panose="05000000000000000000" pitchFamily="2" charset="2"/>
              <a:buNone/>
            </a:pPr>
            <a:endParaRPr lang="es-ES" altLang="es-ES" sz="1200">
              <a:effectLst/>
            </a:endParaRPr>
          </a:p>
          <a:p>
            <a:pPr>
              <a:buFont typeface="Wingdings" panose="05000000000000000000" pitchFamily="2" charset="2"/>
              <a:buNone/>
            </a:pPr>
            <a:endParaRPr lang="es-ES" altLang="es-ES" sz="1200">
              <a:effectLs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2648" name="Rectangle 11264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a:extLst>
              <a:ext uri="{FF2B5EF4-FFF2-40B4-BE49-F238E27FC236}">
                <a16:creationId xmlns:a16="http://schemas.microsoft.com/office/drawing/2014/main" id="{5172A746-0668-9834-72DA-7ECBE31CF4B4}"/>
              </a:ext>
            </a:extLst>
          </p:cNvPr>
          <p:cNvSpPr>
            <a:spLocks noGrp="1" noChangeArrowheads="1"/>
          </p:cNvSpPr>
          <p:nvPr>
            <p:ph type="title"/>
          </p:nvPr>
        </p:nvSpPr>
        <p:spPr>
          <a:xfrm>
            <a:off x="1097366" y="454721"/>
            <a:ext cx="5760640" cy="648072"/>
          </a:xfrm>
        </p:spPr>
        <p:txBody>
          <a:bodyPr anchor="b">
            <a:normAutofit/>
          </a:bodyPr>
          <a:lstStyle/>
          <a:p>
            <a:pPr algn="r">
              <a:defRPr/>
            </a:pPr>
            <a:r>
              <a:rPr lang="es-ES" sz="3500" b="1" dirty="0"/>
              <a:t>DOLOR DE HOMBRO</a:t>
            </a:r>
          </a:p>
        </p:txBody>
      </p:sp>
      <p:sp>
        <p:nvSpPr>
          <p:cNvPr id="112643" name="Rectangle 3">
            <a:extLst>
              <a:ext uri="{FF2B5EF4-FFF2-40B4-BE49-F238E27FC236}">
                <a16:creationId xmlns:a16="http://schemas.microsoft.com/office/drawing/2014/main" id="{5D97D5F4-4B36-B607-FF36-C763FB520D92}"/>
              </a:ext>
            </a:extLst>
          </p:cNvPr>
          <p:cNvSpPr>
            <a:spLocks noGrp="1" noChangeArrowheads="1"/>
          </p:cNvSpPr>
          <p:nvPr>
            <p:ph idx="1"/>
          </p:nvPr>
        </p:nvSpPr>
        <p:spPr>
          <a:xfrm>
            <a:off x="685802" y="2418408"/>
            <a:ext cx="2518046" cy="3026816"/>
          </a:xfrm>
        </p:spPr>
        <p:txBody>
          <a:bodyPr anchor="t">
            <a:normAutofit/>
          </a:bodyPr>
          <a:lstStyle/>
          <a:p>
            <a:pPr algn="r" eaLnBrk="1" hangingPunct="1">
              <a:buFont typeface="Wingdings" panose="05000000000000000000" pitchFamily="2" charset="2"/>
              <a:buNone/>
              <a:defRPr/>
            </a:pPr>
            <a:r>
              <a:rPr lang="es-ES" sz="1700" b="1" u="sng" dirty="0"/>
              <a:t>BURSITIS DEL HOMBRO</a:t>
            </a:r>
            <a:endParaRPr lang="es-ES" sz="1700" b="1" dirty="0"/>
          </a:p>
          <a:p>
            <a:pPr eaLnBrk="1" hangingPunct="1">
              <a:buFont typeface="Wingdings" panose="05000000000000000000" pitchFamily="2" charset="2"/>
              <a:buNone/>
              <a:defRPr/>
            </a:pPr>
            <a:r>
              <a:rPr lang="es-ES" sz="1700" b="1" dirty="0"/>
              <a:t>	Infamación de la </a:t>
            </a:r>
            <a:r>
              <a:rPr lang="es-ES" sz="1700" b="1" dirty="0" err="1"/>
              <a:t>bursa</a:t>
            </a:r>
            <a:r>
              <a:rPr lang="es-ES" sz="1700" b="1" dirty="0"/>
              <a:t> del hombro</a:t>
            </a:r>
          </a:p>
          <a:p>
            <a:pPr eaLnBrk="1" hangingPunct="1">
              <a:buFont typeface="Wingdings" panose="05000000000000000000" pitchFamily="2" charset="2"/>
              <a:buNone/>
              <a:defRPr/>
            </a:pPr>
            <a:r>
              <a:rPr lang="es-ES" sz="1700" b="1" dirty="0"/>
              <a:t>	Esta lesión puede comprometer al hombro que tensa o al que hace el esfuerzo de sostener el arco contra la fuerza de estiramiento.</a:t>
            </a:r>
          </a:p>
          <a:p>
            <a:pPr algn="r">
              <a:defRPr/>
            </a:pPr>
            <a:endParaRPr lang="es-ES" sz="1700" dirty="0">
              <a:effectLst/>
            </a:endParaRPr>
          </a:p>
        </p:txBody>
      </p:sp>
      <p:pic>
        <p:nvPicPr>
          <p:cNvPr id="77828" name="Picture 5">
            <a:extLst>
              <a:ext uri="{FF2B5EF4-FFF2-40B4-BE49-F238E27FC236}">
                <a16:creationId xmlns:a16="http://schemas.microsoft.com/office/drawing/2014/main" id="{384EFC14-4821-8537-B943-5D06C5F40E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9872" y="2120713"/>
            <a:ext cx="5304696" cy="318281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50" name="Rectangle 112649">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2" name="Rectangle 11265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168" name="Rectangle 92167">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70" name="Rectangle 92169">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36745"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72" name="Rectangle 92171">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36745" y="1914812"/>
            <a:ext cx="6858000" cy="3028376"/>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74" name="Rectangle 92173">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9192" y="4080743"/>
            <a:ext cx="2526132"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76" name="Rectangle 92175">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2" y="1900796"/>
            <a:ext cx="6858000" cy="302837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78" name="Freeform: Shape 92177">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81201" y="982780"/>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162" name="Rectangle 2">
            <a:extLst>
              <a:ext uri="{FF2B5EF4-FFF2-40B4-BE49-F238E27FC236}">
                <a16:creationId xmlns:a16="http://schemas.microsoft.com/office/drawing/2014/main" id="{F761A3E6-AABF-0E87-6519-A30279134D1F}"/>
              </a:ext>
            </a:extLst>
          </p:cNvPr>
          <p:cNvSpPr>
            <a:spLocks noGrp="1" noChangeArrowheads="1"/>
          </p:cNvSpPr>
          <p:nvPr>
            <p:ph type="title"/>
          </p:nvPr>
        </p:nvSpPr>
        <p:spPr>
          <a:xfrm>
            <a:off x="424786" y="456345"/>
            <a:ext cx="2333768" cy="3556097"/>
          </a:xfrm>
        </p:spPr>
        <p:txBody>
          <a:bodyPr anchor="b">
            <a:normAutofit/>
          </a:bodyPr>
          <a:lstStyle/>
          <a:p>
            <a:pPr algn="r" eaLnBrk="1" hangingPunct="1">
              <a:defRPr/>
            </a:pPr>
            <a:r>
              <a:rPr lang="es-ES" sz="3500" b="1">
                <a:solidFill>
                  <a:srgbClr val="FFFFFF"/>
                </a:solidFill>
              </a:rPr>
              <a:t>DOLOR DE HOMBRO </a:t>
            </a:r>
            <a:endParaRPr lang="es-ES_tradnl" sz="3500" b="1">
              <a:solidFill>
                <a:srgbClr val="FFFFFF"/>
              </a:solidFill>
            </a:endParaRPr>
          </a:p>
        </p:txBody>
      </p:sp>
      <p:sp>
        <p:nvSpPr>
          <p:cNvPr id="92163" name="Rectangle 3">
            <a:extLst>
              <a:ext uri="{FF2B5EF4-FFF2-40B4-BE49-F238E27FC236}">
                <a16:creationId xmlns:a16="http://schemas.microsoft.com/office/drawing/2014/main" id="{7A1684AF-2AA5-6B0A-8DAF-3B24599407E0}"/>
              </a:ext>
            </a:extLst>
          </p:cNvPr>
          <p:cNvSpPr>
            <a:spLocks noGrp="1" noChangeArrowheads="1"/>
          </p:cNvSpPr>
          <p:nvPr>
            <p:ph idx="1"/>
          </p:nvPr>
        </p:nvSpPr>
        <p:spPr>
          <a:xfrm>
            <a:off x="3516004" y="511389"/>
            <a:ext cx="2651078" cy="5848468"/>
          </a:xfrm>
        </p:spPr>
        <p:txBody>
          <a:bodyPr anchor="ctr">
            <a:normAutofit/>
          </a:bodyPr>
          <a:lstStyle/>
          <a:p>
            <a:pPr eaLnBrk="1" hangingPunct="1">
              <a:buFont typeface="Wingdings" panose="05000000000000000000" pitchFamily="2" charset="2"/>
              <a:buNone/>
              <a:defRPr/>
            </a:pPr>
            <a:r>
              <a:rPr lang="es-ES" sz="1100" b="1" u="sng"/>
              <a:t>BURSITIS DEL HOMBRO</a:t>
            </a:r>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r>
              <a:rPr lang="es-ES" sz="1100" b="1"/>
              <a:t>	</a:t>
            </a:r>
            <a:r>
              <a:rPr lang="es-ES" sz="1100" b="1" u="sng"/>
              <a:t>Se manifiesta</a:t>
            </a:r>
            <a:r>
              <a:rPr lang="es-ES" sz="1100" b="1"/>
              <a:t> por sensibilidad y dolor articular por pellizcamiento al estirar el arco y al levantar el brazo del hombro comprometido.</a:t>
            </a:r>
          </a:p>
          <a:p>
            <a:pPr eaLnBrk="1" hangingPunct="1">
              <a:buFont typeface="Wingdings" panose="05000000000000000000" pitchFamily="2" charset="2"/>
              <a:buNone/>
              <a:defRPr/>
            </a:pPr>
            <a:r>
              <a:rPr lang="es-ES" sz="1100" b="1"/>
              <a:t>	Rigidez cuando se mueve la articulación afectada.</a:t>
            </a:r>
          </a:p>
          <a:p>
            <a:pPr eaLnBrk="1" hangingPunct="1">
              <a:buFont typeface="Wingdings" panose="05000000000000000000" pitchFamily="2" charset="2"/>
              <a:buNone/>
              <a:defRPr/>
            </a:pPr>
            <a:r>
              <a:rPr lang="es-ES" sz="1100" b="1"/>
              <a:t>	Hinchazón, calor o enrojecimiento sobre la articulación.</a:t>
            </a:r>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r>
              <a:rPr lang="es-ES" sz="1100" b="1"/>
              <a:t>	</a:t>
            </a:r>
          </a:p>
          <a:p>
            <a:pPr eaLnBrk="1" hangingPunct="1">
              <a:buFont typeface="Wingdings" panose="05000000000000000000" pitchFamily="2" charset="2"/>
              <a:buNone/>
              <a:defRPr/>
            </a:pPr>
            <a:r>
              <a:rPr lang="es-ES" sz="1100" b="1"/>
              <a:t>	</a:t>
            </a:r>
            <a:endParaRPr lang="es-ES" sz="1100" b="1" u="sng"/>
          </a:p>
          <a:p>
            <a:pPr eaLnBrk="1" hangingPunct="1">
              <a:buFont typeface="Wingdings" panose="05000000000000000000" pitchFamily="2" charset="2"/>
              <a:buNone/>
              <a:defRPr/>
            </a:pPr>
            <a:r>
              <a:rPr lang="es-ES" sz="1100" b="1"/>
              <a:t>	</a:t>
            </a:r>
            <a:r>
              <a:rPr lang="es-ES" sz="1100" b="1" u="sng"/>
              <a:t>Tratamiento</a:t>
            </a:r>
            <a:r>
              <a:rPr lang="es-ES" sz="1100" b="1"/>
              <a:t>: Descanso o inmovilización temporal de la articulación afectada. Hielo. Luego calor. Antiinflamatorios. Fisioterapia.</a:t>
            </a:r>
          </a:p>
          <a:p>
            <a:pPr eaLnBrk="1" hangingPunct="1">
              <a:buFont typeface="Wingdings" panose="05000000000000000000" pitchFamily="2" charset="2"/>
              <a:buNone/>
              <a:defRPr/>
            </a:pPr>
            <a:endParaRPr lang="es-ES" sz="1100" b="1"/>
          </a:p>
          <a:p>
            <a:pPr eaLnBrk="1" hangingPunct="1">
              <a:buFont typeface="Wingdings" panose="05000000000000000000" pitchFamily="2" charset="2"/>
              <a:buNone/>
              <a:defRPr/>
            </a:pPr>
            <a:r>
              <a:rPr lang="es-ES" sz="1100" b="1"/>
              <a:t>	</a:t>
            </a:r>
            <a:r>
              <a:rPr lang="es-ES" sz="1100" b="1" u="sng"/>
              <a:t>Prevención</a:t>
            </a:r>
            <a:r>
              <a:rPr lang="es-ES" sz="1100" b="1"/>
              <a:t>: Calentamiento adecuado previo y posterior. Ejercicios de fortalecimiento y estiramientos</a:t>
            </a:r>
            <a:r>
              <a:rPr lang="es-ES_tradnl" sz="1100" b="1"/>
              <a:t>. </a:t>
            </a:r>
            <a:r>
              <a:rPr lang="es-ES" sz="1100" b="1"/>
              <a:t>Técnica adecuada.</a:t>
            </a:r>
            <a:endParaRPr lang="es-ES_tradnl" sz="1100"/>
          </a:p>
        </p:txBody>
      </p:sp>
      <p:pic>
        <p:nvPicPr>
          <p:cNvPr id="78853" name="Picture 6" descr="homb_dolo_04">
            <a:extLst>
              <a:ext uri="{FF2B5EF4-FFF2-40B4-BE49-F238E27FC236}">
                <a16:creationId xmlns:a16="http://schemas.microsoft.com/office/drawing/2014/main" id="{C4F8EC80-D761-8C2F-94E0-AE2B041F4D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4002" y="896238"/>
            <a:ext cx="1791168" cy="1486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descr="homb_dolo_02">
            <a:extLst>
              <a:ext uri="{FF2B5EF4-FFF2-40B4-BE49-F238E27FC236}">
                <a16:creationId xmlns:a16="http://schemas.microsoft.com/office/drawing/2014/main" id="{0E7FAF8D-E780-49D5-71A5-754EAC5AE7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59482" y="2685061"/>
            <a:ext cx="1740208" cy="14878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8">
            <a:extLst>
              <a:ext uri="{FF2B5EF4-FFF2-40B4-BE49-F238E27FC236}">
                <a16:creationId xmlns:a16="http://schemas.microsoft.com/office/drawing/2014/main" id="{25F404DE-6861-ACBD-496B-40E50269AF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90589" y="4583604"/>
            <a:ext cx="1877994" cy="1332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3672" name="Rectangle 11367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4" name="Rectangle 11367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6" name="Rectangle 11367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8" name="Rectangle 11367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680" name="Freeform: Shape 11367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3682" name="Rectangle 11368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2">
            <a:extLst>
              <a:ext uri="{FF2B5EF4-FFF2-40B4-BE49-F238E27FC236}">
                <a16:creationId xmlns:a16="http://schemas.microsoft.com/office/drawing/2014/main" id="{96D71595-7D1A-5475-E67C-F52FE6830104}"/>
              </a:ext>
            </a:extLst>
          </p:cNvPr>
          <p:cNvSpPr>
            <a:spLocks noGrp="1" noChangeArrowheads="1"/>
          </p:cNvSpPr>
          <p:nvPr>
            <p:ph type="title"/>
          </p:nvPr>
        </p:nvSpPr>
        <p:spPr>
          <a:xfrm>
            <a:off x="350041" y="586855"/>
            <a:ext cx="2401025" cy="3387497"/>
          </a:xfrm>
        </p:spPr>
        <p:txBody>
          <a:bodyPr anchor="b">
            <a:normAutofit/>
          </a:bodyPr>
          <a:lstStyle/>
          <a:p>
            <a:pPr algn="r">
              <a:defRPr/>
            </a:pPr>
            <a:r>
              <a:rPr lang="es-ES" sz="2200" b="1">
                <a:solidFill>
                  <a:srgbClr val="FFFFFF"/>
                </a:solidFill>
              </a:rPr>
              <a:t>DOLOR DE CODO (EPICONDILITIS)</a:t>
            </a:r>
          </a:p>
        </p:txBody>
      </p:sp>
      <p:sp>
        <p:nvSpPr>
          <p:cNvPr id="113667" name="Rectangle 3">
            <a:extLst>
              <a:ext uri="{FF2B5EF4-FFF2-40B4-BE49-F238E27FC236}">
                <a16:creationId xmlns:a16="http://schemas.microsoft.com/office/drawing/2014/main" id="{89CE68C3-95C0-9A9B-0CC8-B2F750C7C179}"/>
              </a:ext>
            </a:extLst>
          </p:cNvPr>
          <p:cNvSpPr>
            <a:spLocks noGrp="1" noChangeArrowheads="1"/>
          </p:cNvSpPr>
          <p:nvPr>
            <p:ph idx="1"/>
          </p:nvPr>
        </p:nvSpPr>
        <p:spPr>
          <a:xfrm>
            <a:off x="3436295" y="649480"/>
            <a:ext cx="2268977" cy="5546047"/>
          </a:xfrm>
        </p:spPr>
        <p:txBody>
          <a:bodyPr anchor="ctr">
            <a:normAutofit/>
          </a:bodyPr>
          <a:lstStyle/>
          <a:p>
            <a:pPr eaLnBrk="1" hangingPunct="1">
              <a:buFont typeface="Wingdings" panose="05000000000000000000" pitchFamily="2" charset="2"/>
              <a:buNone/>
              <a:defRPr/>
            </a:pPr>
            <a:r>
              <a:rPr lang="es-ES" sz="1700" b="1"/>
              <a:t>EPICONDILITIS. “CODO DEL ARQUERO”</a:t>
            </a:r>
          </a:p>
          <a:p>
            <a:pPr eaLnBrk="1" hangingPunct="1">
              <a:buFont typeface="Wingdings" panose="05000000000000000000" pitchFamily="2" charset="2"/>
              <a:buNone/>
              <a:defRPr/>
            </a:pPr>
            <a:endParaRPr lang="es-ES" sz="1700" b="1"/>
          </a:p>
          <a:p>
            <a:pPr eaLnBrk="1" hangingPunct="1">
              <a:buFont typeface="Wingdings" panose="05000000000000000000" pitchFamily="2" charset="2"/>
              <a:buNone/>
              <a:defRPr/>
            </a:pPr>
            <a:r>
              <a:rPr lang="es-ES" sz="1700" b="1"/>
              <a:t>	Inflamación de los tendones que se originan en la cara externa del codo, que son los tendones de los músculos extensores de los dedos y la muñeca y los supinadores del antebrazo.</a:t>
            </a:r>
          </a:p>
          <a:p>
            <a:pPr>
              <a:defRPr/>
            </a:pPr>
            <a:endParaRPr lang="es-ES" sz="1700">
              <a:effectLst/>
            </a:endParaRPr>
          </a:p>
        </p:txBody>
      </p:sp>
      <p:pic>
        <p:nvPicPr>
          <p:cNvPr id="79876" name="Picture 5" descr="epicondilitis1">
            <a:extLst>
              <a:ext uri="{FF2B5EF4-FFF2-40B4-BE49-F238E27FC236}">
                <a16:creationId xmlns:a16="http://schemas.microsoft.com/office/drawing/2014/main" id="{EDD9A75B-9B91-249F-8CB6-987123EB6F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6" y="2122068"/>
            <a:ext cx="2711832" cy="26257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928" name="Rectangle 819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930" name="Rectangle 8192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2" name="Rectangle 819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4" name="Rectangle 8193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6" name="Rectangle 8193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38" name="Freeform: Shape 8193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940" name="Rectangle 8193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2" name="Rectangle 2">
            <a:extLst>
              <a:ext uri="{FF2B5EF4-FFF2-40B4-BE49-F238E27FC236}">
                <a16:creationId xmlns:a16="http://schemas.microsoft.com/office/drawing/2014/main" id="{7EF7E60F-9A7D-1A7B-C773-9A6ED1B5FC0C}"/>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200" b="1">
                <a:solidFill>
                  <a:srgbClr val="FFFFFF"/>
                </a:solidFill>
              </a:rPr>
              <a:t>DOLOR DE CODO (EPICONDILITIS)</a:t>
            </a:r>
            <a:endParaRPr lang="es-ES_tradnl" sz="2200" b="1">
              <a:solidFill>
                <a:srgbClr val="FFFFFF"/>
              </a:solidFill>
            </a:endParaRPr>
          </a:p>
        </p:txBody>
      </p:sp>
      <p:sp>
        <p:nvSpPr>
          <p:cNvPr id="81923" name="Rectangle 3">
            <a:extLst>
              <a:ext uri="{FF2B5EF4-FFF2-40B4-BE49-F238E27FC236}">
                <a16:creationId xmlns:a16="http://schemas.microsoft.com/office/drawing/2014/main" id="{ECAB9876-A6B6-14AE-5C93-CD333A4DAFE0}"/>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r>
              <a:rPr lang="es-ES" sz="1300" b="1"/>
              <a:t>EPICONDILITIS. “CODO DEL ARQUERO”</a:t>
            </a:r>
          </a:p>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r>
              <a:rPr lang="es-ES" sz="1300" b="1"/>
              <a:t>	Surge como resultado de una tensión mantenida o por sobreesfuerzos repetidos de esta musculatura. En el tiro con arco la causa suele ser por una tensión excesiva de la cuerda y técnica defectuosa.</a:t>
            </a:r>
          </a:p>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r>
              <a:rPr lang="es-ES" sz="1300" b="1"/>
              <a:t>	El codo del brazo de arco, si es un arco compuesto, que es más pesado que los tradicionales, también puede producir una lesión similar.</a:t>
            </a:r>
          </a:p>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r>
              <a:rPr lang="es-ES" sz="1300" b="1"/>
              <a:t>	</a:t>
            </a:r>
            <a:r>
              <a:rPr lang="es-ES" sz="1300" b="1" u="sng"/>
              <a:t>Se manifiesta</a:t>
            </a:r>
            <a:r>
              <a:rPr lang="es-ES" sz="1300" b="1"/>
              <a:t> por dolor en la cara lateral (externa) del codo que se acentúa después de un uso intensivo o repetitivo de la extremidad.</a:t>
            </a:r>
          </a:p>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r>
              <a:rPr lang="es-ES" sz="1300" b="1"/>
              <a:t>	</a:t>
            </a:r>
            <a:r>
              <a:rPr lang="es-ES" sz="1300" b="1" u="sng"/>
              <a:t>Tratamiento</a:t>
            </a:r>
            <a:r>
              <a:rPr lang="es-ES" sz="1300" b="1"/>
              <a:t>: Reposo, disminución de la inflamación y fortalecimiento de los músculos y tendones. Reinserción gradual en el deporte.</a:t>
            </a:r>
          </a:p>
          <a:p>
            <a:pPr eaLnBrk="1" hangingPunct="1">
              <a:buFont typeface="Wingdings" panose="05000000000000000000" pitchFamily="2" charset="2"/>
              <a:buNone/>
              <a:defRPr/>
            </a:pPr>
            <a:endParaRPr lang="es-ES" sz="1300" b="1"/>
          </a:p>
          <a:p>
            <a:pPr eaLnBrk="1" hangingPunct="1">
              <a:buFont typeface="Wingdings" panose="05000000000000000000" pitchFamily="2" charset="2"/>
              <a:buNone/>
              <a:defRPr/>
            </a:pPr>
            <a:r>
              <a:rPr lang="es-ES" sz="1300" b="1"/>
              <a:t>	</a:t>
            </a:r>
            <a:r>
              <a:rPr lang="es-ES" sz="1300" b="1" u="sng"/>
              <a:t>Prevención</a:t>
            </a:r>
            <a:r>
              <a:rPr lang="es-ES" sz="1300" b="1"/>
              <a:t>: Calentamiento adecuado previo y posterior. Ejercicios de fortalecimiento y estiramientos</a:t>
            </a:r>
            <a:r>
              <a:rPr lang="es-ES_tradnl" sz="1300" b="1"/>
              <a:t>. </a:t>
            </a:r>
          </a:p>
          <a:p>
            <a:pPr eaLnBrk="1" hangingPunct="1">
              <a:buFont typeface="Wingdings" panose="05000000000000000000" pitchFamily="2" charset="2"/>
              <a:buNone/>
              <a:defRPr/>
            </a:pPr>
            <a:endParaRPr lang="es-ES_tradnl" sz="13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0868" name="Rectangle 12086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4" name="Rectangle 2">
            <a:extLst>
              <a:ext uri="{FF2B5EF4-FFF2-40B4-BE49-F238E27FC236}">
                <a16:creationId xmlns:a16="http://schemas.microsoft.com/office/drawing/2014/main" id="{510F1269-19B3-E52C-9266-592ED5525D4F}"/>
              </a:ext>
            </a:extLst>
          </p:cNvPr>
          <p:cNvSpPr>
            <a:spLocks noGrp="1" noChangeArrowheads="1"/>
          </p:cNvSpPr>
          <p:nvPr>
            <p:ph type="title"/>
          </p:nvPr>
        </p:nvSpPr>
        <p:spPr>
          <a:xfrm>
            <a:off x="852297" y="457201"/>
            <a:ext cx="4360680" cy="1556870"/>
          </a:xfrm>
        </p:spPr>
        <p:txBody>
          <a:bodyPr anchor="b">
            <a:normAutofit/>
          </a:bodyPr>
          <a:lstStyle/>
          <a:p>
            <a:pPr eaLnBrk="1" hangingPunct="1">
              <a:defRPr/>
            </a:pPr>
            <a:r>
              <a:rPr lang="es-ES" sz="3500" b="1"/>
              <a:t>PREVENCIÓN DE ACCIDENTES</a:t>
            </a:r>
          </a:p>
        </p:txBody>
      </p:sp>
      <p:sp>
        <p:nvSpPr>
          <p:cNvPr id="120835" name="Rectangle 3">
            <a:extLst>
              <a:ext uri="{FF2B5EF4-FFF2-40B4-BE49-F238E27FC236}">
                <a16:creationId xmlns:a16="http://schemas.microsoft.com/office/drawing/2014/main" id="{74DF0F88-848B-C273-51F1-BDB046B78E58}"/>
              </a:ext>
            </a:extLst>
          </p:cNvPr>
          <p:cNvSpPr>
            <a:spLocks noGrp="1" noChangeArrowheads="1"/>
          </p:cNvSpPr>
          <p:nvPr>
            <p:ph idx="1"/>
          </p:nvPr>
        </p:nvSpPr>
        <p:spPr>
          <a:xfrm>
            <a:off x="852297" y="2277036"/>
            <a:ext cx="4360679" cy="3461155"/>
          </a:xfrm>
        </p:spPr>
        <p:txBody>
          <a:bodyPr>
            <a:normAutofit/>
          </a:bodyPr>
          <a:lstStyle/>
          <a:p>
            <a:pPr lvl="1" eaLnBrk="1" hangingPunct="1">
              <a:buFont typeface="Wingdings" panose="05000000000000000000" pitchFamily="2" charset="2"/>
              <a:buNone/>
              <a:defRPr/>
            </a:pPr>
            <a:endParaRPr lang="es-ES" sz="1700" b="1"/>
          </a:p>
          <a:p>
            <a:pPr lvl="1" eaLnBrk="1" hangingPunct="1">
              <a:defRPr/>
            </a:pPr>
            <a:r>
              <a:rPr lang="es-ES" sz="1700" b="1"/>
              <a:t>EN INSTALACIONES CUBIERTAS SE DEBEN BLOQUEAR TODAS LAS ENTRADAS QUE DEN ACCESO A LA LÍNEA DE TIRO O DELANTE DE ELLA.</a:t>
            </a:r>
          </a:p>
          <a:p>
            <a:pPr lvl="1" eaLnBrk="1" hangingPunct="1">
              <a:defRPr/>
            </a:pPr>
            <a:endParaRPr lang="es-ES" sz="1700" b="1"/>
          </a:p>
          <a:p>
            <a:pPr lvl="1" eaLnBrk="1" hangingPunct="1">
              <a:defRPr/>
            </a:pPr>
            <a:r>
              <a:rPr lang="es-ES" sz="1700" b="1"/>
              <a:t>EN INSTALACIONES CUBIERTAS ES INDISPENSABLE PROTEGER MUROS Y PILARES.</a:t>
            </a:r>
          </a:p>
          <a:p>
            <a:pPr lvl="1" eaLnBrk="1" hangingPunct="1">
              <a:buFont typeface="Wingdings" panose="05000000000000000000" pitchFamily="2" charset="2"/>
              <a:buNone/>
              <a:defRPr/>
            </a:pPr>
            <a:endParaRPr lang="es-ES" sz="1700" b="1"/>
          </a:p>
          <a:p>
            <a:pPr eaLnBrk="1" hangingPunct="1">
              <a:defRPr/>
            </a:pPr>
            <a:endParaRPr lang="es-ES" sz="1700"/>
          </a:p>
        </p:txBody>
      </p:sp>
      <p:pic>
        <p:nvPicPr>
          <p:cNvPr id="11270" name="Picture 7" descr="diarco">
            <a:extLst>
              <a:ext uri="{FF2B5EF4-FFF2-40B4-BE49-F238E27FC236}">
                <a16:creationId xmlns:a16="http://schemas.microsoft.com/office/drawing/2014/main" id="{CE8A19BD-B2FA-DEA1-014B-C4B5E62E8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74" r="30737" b="-4"/>
          <a:stretch>
            <a:fillRect/>
          </a:stretch>
        </p:blipFill>
        <p:spPr bwMode="auto">
          <a:xfrm>
            <a:off x="6323345" y="799365"/>
            <a:ext cx="1657609" cy="22101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tiroconarco_P1000396">
            <a:extLst>
              <a:ext uri="{FF2B5EF4-FFF2-40B4-BE49-F238E27FC236}">
                <a16:creationId xmlns:a16="http://schemas.microsoft.com/office/drawing/2014/main" id="{1D801CC5-B53A-89BE-3683-5EA31995B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9" r="15752" b="1"/>
          <a:stretch>
            <a:fillRect/>
          </a:stretch>
        </p:blipFill>
        <p:spPr bwMode="auto">
          <a:xfrm>
            <a:off x="6300166" y="3375824"/>
            <a:ext cx="1682434" cy="224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70" name="Rectangle 120869">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72" name="Rectangle 120871">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6115049"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952" name="Rectangle 8295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954" name="Rectangle 8295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6" name="Rectangle 8295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8" name="Rectangle 8295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60" name="Rectangle 8295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62" name="Freeform: Shape 8296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964" name="Rectangle 8296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6" name="Rectangle 2">
            <a:extLst>
              <a:ext uri="{FF2B5EF4-FFF2-40B4-BE49-F238E27FC236}">
                <a16:creationId xmlns:a16="http://schemas.microsoft.com/office/drawing/2014/main" id="{3CFD65E0-6D4C-8FFA-9407-32A0A654ED6D}"/>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3200" b="1">
                <a:solidFill>
                  <a:srgbClr val="FFFFFF"/>
                </a:solidFill>
              </a:rPr>
              <a:t>DEDOS DOLORIDOS</a:t>
            </a:r>
            <a:endParaRPr lang="es-ES_tradnl" sz="3200" b="1">
              <a:solidFill>
                <a:srgbClr val="FFFFFF"/>
              </a:solidFill>
            </a:endParaRPr>
          </a:p>
        </p:txBody>
      </p:sp>
      <p:sp>
        <p:nvSpPr>
          <p:cNvPr id="82947" name="Rectangle 3">
            <a:extLst>
              <a:ext uri="{FF2B5EF4-FFF2-40B4-BE49-F238E27FC236}">
                <a16:creationId xmlns:a16="http://schemas.microsoft.com/office/drawing/2014/main" id="{77BD4E65-9861-BED5-7135-427795FB7305}"/>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pPr>
            <a:endParaRPr lang="es-ES" altLang="es-ES" sz="1200"/>
          </a:p>
          <a:p>
            <a:pPr eaLnBrk="1" hangingPunct="1">
              <a:buFont typeface="Wingdings" panose="05000000000000000000" pitchFamily="2" charset="2"/>
              <a:buNone/>
            </a:pPr>
            <a:r>
              <a:rPr lang="es-ES" altLang="es-ES" sz="1200" b="1"/>
              <a:t>	-Dolor producido por la presión ejercida por la cuerda sobre los dedos sobre todo cuando el agarre de la cuerda se realiza más hacia la punta de los mismos (1ª articulación de los tres dedos de la mano de cuerda).</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-300 flechas x 40 libras = 12.000 libras = 6 Tn de peso acumulado.</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-Los dedos doloridos son el resultado de la fricción</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-Dolor producido por la presión ejercida por la cuerda sobre las callosidades o durezas, cuando la callosidad ya es demasiado dura, causando presión adicional sobre los nervios.</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a:t>
            </a:r>
            <a:r>
              <a:rPr lang="es-ES" altLang="es-ES" sz="1200" b="1" u="sng"/>
              <a:t>Se manifiesta por</a:t>
            </a:r>
            <a:r>
              <a:rPr lang="es-ES" altLang="es-ES" sz="1200" b="1"/>
              <a:t> dolor, inflamación, parestesia en los dedos de cuerda.</a:t>
            </a:r>
          </a:p>
          <a:p>
            <a:pPr eaLnBrk="1" hangingPunct="1">
              <a:buFont typeface="Wingdings" panose="05000000000000000000" pitchFamily="2" charset="2"/>
              <a:buNone/>
            </a:pPr>
            <a:endParaRPr lang="es-ES" altLang="es-ES" sz="1200" b="1"/>
          </a:p>
          <a:p>
            <a:pPr eaLnBrk="1" hangingPunct="1">
              <a:buFont typeface="Wingdings" panose="05000000000000000000" pitchFamily="2" charset="2"/>
              <a:buNone/>
            </a:pPr>
            <a:r>
              <a:rPr lang="es-ES" altLang="es-ES" sz="1200" b="1"/>
              <a:t>	</a:t>
            </a:r>
            <a:r>
              <a:rPr lang="es-ES" altLang="es-ES" sz="1200" b="1" u="sng"/>
              <a:t>Prevención</a:t>
            </a:r>
            <a:r>
              <a:rPr lang="es-ES" altLang="es-ES" sz="1200" b="1"/>
              <a:t>: Realizar el agarre profundo de los dedos, el la que la cuerda se coloca entre la primera y segunda falange del dedo medio.</a:t>
            </a:r>
          </a:p>
          <a:p>
            <a:pPr eaLnBrk="1" hangingPunct="1">
              <a:buFont typeface="Wingdings" panose="05000000000000000000" pitchFamily="2" charset="2"/>
              <a:buNone/>
            </a:pPr>
            <a:r>
              <a:rPr lang="es-ES" altLang="es-ES" sz="1200" b="1"/>
              <a:t>	Mantener las callosidades bien cuidadas</a:t>
            </a:r>
          </a:p>
          <a:p>
            <a:pPr eaLnBrk="1" hangingPunct="1">
              <a:buFont typeface="Wingdings" panose="05000000000000000000" pitchFamily="2" charset="2"/>
              <a:buNone/>
            </a:pPr>
            <a:r>
              <a:rPr lang="es-ES" altLang="es-ES" sz="1200"/>
              <a:t>	</a:t>
            </a:r>
            <a:endParaRPr lang="es-ES_tradnl" altLang="es-ES" sz="1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6BAD-CB59-C117-3D7D-23E3B0353B43}"/>
            </a:ext>
          </a:extLst>
        </p:cNvPr>
        <p:cNvGrpSpPr/>
        <p:nvPr/>
      </p:nvGrpSpPr>
      <p:grpSpPr>
        <a:xfrm>
          <a:off x="0" y="0"/>
          <a:ext cx="0" cy="0"/>
          <a:chOff x="0" y="0"/>
          <a:chExt cx="0" cy="0"/>
        </a:xfrm>
      </p:grpSpPr>
      <p:sp useBgFill="1">
        <p:nvSpPr>
          <p:cNvPr id="82952" name="Rectangle 82951">
            <a:extLst>
              <a:ext uri="{FF2B5EF4-FFF2-40B4-BE49-F238E27FC236}">
                <a16:creationId xmlns:a16="http://schemas.microsoft.com/office/drawing/2014/main" id="{2DB3E77D-9813-A6E3-87E5-EA6698FB7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954" name="Rectangle 82953">
            <a:extLst>
              <a:ext uri="{FF2B5EF4-FFF2-40B4-BE49-F238E27FC236}">
                <a16:creationId xmlns:a16="http://schemas.microsoft.com/office/drawing/2014/main" id="{7F626655-D33C-FF26-07BA-CA06771F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6" name="Rectangle 82955">
            <a:extLst>
              <a:ext uri="{FF2B5EF4-FFF2-40B4-BE49-F238E27FC236}">
                <a16:creationId xmlns:a16="http://schemas.microsoft.com/office/drawing/2014/main" id="{44B5F054-C29F-9310-51A2-AF55CF2F3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8" name="Rectangle 82957">
            <a:extLst>
              <a:ext uri="{FF2B5EF4-FFF2-40B4-BE49-F238E27FC236}">
                <a16:creationId xmlns:a16="http://schemas.microsoft.com/office/drawing/2014/main" id="{D84E423A-495C-7FA5-0DA1-1D7A7C96B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60" name="Rectangle 82959">
            <a:extLst>
              <a:ext uri="{FF2B5EF4-FFF2-40B4-BE49-F238E27FC236}">
                <a16:creationId xmlns:a16="http://schemas.microsoft.com/office/drawing/2014/main" id="{A2631024-AB86-A0B5-4362-B46F80344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62" name="Freeform: Shape 82961">
            <a:extLst>
              <a:ext uri="{FF2B5EF4-FFF2-40B4-BE49-F238E27FC236}">
                <a16:creationId xmlns:a16="http://schemas.microsoft.com/office/drawing/2014/main" id="{2EA4C5DA-993F-6EDF-F858-01A603278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964" name="Rectangle 82963">
            <a:extLst>
              <a:ext uri="{FF2B5EF4-FFF2-40B4-BE49-F238E27FC236}">
                <a16:creationId xmlns:a16="http://schemas.microsoft.com/office/drawing/2014/main" id="{8D611FD9-0FF6-7064-0DAE-FAE21429B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6" name="Rectangle 2">
            <a:extLst>
              <a:ext uri="{FF2B5EF4-FFF2-40B4-BE49-F238E27FC236}">
                <a16:creationId xmlns:a16="http://schemas.microsoft.com/office/drawing/2014/main" id="{255966DB-B03C-1337-BE4C-393B3897893B}"/>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3200" b="1">
                <a:solidFill>
                  <a:srgbClr val="FFFFFF"/>
                </a:solidFill>
              </a:rPr>
              <a:t>DEDOS DOLORIDOS</a:t>
            </a:r>
            <a:endParaRPr lang="es-ES_tradnl" sz="3200" b="1">
              <a:solidFill>
                <a:srgbClr val="FFFFFF"/>
              </a:solidFill>
            </a:endParaRPr>
          </a:p>
        </p:txBody>
      </p:sp>
      <p:sp>
        <p:nvSpPr>
          <p:cNvPr id="82947" name="Rectangle 3">
            <a:extLst>
              <a:ext uri="{FF2B5EF4-FFF2-40B4-BE49-F238E27FC236}">
                <a16:creationId xmlns:a16="http://schemas.microsoft.com/office/drawing/2014/main" id="{2AC10144-5D23-3884-CF9E-03DB85340C6A}"/>
              </a:ext>
            </a:extLst>
          </p:cNvPr>
          <p:cNvSpPr>
            <a:spLocks noGrp="1" noChangeArrowheads="1"/>
          </p:cNvSpPr>
          <p:nvPr>
            <p:ph idx="1"/>
          </p:nvPr>
        </p:nvSpPr>
        <p:spPr>
          <a:xfrm>
            <a:off x="3607694" y="649480"/>
            <a:ext cx="4916510" cy="5546047"/>
          </a:xfrm>
        </p:spPr>
        <p:txBody>
          <a:bodyPr anchor="ctr">
            <a:normAutofit/>
          </a:bodyPr>
          <a:lstStyle/>
          <a:p>
            <a:pPr eaLnBrk="1" hangingPunct="1">
              <a:buFont typeface="Wingdings" panose="05000000000000000000" pitchFamily="2" charset="2"/>
              <a:buNone/>
            </a:pPr>
            <a:endParaRPr lang="es-ES" altLang="es-ES" sz="1200" dirty="0"/>
          </a:p>
          <a:p>
            <a:pPr eaLnBrk="1" hangingPunct="1">
              <a:buFont typeface="Wingdings" panose="05000000000000000000" pitchFamily="2" charset="2"/>
              <a:buNone/>
            </a:pPr>
            <a:r>
              <a:rPr lang="es-ES" altLang="es-ES" sz="1200" b="1" dirty="0"/>
              <a:t>	-</a:t>
            </a:r>
            <a:endParaRPr lang="es-ES_tradnl" altLang="es-ES" sz="1200" dirty="0"/>
          </a:p>
        </p:txBody>
      </p:sp>
      <p:pic>
        <p:nvPicPr>
          <p:cNvPr id="2" name="Picture 4" descr="Step03-Stringfingers_small">
            <a:extLst>
              <a:ext uri="{FF2B5EF4-FFF2-40B4-BE49-F238E27FC236}">
                <a16:creationId xmlns:a16="http://schemas.microsoft.com/office/drawing/2014/main" id="{46A6A1AC-0760-27E9-9877-886DC3605F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51629" y="1556792"/>
            <a:ext cx="5292590" cy="3600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4236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743" name="Rectangle 11674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5" name="Rectangle 11674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47" name="Rectangle 11674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9" name="Rectangle 11674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1" name="Freeform: Shape 11675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6738" name="Rectangle 2">
            <a:extLst>
              <a:ext uri="{FF2B5EF4-FFF2-40B4-BE49-F238E27FC236}">
                <a16:creationId xmlns:a16="http://schemas.microsoft.com/office/drawing/2014/main" id="{A2D0561D-9805-C08B-6F32-39BBAE400DD1}"/>
              </a:ext>
            </a:extLst>
          </p:cNvPr>
          <p:cNvSpPr>
            <a:spLocks noGrp="1" noChangeArrowheads="1"/>
          </p:cNvSpPr>
          <p:nvPr>
            <p:ph type="title"/>
          </p:nvPr>
        </p:nvSpPr>
        <p:spPr>
          <a:xfrm>
            <a:off x="495030" y="2767106"/>
            <a:ext cx="2160621" cy="3071906"/>
          </a:xfrm>
        </p:spPr>
        <p:txBody>
          <a:bodyPr vert="horz" lIns="91440" tIns="45720" rIns="91440" bIns="45720" rtlCol="0" anchor="t">
            <a:normAutofit/>
          </a:bodyPr>
          <a:lstStyle/>
          <a:p>
            <a:pPr defTabSz="914400">
              <a:defRPr/>
            </a:pPr>
            <a:r>
              <a:rPr lang="en-US" sz="2700" b="1" kern="1200">
                <a:solidFill>
                  <a:srgbClr val="FFFFFF"/>
                </a:solidFill>
                <a:latin typeface="+mj-lt"/>
                <a:ea typeface="+mj-ea"/>
                <a:cs typeface="+mj-cs"/>
              </a:rPr>
              <a:t>DEDOS DOLORIDOS</a:t>
            </a:r>
          </a:p>
        </p:txBody>
      </p:sp>
      <p:pic>
        <p:nvPicPr>
          <p:cNvPr id="83971" name="Picture 4" descr="agarrededo2">
            <a:extLst>
              <a:ext uri="{FF2B5EF4-FFF2-40B4-BE49-F238E27FC236}">
                <a16:creationId xmlns:a16="http://schemas.microsoft.com/office/drawing/2014/main" id="{1F8072B6-8076-EBCE-60AD-40E1F1FAE5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679820" y="467208"/>
            <a:ext cx="4813313" cy="59235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5014" name="Rectangle 8500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2">
            <a:extLst>
              <a:ext uri="{FF2B5EF4-FFF2-40B4-BE49-F238E27FC236}">
                <a16:creationId xmlns:a16="http://schemas.microsoft.com/office/drawing/2014/main" id="{91C6C266-EA43-947A-3A8E-248269EDC35A}"/>
              </a:ext>
            </a:extLst>
          </p:cNvPr>
          <p:cNvSpPr>
            <a:spLocks noGrp="1" noChangeArrowheads="1"/>
          </p:cNvSpPr>
          <p:nvPr>
            <p:ph type="title"/>
          </p:nvPr>
        </p:nvSpPr>
        <p:spPr>
          <a:xfrm>
            <a:off x="852297" y="457201"/>
            <a:ext cx="4360680" cy="662608"/>
          </a:xfrm>
        </p:spPr>
        <p:txBody>
          <a:bodyPr anchor="b">
            <a:normAutofit/>
          </a:bodyPr>
          <a:lstStyle/>
          <a:p>
            <a:pPr eaLnBrk="1" hangingPunct="1">
              <a:defRPr/>
            </a:pPr>
            <a:r>
              <a:rPr lang="es-ES" sz="3500" b="1" dirty="0"/>
              <a:t>OTRAS LESIONES</a:t>
            </a:r>
            <a:endParaRPr lang="es-ES_tradnl" sz="3500" b="1" dirty="0"/>
          </a:p>
        </p:txBody>
      </p:sp>
      <p:sp>
        <p:nvSpPr>
          <p:cNvPr id="84995" name="Rectangle 3">
            <a:extLst>
              <a:ext uri="{FF2B5EF4-FFF2-40B4-BE49-F238E27FC236}">
                <a16:creationId xmlns:a16="http://schemas.microsoft.com/office/drawing/2014/main" id="{96CF1D13-F1DE-2239-74A2-B123A9AC05BC}"/>
              </a:ext>
            </a:extLst>
          </p:cNvPr>
          <p:cNvSpPr>
            <a:spLocks noGrp="1" noChangeArrowheads="1"/>
          </p:cNvSpPr>
          <p:nvPr>
            <p:ph idx="1"/>
          </p:nvPr>
        </p:nvSpPr>
        <p:spPr>
          <a:xfrm>
            <a:off x="852297" y="1340768"/>
            <a:ext cx="4360679" cy="4397423"/>
          </a:xfrm>
        </p:spPr>
        <p:txBody>
          <a:bodyPr>
            <a:normAutofit lnSpcReduction="10000"/>
          </a:bodyPr>
          <a:lstStyle/>
          <a:p>
            <a:pPr eaLnBrk="1" hangingPunct="1"/>
            <a:r>
              <a:rPr lang="es-ES" altLang="es-ES" sz="1100" b="1" dirty="0"/>
              <a:t>PROBLEMAS POSTURALES. ASIMETRÍA</a:t>
            </a:r>
          </a:p>
          <a:p>
            <a:pPr marL="342900" lvl="1" indent="0" eaLnBrk="1" hangingPunct="1">
              <a:buNone/>
            </a:pPr>
            <a:endParaRPr lang="es-ES" altLang="es-ES" sz="1100" b="1" dirty="0"/>
          </a:p>
          <a:p>
            <a:pPr marL="342900" lvl="1" indent="0" eaLnBrk="1" hangingPunct="1">
              <a:buNone/>
            </a:pPr>
            <a:r>
              <a:rPr lang="es-ES" altLang="es-ES" sz="1100" b="1" dirty="0"/>
              <a:t>El lado del brazo de cuerda estira de forma continua grandes cantidades de peso acumulativo, </a:t>
            </a:r>
            <a:r>
              <a:rPr lang="es-ES" altLang="es-ES" sz="1100" b="1" dirty="0" err="1"/>
              <a:t>mientra</a:t>
            </a:r>
            <a:r>
              <a:rPr lang="es-ES" altLang="es-ES" sz="1100" b="1" dirty="0"/>
              <a:t> el lado del brazo de arco resiste a la compresión de forma continua.</a:t>
            </a:r>
          </a:p>
          <a:p>
            <a:pPr eaLnBrk="1" hangingPunct="1">
              <a:buFont typeface="Wingdings" panose="05000000000000000000" pitchFamily="2" charset="2"/>
              <a:buNone/>
            </a:pPr>
            <a:endParaRPr lang="es-ES" altLang="es-ES" sz="1100" b="1" dirty="0"/>
          </a:p>
          <a:p>
            <a:pPr eaLnBrk="1" hangingPunct="1"/>
            <a:r>
              <a:rPr lang="es-ES" altLang="es-ES" sz="1100" b="1" dirty="0"/>
              <a:t>TENDINITIS EN MUÑECA DE ARCO</a:t>
            </a:r>
          </a:p>
          <a:p>
            <a:pPr eaLnBrk="1" hangingPunct="1">
              <a:buFont typeface="Wingdings" panose="05000000000000000000" pitchFamily="2" charset="2"/>
              <a:buNone/>
            </a:pPr>
            <a:endParaRPr lang="es-ES" altLang="es-ES" sz="1100" b="1" dirty="0"/>
          </a:p>
          <a:p>
            <a:pPr eaLnBrk="1" hangingPunct="1"/>
            <a:r>
              <a:rPr lang="es-ES" altLang="es-ES" sz="1100" b="1" dirty="0"/>
              <a:t>GOLPES DE CUERDA EN EL BRAZO DE ARCO </a:t>
            </a:r>
          </a:p>
          <a:p>
            <a:pPr eaLnBrk="1" hangingPunct="1">
              <a:buFont typeface="Wingdings" panose="05000000000000000000" pitchFamily="2" charset="2"/>
              <a:buNone/>
            </a:pPr>
            <a:r>
              <a:rPr lang="es-ES" altLang="es-ES" sz="1100" b="1" dirty="0"/>
              <a:t>	Muy frecuentes por no realizar correctamente</a:t>
            </a:r>
          </a:p>
          <a:p>
            <a:pPr eaLnBrk="1" hangingPunct="1">
              <a:buFont typeface="Wingdings" panose="05000000000000000000" pitchFamily="2" charset="2"/>
              <a:buNone/>
            </a:pPr>
            <a:r>
              <a:rPr lang="es-ES" altLang="es-ES" sz="1100" b="1" dirty="0"/>
              <a:t>	la PRONACIÓN del antebrazo por medio de los</a:t>
            </a:r>
          </a:p>
          <a:p>
            <a:pPr eaLnBrk="1" hangingPunct="1">
              <a:buFont typeface="Wingdings" panose="05000000000000000000" pitchFamily="2" charset="2"/>
              <a:buNone/>
            </a:pPr>
            <a:r>
              <a:rPr lang="es-ES" altLang="es-ES" sz="1100" b="1" dirty="0"/>
              <a:t>	músculos “pronador redondo y cuadrado” o por no </a:t>
            </a:r>
          </a:p>
          <a:p>
            <a:pPr eaLnBrk="1" hangingPunct="1">
              <a:buFont typeface="Wingdings" panose="05000000000000000000" pitchFamily="2" charset="2"/>
              <a:buNone/>
            </a:pPr>
            <a:r>
              <a:rPr lang="es-ES" altLang="es-ES" sz="1100" b="1" dirty="0"/>
              <a:t>	mantener relajado el músculo “supinador largo”.</a:t>
            </a:r>
          </a:p>
          <a:p>
            <a:pPr eaLnBrk="1" hangingPunct="1">
              <a:buFont typeface="Wingdings" panose="05000000000000000000" pitchFamily="2" charset="2"/>
              <a:buNone/>
            </a:pPr>
            <a:endParaRPr lang="es-ES" altLang="es-ES" sz="1100" b="1" dirty="0"/>
          </a:p>
          <a:p>
            <a:pPr eaLnBrk="1" hangingPunct="1"/>
            <a:r>
              <a:rPr lang="es-ES" altLang="es-ES" sz="1100" b="1" dirty="0"/>
              <a:t>HERIDAS SUPERFICIALES EN MEJILLAS Y DEDOS DEBIDAS A LA CUERDA DEL ARCO</a:t>
            </a:r>
          </a:p>
          <a:p>
            <a:pPr eaLnBrk="1" hangingPunct="1">
              <a:buFont typeface="Wingdings" panose="05000000000000000000" pitchFamily="2" charset="2"/>
              <a:buNone/>
            </a:pPr>
            <a:endParaRPr lang="es-ES" altLang="es-ES" sz="1100" b="1" dirty="0"/>
          </a:p>
          <a:p>
            <a:pPr eaLnBrk="1" hangingPunct="1"/>
            <a:r>
              <a:rPr lang="es-ES" altLang="es-ES" sz="1100" b="1" dirty="0"/>
              <a:t>GANGLIÓN EN TENDONES EXTENSORES </a:t>
            </a:r>
          </a:p>
          <a:p>
            <a:pPr eaLnBrk="1" hangingPunct="1">
              <a:buFont typeface="Wingdings" panose="05000000000000000000" pitchFamily="2" charset="2"/>
              <a:buNone/>
            </a:pPr>
            <a:r>
              <a:rPr lang="es-ES" altLang="es-ES" sz="1100" b="1" dirty="0"/>
              <a:t>	DE MUÑECA POR EXCESO DE POTENCIA </a:t>
            </a:r>
          </a:p>
          <a:p>
            <a:pPr eaLnBrk="1" hangingPunct="1">
              <a:buFont typeface="Wingdings" panose="05000000000000000000" pitchFamily="2" charset="2"/>
              <a:buNone/>
            </a:pPr>
            <a:r>
              <a:rPr lang="es-ES" altLang="es-ES" sz="1100" b="1" dirty="0"/>
              <a:t>	EN EL ARCO</a:t>
            </a:r>
          </a:p>
          <a:p>
            <a:pPr eaLnBrk="1" hangingPunct="1">
              <a:buFont typeface="Wingdings" panose="05000000000000000000" pitchFamily="2" charset="2"/>
              <a:buNone/>
            </a:pPr>
            <a:endParaRPr lang="es-ES" altLang="es-ES" sz="600" b="1" dirty="0"/>
          </a:p>
          <a:p>
            <a:pPr eaLnBrk="1" hangingPunct="1">
              <a:buFont typeface="Wingdings" panose="05000000000000000000" pitchFamily="2" charset="2"/>
              <a:buNone/>
            </a:pPr>
            <a:endParaRPr lang="es-ES_tradnl" altLang="es-ES" sz="600" b="1" dirty="0"/>
          </a:p>
        </p:txBody>
      </p:sp>
      <p:pic>
        <p:nvPicPr>
          <p:cNvPr id="84997" name="Picture 6" descr="ganglion2">
            <a:extLst>
              <a:ext uri="{FF2B5EF4-FFF2-40B4-BE49-F238E27FC236}">
                <a16:creationId xmlns:a16="http://schemas.microsoft.com/office/drawing/2014/main" id="{DA072A7B-22C7-3723-D995-C18797D36E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59824" y="1002214"/>
            <a:ext cx="2784652" cy="18044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descr="http://t2.gstatic.com/images?q=tbn:ANd9GcRNHRnaHP5OxpKqpZC818q-bSgSp8Wsrwz_IUBdeo-H7-85hAj-VjVwQAY1PQ">
            <a:extLst>
              <a:ext uri="{FF2B5EF4-FFF2-40B4-BE49-F238E27FC236}">
                <a16:creationId xmlns:a16="http://schemas.microsoft.com/office/drawing/2014/main" id="{37F55BAB-EDC0-AB74-F955-96C318A4CDC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6301242" y="3375824"/>
            <a:ext cx="1680281" cy="224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5" name="Rectangle 8500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16" name="Rectangle 8500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6115049"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6679" name="Rectangle 156678">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1" name="Rectangle 15668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7" y="0"/>
            <a:ext cx="9170066" cy="6858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3" name="Rectangle 156682">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9877" y="-988420"/>
            <a:ext cx="6859919" cy="8832924"/>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5" name="Rectangle 15668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7" y="-864"/>
            <a:ext cx="2706134" cy="6858864"/>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87" name="Oval 15668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52763" y="1649137"/>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689" name="Rectangle 156688">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409782"/>
            <a:ext cx="9166299" cy="4443259"/>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91" name="Rectangle 156690">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5630" y="-1353130"/>
            <a:ext cx="6407535" cy="9113803"/>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74" name="Rectangle 2">
            <a:extLst>
              <a:ext uri="{FF2B5EF4-FFF2-40B4-BE49-F238E27FC236}">
                <a16:creationId xmlns:a16="http://schemas.microsoft.com/office/drawing/2014/main" id="{D3B7F474-F083-31AF-5C67-841D5BEDCA39}"/>
              </a:ext>
            </a:extLst>
          </p:cNvPr>
          <p:cNvSpPr>
            <a:spLocks noGrp="1" noChangeArrowheads="1"/>
          </p:cNvSpPr>
          <p:nvPr>
            <p:ph type="title"/>
          </p:nvPr>
        </p:nvSpPr>
        <p:spPr>
          <a:xfrm>
            <a:off x="3183340" y="3006586"/>
            <a:ext cx="5463701" cy="2732297"/>
          </a:xfrm>
        </p:spPr>
        <p:txBody>
          <a:bodyPr vert="horz" lIns="91440" tIns="45720" rIns="91440" bIns="45720" rtlCol="0" anchor="t">
            <a:normAutofit/>
          </a:bodyPr>
          <a:lstStyle/>
          <a:p>
            <a:pPr defTabSz="914400"/>
            <a:r>
              <a:rPr lang="en-US" altLang="es-ES" sz="4200" kern="1200">
                <a:solidFill>
                  <a:srgbClr val="FFFFFF"/>
                </a:solidFill>
                <a:effectLst/>
                <a:latin typeface="+mj-lt"/>
                <a:ea typeface="+mj-ea"/>
                <a:cs typeface="+mj-cs"/>
              </a:rPr>
              <a:t>PREVENCIÓN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6024" name="Rectangle 8602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026" name="Rectangle 860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28" name="Rectangle 860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30" name="Rectangle 860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32" name="Rectangle 860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034" name="Freeform: Shape 860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036" name="Rectangle 860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18" name="Rectangle 2">
            <a:extLst>
              <a:ext uri="{FF2B5EF4-FFF2-40B4-BE49-F238E27FC236}">
                <a16:creationId xmlns:a16="http://schemas.microsoft.com/office/drawing/2014/main" id="{DDE5C035-8D36-7756-4485-A7E94A9756B5}"/>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700" b="1">
                <a:solidFill>
                  <a:srgbClr val="FFFFFF"/>
                </a:solidFill>
              </a:rPr>
              <a:t>PREVENCIÓN</a:t>
            </a:r>
            <a:endParaRPr lang="es-ES_tradnl" sz="2700" b="1">
              <a:solidFill>
                <a:srgbClr val="FFFFFF"/>
              </a:solidFill>
            </a:endParaRPr>
          </a:p>
        </p:txBody>
      </p:sp>
      <p:sp>
        <p:nvSpPr>
          <p:cNvPr id="86019" name="Rectangle 3">
            <a:extLst>
              <a:ext uri="{FF2B5EF4-FFF2-40B4-BE49-F238E27FC236}">
                <a16:creationId xmlns:a16="http://schemas.microsoft.com/office/drawing/2014/main" id="{DB53274C-0E4B-9056-9CB4-0175CEC98908}"/>
              </a:ext>
            </a:extLst>
          </p:cNvPr>
          <p:cNvSpPr>
            <a:spLocks noGrp="1" noChangeArrowheads="1"/>
          </p:cNvSpPr>
          <p:nvPr>
            <p:ph idx="1"/>
          </p:nvPr>
        </p:nvSpPr>
        <p:spPr>
          <a:xfrm>
            <a:off x="3607694" y="649480"/>
            <a:ext cx="4916510" cy="5546047"/>
          </a:xfrm>
        </p:spPr>
        <p:txBody>
          <a:bodyPr anchor="ctr">
            <a:noAutofit/>
          </a:bodyPr>
          <a:lstStyle/>
          <a:p>
            <a:pPr eaLnBrk="1" hangingPunct="1"/>
            <a:r>
              <a:rPr lang="es-ES" altLang="es-ES" sz="1200" b="1" dirty="0"/>
              <a:t>PRINCIPALES CAUSAS DE LAS LESIONES:</a:t>
            </a:r>
          </a:p>
          <a:p>
            <a:pPr eaLnBrk="1" hangingPunct="1">
              <a:buFont typeface="Wingdings" panose="05000000000000000000" pitchFamily="2" charset="2"/>
              <a:buNone/>
            </a:pPr>
            <a:endParaRPr lang="es-ES" altLang="es-ES" sz="1200" b="1" dirty="0"/>
          </a:p>
          <a:p>
            <a:pPr lvl="1" eaLnBrk="1" hangingPunct="1"/>
            <a:r>
              <a:rPr lang="es-ES" altLang="es-ES" sz="1200" b="1" dirty="0"/>
              <a:t>FALTA DE CALENTAMIENTO</a:t>
            </a:r>
          </a:p>
          <a:p>
            <a:pPr lvl="1" eaLnBrk="1" hangingPunct="1"/>
            <a:r>
              <a:rPr lang="es-ES" altLang="es-ES" sz="1200" b="1" dirty="0"/>
              <a:t>FALTA DE PREPARACIÓN FÍSICA BÁSICA</a:t>
            </a:r>
          </a:p>
          <a:p>
            <a:pPr lvl="1" eaLnBrk="1" hangingPunct="1"/>
            <a:r>
              <a:rPr lang="es-ES" altLang="es-ES" sz="1200" b="1" dirty="0"/>
              <a:t>MALA TÉCNICA EN LA EJECUCIÓN DEL GESTO DEPORTIVO</a:t>
            </a:r>
          </a:p>
          <a:p>
            <a:pPr lvl="1" eaLnBrk="1" hangingPunct="1">
              <a:buFont typeface="Wingdings" panose="05000000000000000000" pitchFamily="2" charset="2"/>
              <a:buNone/>
            </a:pPr>
            <a:endParaRPr lang="es-ES" altLang="es-ES" sz="1200" b="1" dirty="0"/>
          </a:p>
          <a:p>
            <a:pPr eaLnBrk="1" hangingPunct="1"/>
            <a:r>
              <a:rPr lang="es-ES" altLang="es-ES" sz="1200" b="1" dirty="0"/>
              <a:t>OTROS FACTORES:</a:t>
            </a:r>
          </a:p>
          <a:p>
            <a:pPr eaLnBrk="1" hangingPunct="1"/>
            <a:endParaRPr lang="es-ES" altLang="es-ES" sz="1200" b="1" dirty="0"/>
          </a:p>
          <a:p>
            <a:pPr lvl="1" eaLnBrk="1" hangingPunct="1"/>
            <a:r>
              <a:rPr lang="es-ES" altLang="es-ES" sz="1200" b="1" u="sng" dirty="0"/>
              <a:t>Factores climáticos</a:t>
            </a:r>
            <a:r>
              <a:rPr lang="es-ES" altLang="es-ES" sz="1200" b="1" dirty="0"/>
              <a:t>: </a:t>
            </a:r>
          </a:p>
          <a:p>
            <a:pPr lvl="1" eaLnBrk="1" hangingPunct="1">
              <a:buFont typeface="Wingdings" panose="05000000000000000000" pitchFamily="2" charset="2"/>
              <a:buNone/>
            </a:pPr>
            <a:r>
              <a:rPr lang="es-ES" altLang="es-ES" sz="1200" b="1" dirty="0"/>
              <a:t>		Frío excesivo. </a:t>
            </a:r>
          </a:p>
          <a:p>
            <a:pPr lvl="1" eaLnBrk="1" hangingPunct="1">
              <a:buFont typeface="Wingdings" panose="05000000000000000000" pitchFamily="2" charset="2"/>
              <a:buNone/>
            </a:pPr>
            <a:r>
              <a:rPr lang="es-ES" altLang="es-ES" sz="1200" b="1" dirty="0"/>
              <a:t>		Calor agobiante y humedad ambiente. </a:t>
            </a:r>
          </a:p>
          <a:p>
            <a:pPr lvl="1" eaLnBrk="1" hangingPunct="1">
              <a:buFont typeface="Wingdings" panose="05000000000000000000" pitchFamily="2" charset="2"/>
              <a:buNone/>
            </a:pPr>
            <a:r>
              <a:rPr lang="es-ES" altLang="es-ES" sz="1200" b="1" dirty="0"/>
              <a:t>		Viento cruzado muy fuerte. </a:t>
            </a:r>
          </a:p>
          <a:p>
            <a:pPr lvl="1" eaLnBrk="1" hangingPunct="1">
              <a:buFont typeface="Wingdings" panose="05000000000000000000" pitchFamily="2" charset="2"/>
              <a:buNone/>
            </a:pPr>
            <a:endParaRPr lang="es-ES" altLang="es-ES" sz="1200" b="1" dirty="0"/>
          </a:p>
          <a:p>
            <a:pPr lvl="1" eaLnBrk="1" hangingPunct="1"/>
            <a:r>
              <a:rPr lang="es-ES" altLang="es-ES" sz="1200" b="1" u="sng" dirty="0"/>
              <a:t>Equipo inadecuado</a:t>
            </a:r>
            <a:r>
              <a:rPr lang="es-ES" altLang="es-ES" sz="1200" b="1" dirty="0"/>
              <a:t>: </a:t>
            </a:r>
          </a:p>
          <a:p>
            <a:pPr lvl="1" eaLnBrk="1" hangingPunct="1">
              <a:buFont typeface="Wingdings" panose="05000000000000000000" pitchFamily="2" charset="2"/>
              <a:buNone/>
            </a:pPr>
            <a:r>
              <a:rPr lang="es-ES" altLang="es-ES" sz="1200" b="1" dirty="0"/>
              <a:t>		Demasiada potencia. </a:t>
            </a:r>
          </a:p>
          <a:p>
            <a:pPr lvl="1" eaLnBrk="1" hangingPunct="1">
              <a:buFont typeface="Wingdings" panose="05000000000000000000" pitchFamily="2" charset="2"/>
              <a:buNone/>
            </a:pPr>
            <a:r>
              <a:rPr lang="es-ES" altLang="es-ES" sz="1200" b="1" dirty="0"/>
              <a:t>		Ropa inadecuada. </a:t>
            </a:r>
          </a:p>
          <a:p>
            <a:pPr lvl="1" eaLnBrk="1" hangingPunct="1">
              <a:buFont typeface="Wingdings" panose="05000000000000000000" pitchFamily="2" charset="2"/>
              <a:buNone/>
            </a:pPr>
            <a:r>
              <a:rPr lang="es-ES" altLang="es-ES" sz="1200" b="1" dirty="0"/>
              <a:t>		No usar peto. </a:t>
            </a:r>
          </a:p>
          <a:p>
            <a:pPr lvl="1" eaLnBrk="1" hangingPunct="1">
              <a:buFont typeface="Wingdings" panose="05000000000000000000" pitchFamily="2" charset="2"/>
              <a:buNone/>
            </a:pPr>
            <a:r>
              <a:rPr lang="es-ES" altLang="es-ES" sz="1200" b="1" dirty="0"/>
              <a:t>		Falta de protección en el brazo de arco. </a:t>
            </a:r>
          </a:p>
          <a:p>
            <a:pPr lvl="1" eaLnBrk="1" hangingPunct="1">
              <a:buFont typeface="Wingdings" panose="05000000000000000000" pitchFamily="2" charset="2"/>
              <a:buNone/>
            </a:pPr>
            <a:r>
              <a:rPr lang="es-ES" altLang="es-ES" sz="1200" b="1" dirty="0"/>
              <a:t>		Falta de protección en los dedos de cuerda</a:t>
            </a:r>
          </a:p>
          <a:p>
            <a:pPr lvl="1" eaLnBrk="1" hangingPunct="1"/>
            <a:endParaRPr lang="es-ES" altLang="es-ES" sz="1200" b="1" dirty="0"/>
          </a:p>
          <a:p>
            <a:pPr lvl="1" eaLnBrk="1" hangingPunct="1"/>
            <a:r>
              <a:rPr lang="es-ES" altLang="es-ES" sz="1200" b="1" u="sng" dirty="0" err="1"/>
              <a:t>Sobreentrenamiento</a:t>
            </a:r>
            <a:r>
              <a:rPr lang="es-ES" altLang="es-ES" sz="1200" b="1" dirty="0"/>
              <a:t>: </a:t>
            </a:r>
          </a:p>
          <a:p>
            <a:pPr lvl="1" eaLnBrk="1" hangingPunct="1">
              <a:buFont typeface="Wingdings" panose="05000000000000000000" pitchFamily="2" charset="2"/>
              <a:buNone/>
            </a:pPr>
            <a:r>
              <a:rPr lang="es-ES" altLang="es-ES" sz="1200" b="1" dirty="0"/>
              <a:t>		Fatiga muscular. </a:t>
            </a:r>
          </a:p>
          <a:p>
            <a:pPr lvl="1" eaLnBrk="1" hangingPunct="1">
              <a:buFont typeface="Wingdings" panose="05000000000000000000" pitchFamily="2" charset="2"/>
              <a:buNone/>
            </a:pPr>
            <a:r>
              <a:rPr lang="es-ES" altLang="es-ES" sz="1200" b="1" dirty="0"/>
              <a:t>		Saturación, pérdida de interés</a:t>
            </a:r>
          </a:p>
          <a:p>
            <a:pPr lvl="1" eaLnBrk="1" hangingPunct="1">
              <a:buFont typeface="Wingdings" panose="05000000000000000000" pitchFamily="2" charset="2"/>
              <a:buNone/>
            </a:pPr>
            <a:endParaRPr lang="es-ES" altLang="es-ES" sz="1200" b="1" dirty="0"/>
          </a:p>
          <a:p>
            <a:pPr lvl="1" eaLnBrk="1" hangingPunct="1"/>
            <a:r>
              <a:rPr lang="es-ES" altLang="es-ES" sz="1200" b="1" u="sng" dirty="0"/>
              <a:t>Factores sicológicos</a:t>
            </a:r>
            <a:r>
              <a:rPr lang="es-ES" altLang="es-ES" sz="1200" b="1" dirty="0"/>
              <a:t>: </a:t>
            </a:r>
          </a:p>
          <a:p>
            <a:pPr lvl="1" eaLnBrk="1" hangingPunct="1">
              <a:buFont typeface="Wingdings" panose="05000000000000000000" pitchFamily="2" charset="2"/>
              <a:buNone/>
            </a:pPr>
            <a:r>
              <a:rPr lang="es-ES" altLang="es-ES" sz="1200" b="1" dirty="0"/>
              <a:t>		Incapacidad de relajación muscular. </a:t>
            </a:r>
          </a:p>
          <a:p>
            <a:pPr lvl="1" eaLnBrk="1" hangingPunct="1">
              <a:buFont typeface="Wingdings" panose="05000000000000000000" pitchFamily="2" charset="2"/>
              <a:buNone/>
            </a:pPr>
            <a:r>
              <a:rPr lang="es-ES" altLang="es-ES" sz="1200" b="1" dirty="0"/>
              <a:t>		Falta de concentración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8727" name="Rectangle 158726">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22" name="Rectangle 2">
            <a:extLst>
              <a:ext uri="{FF2B5EF4-FFF2-40B4-BE49-F238E27FC236}">
                <a16:creationId xmlns:a16="http://schemas.microsoft.com/office/drawing/2014/main" id="{7ACC7361-3BAB-DB40-9775-4A6183281313}"/>
              </a:ext>
            </a:extLst>
          </p:cNvPr>
          <p:cNvSpPr>
            <a:spLocks noGrp="1" noChangeArrowheads="1"/>
          </p:cNvSpPr>
          <p:nvPr>
            <p:ph type="title"/>
          </p:nvPr>
        </p:nvSpPr>
        <p:spPr>
          <a:xfrm>
            <a:off x="997324" y="1146412"/>
            <a:ext cx="6760761" cy="2402006"/>
          </a:xfrm>
        </p:spPr>
        <p:txBody>
          <a:bodyPr vert="horz" lIns="91440" tIns="45720" rIns="91440" bIns="45720" rtlCol="0" anchor="b">
            <a:normAutofit/>
          </a:bodyPr>
          <a:lstStyle/>
          <a:p>
            <a:pPr defTabSz="914400"/>
            <a:r>
              <a:rPr lang="en-US" altLang="es-ES" sz="4200" b="1" kern="1200">
                <a:solidFill>
                  <a:schemeClr val="tx1"/>
                </a:solidFill>
                <a:effectLst/>
                <a:latin typeface="+mj-lt"/>
                <a:ea typeface="+mj-ea"/>
                <a:cs typeface="+mj-cs"/>
              </a:rPr>
              <a:t>CALENTAMIENTO</a:t>
            </a:r>
          </a:p>
        </p:txBody>
      </p:sp>
      <p:sp>
        <p:nvSpPr>
          <p:cNvPr id="158729" name="Rectangle 15872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4374554"/>
            <a:ext cx="9144005"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1" name="Rectangle 15873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105491" y="4374554"/>
            <a:ext cx="3038508"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3" name="Rectangle 158732">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9143988"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5" name="Rectangle 15873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4380927"/>
            <a:ext cx="9144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58722"/>
                                        </p:tgtEl>
                                        <p:attrNameLst>
                                          <p:attrName>style.visibility</p:attrName>
                                        </p:attrNameLst>
                                      </p:cBhvr>
                                      <p:to>
                                        <p:strVal val="visible"/>
                                      </p:to>
                                    </p:set>
                                    <p:animEffect transition="in" filter="fade">
                                      <p:cBhvr>
                                        <p:cTn id="7" dur="1000"/>
                                        <p:tgtEl>
                                          <p:spTgt spid="158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7464" name="Rectangle 14746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7466" name="Rectangle 14746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8" name="Rectangle 14746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0" name="Rectangle 14746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2" name="Rectangle 14747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74" name="Freeform: Shape 14747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7476" name="Rectangle 14747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58" name="Rectangle 2">
            <a:extLst>
              <a:ext uri="{FF2B5EF4-FFF2-40B4-BE49-F238E27FC236}">
                <a16:creationId xmlns:a16="http://schemas.microsoft.com/office/drawing/2014/main" id="{7D3592A6-92FE-4B53-8C34-E3C70E1A7363}"/>
              </a:ext>
            </a:extLst>
          </p:cNvPr>
          <p:cNvSpPr>
            <a:spLocks noGrp="1" noChangeArrowheads="1"/>
          </p:cNvSpPr>
          <p:nvPr>
            <p:ph type="title"/>
          </p:nvPr>
        </p:nvSpPr>
        <p:spPr>
          <a:xfrm>
            <a:off x="350041" y="586855"/>
            <a:ext cx="2401025" cy="3387497"/>
          </a:xfrm>
        </p:spPr>
        <p:txBody>
          <a:bodyPr anchor="b">
            <a:normAutofit/>
          </a:bodyPr>
          <a:lstStyle/>
          <a:p>
            <a:pPr algn="r"/>
            <a:r>
              <a:rPr lang="es-ES" altLang="es-ES" sz="2200" b="1">
                <a:solidFill>
                  <a:srgbClr val="FFFFFF"/>
                </a:solidFill>
              </a:rPr>
              <a:t>CALENTAMIENTO EN EL TIRO CON ARCO</a:t>
            </a:r>
          </a:p>
        </p:txBody>
      </p:sp>
      <p:sp>
        <p:nvSpPr>
          <p:cNvPr id="147459" name="Rectangle 3">
            <a:extLst>
              <a:ext uri="{FF2B5EF4-FFF2-40B4-BE49-F238E27FC236}">
                <a16:creationId xmlns:a16="http://schemas.microsoft.com/office/drawing/2014/main" id="{8C0C0E4F-555A-F3EF-FB97-E4B7467DD250}"/>
              </a:ext>
            </a:extLst>
          </p:cNvPr>
          <p:cNvSpPr>
            <a:spLocks noGrp="1" noChangeArrowheads="1"/>
          </p:cNvSpPr>
          <p:nvPr>
            <p:ph idx="1"/>
          </p:nvPr>
        </p:nvSpPr>
        <p:spPr>
          <a:xfrm>
            <a:off x="3607694" y="649480"/>
            <a:ext cx="4916510" cy="5546047"/>
          </a:xfrm>
        </p:spPr>
        <p:txBody>
          <a:bodyPr anchor="ctr">
            <a:normAutofit/>
          </a:bodyPr>
          <a:lstStyle/>
          <a:p>
            <a:pPr>
              <a:buFont typeface="Wingdings" panose="05000000000000000000" pitchFamily="2" charset="2"/>
              <a:buNone/>
            </a:pPr>
            <a:r>
              <a:rPr lang="es-ES" altLang="es-ES" sz="1200" b="1">
                <a:effectLst/>
              </a:rPr>
              <a:t>CONSIDERACIONES A TENER EN CUENTA POR PARTE DEL MONITOR</a:t>
            </a:r>
          </a:p>
          <a:p>
            <a:pPr>
              <a:buFont typeface="Wingdings" panose="05000000000000000000" pitchFamily="2" charset="2"/>
              <a:buNone/>
            </a:pPr>
            <a:endParaRPr lang="es-ES" altLang="es-ES" sz="1200" b="1">
              <a:effectLst/>
            </a:endParaRPr>
          </a:p>
          <a:p>
            <a:pPr>
              <a:buFont typeface="Wingdings" panose="05000000000000000000" pitchFamily="2" charset="2"/>
              <a:buNone/>
            </a:pPr>
            <a:endParaRPr lang="es-ES" altLang="es-ES" sz="1200" b="1">
              <a:effectLst/>
            </a:endParaRPr>
          </a:p>
          <a:p>
            <a:r>
              <a:rPr lang="es-ES" altLang="es-ES" sz="1200" b="1">
                <a:effectLst/>
              </a:rPr>
              <a:t>Tener en cuenta que niños de edad inferior a los 13-14 años no deberán nunca realizar ejercicios anaeróbicos prolongados.</a:t>
            </a:r>
          </a:p>
          <a:p>
            <a:pPr>
              <a:buFont typeface="Wingdings" panose="05000000000000000000" pitchFamily="2" charset="2"/>
              <a:buNone/>
            </a:pPr>
            <a:endParaRPr lang="es-ES" altLang="es-ES" sz="1200" b="1">
              <a:effectLst/>
            </a:endParaRPr>
          </a:p>
          <a:p>
            <a:r>
              <a:rPr lang="es-ES" altLang="es-ES" sz="1200" b="1">
                <a:effectLst/>
              </a:rPr>
              <a:t>Importante: los niños menores de 7 años no son capaces de mantener una tensión muscular prolongada.</a:t>
            </a:r>
          </a:p>
          <a:p>
            <a:pPr>
              <a:buFont typeface="Wingdings" panose="05000000000000000000" pitchFamily="2" charset="2"/>
              <a:buNone/>
            </a:pPr>
            <a:endParaRPr lang="es-ES" altLang="es-ES" sz="1200" b="1">
              <a:effectLst/>
            </a:endParaRPr>
          </a:p>
          <a:p>
            <a:r>
              <a:rPr lang="es-ES" altLang="es-ES" sz="1200" b="1">
                <a:effectLst/>
              </a:rPr>
              <a:t>No todos los niños adquieren su desarrollo a la misma edad, por lo que la duración e intensidad de los ejercicios de calentamiento y de la práctica de tiro variará mucho de unos chicos a otros.</a:t>
            </a:r>
          </a:p>
          <a:p>
            <a:pPr>
              <a:buFont typeface="Wingdings" panose="05000000000000000000" pitchFamily="2" charset="2"/>
              <a:buNone/>
            </a:pPr>
            <a:endParaRPr lang="es-ES" altLang="es-ES" sz="1200" b="1">
              <a:effectLst/>
            </a:endParaRPr>
          </a:p>
          <a:p>
            <a:r>
              <a:rPr lang="es-ES" altLang="es-ES" sz="1200" b="1">
                <a:effectLst/>
              </a:rPr>
              <a:t>Tener en cuenta que el tiro con arco es un ejercicio completamente asimétrico y deformante.</a:t>
            </a:r>
          </a:p>
          <a:p>
            <a:pPr>
              <a:buFont typeface="Wingdings" panose="05000000000000000000" pitchFamily="2" charset="2"/>
              <a:buNone/>
            </a:pPr>
            <a:endParaRPr lang="es-ES" altLang="es-ES" sz="1200" b="1">
              <a:effectLst/>
            </a:endParaRPr>
          </a:p>
          <a:p>
            <a:r>
              <a:rPr lang="es-ES" altLang="es-ES" sz="1200" b="1">
                <a:effectLst/>
              </a:rPr>
              <a:t>En el caso de los niños de edades inferiores a los 15 años, todos los ejercicios, tanto de calentamiento como deportivos en sí, han de estar bien equilibrados con el desarrollo de la elasticidad que, en esas edades, es cuando se adquiere. Por ello pondremos especial atención a los estiramientos después de cualquier tipo de ejercicio.</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8489" name="Rectangle 14848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1" name="Rectangle 14849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3" name="Rectangle 14849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5" name="Rectangle 14849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497" name="Freeform: Shape 14849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499" name="Rectangle 14849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2" name="Rectangle 2">
            <a:extLst>
              <a:ext uri="{FF2B5EF4-FFF2-40B4-BE49-F238E27FC236}">
                <a16:creationId xmlns:a16="http://schemas.microsoft.com/office/drawing/2014/main" id="{6A8CDFC8-E2DF-C8F2-CC22-3079C83D2D83}"/>
              </a:ext>
            </a:extLst>
          </p:cNvPr>
          <p:cNvSpPr>
            <a:spLocks noGrp="1" noChangeArrowheads="1"/>
          </p:cNvSpPr>
          <p:nvPr>
            <p:ph type="title"/>
          </p:nvPr>
        </p:nvSpPr>
        <p:spPr>
          <a:xfrm>
            <a:off x="439858" y="1683756"/>
            <a:ext cx="2336449" cy="2396359"/>
          </a:xfrm>
        </p:spPr>
        <p:txBody>
          <a:bodyPr anchor="b">
            <a:normAutofit/>
          </a:bodyPr>
          <a:lstStyle/>
          <a:p>
            <a:pPr algn="r"/>
            <a:r>
              <a:rPr lang="es-ES" altLang="es-ES" sz="2200" b="1">
                <a:solidFill>
                  <a:srgbClr val="FFFFFF"/>
                </a:solidFill>
              </a:rPr>
              <a:t>CALENTAMIENTO EN EL TIRO CON ARCO</a:t>
            </a:r>
          </a:p>
        </p:txBody>
      </p:sp>
      <p:graphicFrame>
        <p:nvGraphicFramePr>
          <p:cNvPr id="148485" name="Rectangle 3">
            <a:extLst>
              <a:ext uri="{FF2B5EF4-FFF2-40B4-BE49-F238E27FC236}">
                <a16:creationId xmlns:a16="http://schemas.microsoft.com/office/drawing/2014/main" id="{C47F4DA1-35BC-63F1-D13A-D2175ED6DBCB}"/>
              </a:ext>
            </a:extLst>
          </p:cNvPr>
          <p:cNvGraphicFramePr>
            <a:graphicFrameLocks noGrp="1"/>
          </p:cNvGraphicFramePr>
          <p:nvPr>
            <p:ph idx="1"/>
            <p:extLst>
              <p:ext uri="{D42A27DB-BD31-4B8C-83A1-F6EECF244321}">
                <p14:modId xmlns:p14="http://schemas.microsoft.com/office/powerpoint/2010/main" val="3722410731"/>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242" name="Rectangle 952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4" name="Rectangle 952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6" name="Rectangle 952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8" name="Rectangle 952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50" name="Freeform: Shape 952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5252" name="Rectangle 952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a:extLst>
              <a:ext uri="{FF2B5EF4-FFF2-40B4-BE49-F238E27FC236}">
                <a16:creationId xmlns:a16="http://schemas.microsoft.com/office/drawing/2014/main" id="{F0A105AF-B57E-1014-5509-CAE3A393B335}"/>
              </a:ext>
            </a:extLst>
          </p:cNvPr>
          <p:cNvSpPr>
            <a:spLocks noGrp="1" noChangeArrowheads="1"/>
          </p:cNvSpPr>
          <p:nvPr>
            <p:ph type="title"/>
          </p:nvPr>
        </p:nvSpPr>
        <p:spPr>
          <a:xfrm>
            <a:off x="350041" y="586855"/>
            <a:ext cx="2401025" cy="3387497"/>
          </a:xfrm>
        </p:spPr>
        <p:txBody>
          <a:bodyPr anchor="b">
            <a:normAutofit/>
          </a:bodyPr>
          <a:lstStyle/>
          <a:p>
            <a:pPr algn="r" eaLnBrk="1" hangingPunct="1">
              <a:defRPr/>
            </a:pPr>
            <a:r>
              <a:rPr lang="es-ES" sz="2200" b="1">
                <a:solidFill>
                  <a:srgbClr val="FFFFFF"/>
                </a:solidFill>
              </a:rPr>
              <a:t>CALENTAMIENTO EN EL TIRO CON ARCO</a:t>
            </a:r>
          </a:p>
        </p:txBody>
      </p:sp>
      <p:sp>
        <p:nvSpPr>
          <p:cNvPr id="95235" name="Rectangle 3">
            <a:extLst>
              <a:ext uri="{FF2B5EF4-FFF2-40B4-BE49-F238E27FC236}">
                <a16:creationId xmlns:a16="http://schemas.microsoft.com/office/drawing/2014/main" id="{1B917ACE-750D-EFDD-75CD-CC39360298F8}"/>
              </a:ext>
            </a:extLst>
          </p:cNvPr>
          <p:cNvSpPr>
            <a:spLocks noGrp="1" noChangeArrowheads="1"/>
          </p:cNvSpPr>
          <p:nvPr>
            <p:ph idx="1"/>
          </p:nvPr>
        </p:nvSpPr>
        <p:spPr>
          <a:xfrm>
            <a:off x="3607694" y="649480"/>
            <a:ext cx="4916510" cy="5546047"/>
          </a:xfrm>
        </p:spPr>
        <p:txBody>
          <a:bodyPr anchor="ctr">
            <a:normAutofit/>
          </a:bodyPr>
          <a:lstStyle/>
          <a:p>
            <a:pPr eaLnBrk="1" hangingPunct="1">
              <a:defRPr/>
            </a:pPr>
            <a:endParaRPr lang="es-ES_tradnl" sz="1700"/>
          </a:p>
          <a:p>
            <a:pPr eaLnBrk="1" hangingPunct="1">
              <a:defRPr/>
            </a:pPr>
            <a:endParaRPr lang="es-ES_tradnl" sz="1700"/>
          </a:p>
          <a:p>
            <a:pPr eaLnBrk="1" hangingPunct="1">
              <a:defRPr/>
            </a:pPr>
            <a:r>
              <a:rPr lang="es-ES_tradnl" sz="1700" b="1"/>
              <a:t>Se define como el conjunto de ejercicios físicos que se realizan antes de una actividad que requiera un esfuerzo superior al que normalmente se realiza.</a:t>
            </a:r>
            <a:endParaRPr lang="es-ES" sz="1700" b="1"/>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7445</TotalTime>
  <Words>11309</Words>
  <Application>Microsoft Office PowerPoint</Application>
  <PresentationFormat>Presentación en pantalla (4:3)</PresentationFormat>
  <Paragraphs>1518</Paragraphs>
  <Slides>146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146</vt:i4>
      </vt:variant>
    </vt:vector>
  </HeadingPairs>
  <TitlesOfParts>
    <vt:vector size="154" baseType="lpstr">
      <vt:lpstr>Aptos</vt:lpstr>
      <vt:lpstr>Aptos Display</vt:lpstr>
      <vt:lpstr>Arial</vt:lpstr>
      <vt:lpstr>Calibri</vt:lpstr>
      <vt:lpstr>Symbol</vt:lpstr>
      <vt:lpstr>Times New Roman</vt:lpstr>
      <vt:lpstr>Wingdings</vt:lpstr>
      <vt:lpstr>Tema de Office</vt:lpstr>
      <vt:lpstr>AREA DE SEGURIDAD E HIGIENE EN EL DEPORTE</vt:lpstr>
      <vt:lpstr>OBJETIVOS GENERALES</vt:lpstr>
      <vt:lpstr>CONTENIDOS</vt:lpstr>
      <vt:lpstr>PREVENCIÓN DE ACCIDENTES </vt:lpstr>
      <vt:lpstr>PREVENCIÓN DE ACCIDENTES</vt:lpstr>
      <vt:lpstr>PREVENCIÓN DE ACCIDENTES</vt:lpstr>
      <vt:lpstr>PREVENCIÓN DE ACCIDENTES</vt:lpstr>
      <vt:lpstr>PREVENCIÓN DE ACCIDENTES</vt:lpstr>
      <vt:lpstr>PREVENCIÓN DE ACCIDENTES</vt:lpstr>
      <vt:lpstr>PREVENCIÓN DE ACCIDENTES</vt:lpstr>
      <vt:lpstr>PLAN DE EMERGENCIA</vt:lpstr>
      <vt:lpstr>PLAN DE EMERGENCIA</vt:lpstr>
      <vt:lpstr>PLAN DE EMERGENCIA</vt:lpstr>
      <vt:lpstr>PLAN DE EMERGENCIA</vt:lpstr>
      <vt:lpstr>PLAN DE EMERGENCIA</vt:lpstr>
      <vt:lpstr>SEGURIDAD DEL GRUPO </vt:lpstr>
      <vt:lpstr>SEGURIDAD DEL GRUPO</vt:lpstr>
      <vt:lpstr>SEGURIDAD DEL GRUPO</vt:lpstr>
      <vt:lpstr>SEGURIDAD DEL GRUPO</vt:lpstr>
      <vt:lpstr>SEGURIDAD DEL GRUPO</vt:lpstr>
      <vt:lpstr>SEGURIDAD DEL GRUPO</vt:lpstr>
      <vt:lpstr>SEGURIDAD DEL GRUPO</vt:lpstr>
      <vt:lpstr>SEGURIDAD DEL GRUPO</vt:lpstr>
      <vt:lpstr>SEGURIDAD DEL GRUPO</vt:lpstr>
      <vt:lpstr>SEGURIDAD INDIVIDUAL</vt:lpstr>
      <vt:lpstr>SEGURIDAD INDIVIDUAL</vt:lpstr>
      <vt:lpstr>SEGURIDAD INDIVIDUAL</vt:lpstr>
      <vt:lpstr>SEGURIDAD INDIVIDUAL</vt:lpstr>
      <vt:lpstr>SEGURIDAD INDIVIDUAL</vt:lpstr>
      <vt:lpstr>SEGURIDAD INDIVIDUAL</vt:lpstr>
      <vt:lpstr>EL COMPORTAMIENTO DEL ARQUERO</vt:lpstr>
      <vt:lpstr>COMPORTAMIENTO DEL ARQUERO</vt:lpstr>
      <vt:lpstr>COMPORTAMIENTO DEL ARQUERO</vt:lpstr>
      <vt:lpstr>COMPORTAMIENTO DEL ARQUERO</vt:lpstr>
      <vt:lpstr>COMPORTAMIENTO DEL ARQUERO</vt:lpstr>
      <vt:lpstr>LESIONES MÁS FRECUENTES</vt:lpstr>
      <vt:lpstr>LESIONES MAS FRECUENTES  </vt:lpstr>
      <vt:lpstr>LESIONES MAS FRECUENTES</vt:lpstr>
      <vt:lpstr>LESIONES MAS FRECUENTES</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MUSCULOS MOTORES PRINCIPALES DE LA TECNICA</vt:lpstr>
      <vt:lpstr> MUSCULOS MOTORES FUNDAMENTALES DE LA TÉCNICA </vt:lpstr>
      <vt:lpstr>MUSCULOS MOTORES FUNDAMENTALES DE LA TÉCNICA</vt:lpstr>
      <vt:lpstr>MUSCULOS MOTORES FUNDAMENTALES DE LA TÉCNICA</vt:lpstr>
      <vt:lpstr>Presentación de PowerPoint</vt:lpstr>
      <vt:lpstr>MÚSCULOS MOTORES PRINCIPALES EN LA ESTÁTICA DEL EQUILIBRIO EN LA TÉCNICA  </vt:lpstr>
      <vt:lpstr>Presentación de PowerPoint</vt:lpstr>
      <vt:lpstr>LESIONES MAS FRECUENTES</vt:lpstr>
      <vt:lpstr>Presentación de PowerPoint</vt:lpstr>
      <vt:lpstr>LESIONES MAS FRECUENTES</vt:lpstr>
      <vt:lpstr>LESIONES MAS FRECUENTES  </vt:lpstr>
      <vt:lpstr>LESIONES MAS FRECUENTES</vt:lpstr>
      <vt:lpstr>DOLOR DE LOS MÚSCULOS DE LA ESPALDA</vt:lpstr>
      <vt:lpstr>DOLOR DE LOS MÚSCULOS DE LA ESPALDA</vt:lpstr>
      <vt:lpstr>DOLOR DE LOS MÚSCULOS DE LA ESPALDA</vt:lpstr>
      <vt:lpstr>DOLOR DE LOS MÚSCULOS DE LA ESPALDA</vt:lpstr>
      <vt:lpstr>DOLOR DE LOS MÚSCULOS DE LA ESPALDA</vt:lpstr>
      <vt:lpstr>DOLOR DE HOMBRO (TENDINITIS)</vt:lpstr>
      <vt:lpstr>DOLOR DE HOMBRO </vt:lpstr>
      <vt:lpstr>DOLOR DE HOMBRO</vt:lpstr>
      <vt:lpstr>DOLOR DE HOMBRO</vt:lpstr>
      <vt:lpstr>DOLOR DE HOMBRO </vt:lpstr>
      <vt:lpstr>DOLOR DE CODO (EPICONDILITIS)</vt:lpstr>
      <vt:lpstr>DOLOR DE CODO (EPICONDILITIS)</vt:lpstr>
      <vt:lpstr>DEDOS DOLORIDOS</vt:lpstr>
      <vt:lpstr>DEDOS DOLORIDOS</vt:lpstr>
      <vt:lpstr>DEDOS DOLORIDOS</vt:lpstr>
      <vt:lpstr>OTRAS LESIONES</vt:lpstr>
      <vt:lpstr>PREVENCIÓN</vt:lpstr>
      <vt:lpstr>PREVENCIÓN</vt:lpstr>
      <vt:lpstr>CALENTAMIENTO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CALENTAMIENTO EN EL TIRO CON ARCO</vt:lpstr>
      <vt:lpstr>ESTIRAMIENTOS</vt:lpstr>
      <vt:lpstr>ESTIRAMIENTOS EN EL TIRO CON ARCO</vt:lpstr>
      <vt:lpstr>ESTIRAMIENTOS EN EL TIRO CON ARCO</vt:lpstr>
      <vt:lpstr>ESTIRAMIENTOS EN EL TIRO CON ARCO</vt:lpstr>
      <vt:lpstr>ESTIRAMIENTOS EN EL TIRO CON ARCO</vt:lpstr>
      <vt:lpstr>ESTIRAMIENTOS EN EL TIRO CON ARCO</vt:lpstr>
      <vt:lpstr>ESTIRAMIENTOS EN EL TIRO CON ARCO</vt:lpstr>
      <vt:lpstr>ESTIRAMIENTOS EN EL TIRO CON ARCO</vt:lpstr>
      <vt:lpstr>EXTENSORES DE LOS HOMBROS </vt:lpstr>
      <vt:lpstr>BÍCEPS BRAQUIAL </vt:lpstr>
      <vt:lpstr>PARTE LATERAL DEL CUELLO </vt:lpstr>
      <vt:lpstr>PARTE ANTERIOR DEL CUELLO </vt:lpstr>
      <vt:lpstr>PARTE POSTERIOR DEL CUELLO </vt:lpstr>
      <vt:lpstr>ESTIRAMIENTOS EN EL TIRO CON ARCO</vt:lpstr>
      <vt:lpstr>ESTIRAMIENTOS EN EL TIRO CON ARCO</vt:lpstr>
      <vt:lpstr>ESTIRAMIENTOS EN EL TIRO CON ARCO</vt:lpstr>
      <vt:lpstr>ESTIRAMIENTOS EN EL TIRO CON ARCO</vt:lpstr>
      <vt:lpstr>ESTIRAMIENTOS EN EL TIRO CON ARCO</vt:lpstr>
      <vt:lpstr>ESTIRAMIENTOS EN EL TIRO CON ARCO</vt:lpstr>
      <vt:lpstr>ESTIRAMIENTOS EN EL TIRO CON ARCO</vt:lpstr>
      <vt:lpstr>ESTIRAMIENTOS EN EL TIRO CON ARCO</vt:lpstr>
      <vt:lpstr>PREPARACIÓN FÍSICA</vt:lpstr>
      <vt:lpstr>PREPARACION FISICA</vt:lpstr>
      <vt:lpstr>PREPARACION FISICA</vt:lpstr>
      <vt:lpstr>PREPARACION FISICA</vt:lpstr>
      <vt:lpstr>PREPARACION FISICA</vt:lpstr>
      <vt:lpstr>PREPARACION FISICA</vt:lpstr>
      <vt:lpstr>PREPARACION FISICA</vt:lpstr>
      <vt:lpstr>PREPARACION FISICA</vt:lpstr>
      <vt:lpstr>PREPARACION FISICA</vt:lpstr>
      <vt:lpstr>PREPARACION FISICA</vt:lpstr>
      <vt:lpstr>PREPARACIÓN TÉCNICA EN LA EJECUCIÓN DEL GESTO DEPORTIVO</vt:lpstr>
      <vt:lpstr>PREPARACIÓN TÉCNICA EN LA EJECUCIÓN DEL GESTO DEPORTIVO</vt:lpstr>
      <vt:lpstr>PREPARACIÓN TÉCNICA EN LA EJECUCIÓN DEL GESTO DEPORTIVO</vt:lpstr>
      <vt:lpstr>PREPARACIÓN TÉCNICA EN LA EJECUCIÓN DEL GESTO DEPORTIVO</vt:lpstr>
    </vt:vector>
  </TitlesOfParts>
  <Company>EJIE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 DE SEGURIDAD E HIGIENE EN EL DEPORTE</dc:title>
  <dc:creator>ej04239c</dc:creator>
  <cp:lastModifiedBy>user01</cp:lastModifiedBy>
  <cp:revision>98</cp:revision>
  <dcterms:created xsi:type="dcterms:W3CDTF">2011-06-09T09:06:25Z</dcterms:created>
  <dcterms:modified xsi:type="dcterms:W3CDTF">2026-04-07T11:27:16Z</dcterms:modified>
</cp:coreProperties>
</file>